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4" r:id="rId4"/>
    <p:sldId id="292" r:id="rId5"/>
    <p:sldId id="301" r:id="rId6"/>
    <p:sldId id="299" r:id="rId7"/>
    <p:sldId id="257" r:id="rId8"/>
    <p:sldId id="259" r:id="rId9"/>
    <p:sldId id="260" r:id="rId10"/>
    <p:sldId id="282" r:id="rId11"/>
    <p:sldId id="261" r:id="rId12"/>
    <p:sldId id="262" r:id="rId13"/>
    <p:sldId id="263" r:id="rId14"/>
    <p:sldId id="264" r:id="rId15"/>
    <p:sldId id="265" r:id="rId16"/>
    <p:sldId id="283" r:id="rId17"/>
    <p:sldId id="266" r:id="rId18"/>
    <p:sldId id="267" r:id="rId19"/>
    <p:sldId id="268" r:id="rId20"/>
    <p:sldId id="269" r:id="rId21"/>
    <p:sldId id="270" r:id="rId22"/>
    <p:sldId id="271" r:id="rId23"/>
    <p:sldId id="281" r:id="rId24"/>
    <p:sldId id="272" r:id="rId25"/>
    <p:sldId id="273" r:id="rId26"/>
    <p:sldId id="275" r:id="rId27"/>
    <p:sldId id="289" r:id="rId28"/>
    <p:sldId id="297" r:id="rId29"/>
    <p:sldId id="288" r:id="rId30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41" d="100"/>
          <a:sy n="41" d="100"/>
        </p:scale>
        <p:origin x="75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raf\Desktop\Wyniki%20bon%20ca&#322;o&#347;&#263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raf\Desktop\Wyniki%20bon%20ca&#322;o&#347;&#263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raf\Desktop\Wyniki%20bon%20ca&#322;o&#347;&#263;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raf\Desktop\Wyniki%20bon%20ca&#322;o&#347;&#263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raf\Desktop\Wyniki%20bon%20ca&#322;o&#347;&#263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raf\Desktop\Wyniki%20bon%20ca&#322;o&#347;&#263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raf\Desktop\Wyniki%20bon%20ca&#322;o&#347;&#263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raf\Desktop\Wyniki%20bon%20ca&#322;o&#347;&#263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raf\Desktop\Wyniki%20bon%20ca&#322;o&#347;&#263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raf\Desktop\Wyniki%20bon%20ca&#322;o&#347;&#263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raf\Desktop\Wyniki%20bon%20ca&#322;o&#347;&#263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raf\Desktop\Wyniki%20bon%20ca&#322;o&#347;&#263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raf\Desktop\Wyniki%20bon%20ca&#322;o&#347;&#26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Wiek opiekuna składającego wniosek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Arkusz1!$A$24:$A$38</c:f>
              <c:strCache>
                <c:ptCount val="15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  <c:pt idx="9">
                  <c:v>65-69</c:v>
                </c:pt>
                <c:pt idx="10">
                  <c:v>70-74</c:v>
                </c:pt>
                <c:pt idx="11">
                  <c:v>75-79</c:v>
                </c:pt>
                <c:pt idx="12">
                  <c:v>80-84</c:v>
                </c:pt>
                <c:pt idx="13">
                  <c:v>85-89</c:v>
                </c:pt>
                <c:pt idx="14">
                  <c:v>90 i więcej lat</c:v>
                </c:pt>
              </c:strCache>
            </c:strRef>
          </c:cat>
          <c:val>
            <c:numRef>
              <c:f>Arkusz1!$B$24:$B$38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13</c:v>
                </c:pt>
                <c:pt idx="5">
                  <c:v>34</c:v>
                </c:pt>
                <c:pt idx="6">
                  <c:v>48</c:v>
                </c:pt>
                <c:pt idx="7">
                  <c:v>84</c:v>
                </c:pt>
                <c:pt idx="8">
                  <c:v>86</c:v>
                </c:pt>
                <c:pt idx="9">
                  <c:v>51</c:v>
                </c:pt>
                <c:pt idx="10">
                  <c:v>33</c:v>
                </c:pt>
                <c:pt idx="11">
                  <c:v>37</c:v>
                </c:pt>
                <c:pt idx="12">
                  <c:v>39</c:v>
                </c:pt>
                <c:pt idx="13">
                  <c:v>20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B-406C-9FE4-787EE8CD9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828672"/>
        <c:axId val="76830592"/>
      </c:barChart>
      <c:catAx>
        <c:axId val="76828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Kategorie wieku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830592"/>
        <c:crosses val="autoZero"/>
        <c:auto val="1"/>
        <c:lblAlgn val="ctr"/>
        <c:lblOffset val="100"/>
        <c:noMultiLvlLbl val="0"/>
      </c:catAx>
      <c:valAx>
        <c:axId val="768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LIczba respondentów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82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l-PL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Specjalne zakupy na potrzeby opieki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Arkusz1!$A$263:$A$273</c:f>
              <c:strCache>
                <c:ptCount val="11"/>
                <c:pt idx="0">
                  <c:v>Wózek inwalidzki </c:v>
                </c:pt>
                <c:pt idx="1">
                  <c:v>Chodzik, balkonik </c:v>
                </c:pt>
                <c:pt idx="2">
                  <c:v>Krzesło kąpielowe </c:v>
                </c:pt>
                <c:pt idx="3">
                  <c:v>Laska </c:v>
                </c:pt>
                <c:pt idx="4">
                  <c:v>Specjalne łóżko</c:v>
                </c:pt>
                <c:pt idx="5">
                  <c:v>Materac przeciwodlezynowy</c:v>
                </c:pt>
                <c:pt idx="6">
                  <c:v>Kule </c:v>
                </c:pt>
                <c:pt idx="7">
                  <c:v>Krzesło toaletowe </c:v>
                </c:pt>
                <c:pt idx="8">
                  <c:v>Uchwyty </c:v>
                </c:pt>
                <c:pt idx="9">
                  <c:v>Akcesoria do mycia </c:v>
                </c:pt>
                <c:pt idx="10">
                  <c:v>Podnośnik </c:v>
                </c:pt>
              </c:strCache>
            </c:strRef>
          </c:cat>
          <c:val>
            <c:numRef>
              <c:f>Arkusz1!$B$263:$B$273</c:f>
              <c:numCache>
                <c:formatCode>0</c:formatCode>
                <c:ptCount val="11"/>
                <c:pt idx="0">
                  <c:v>86</c:v>
                </c:pt>
                <c:pt idx="1">
                  <c:v>50</c:v>
                </c:pt>
                <c:pt idx="2">
                  <c:v>15</c:v>
                </c:pt>
                <c:pt idx="3">
                  <c:v>10</c:v>
                </c:pt>
                <c:pt idx="4">
                  <c:v>94</c:v>
                </c:pt>
                <c:pt idx="5">
                  <c:v>107</c:v>
                </c:pt>
                <c:pt idx="6">
                  <c:v>3</c:v>
                </c:pt>
                <c:pt idx="7">
                  <c:v>10</c:v>
                </c:pt>
                <c:pt idx="8">
                  <c:v>8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0D-4520-872B-44EB93067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6289024"/>
        <c:axId val="106290560"/>
      </c:barChart>
      <c:catAx>
        <c:axId val="10628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6290560"/>
        <c:crosses val="autoZero"/>
        <c:auto val="1"/>
        <c:lblAlgn val="ctr"/>
        <c:lblOffset val="100"/>
        <c:noMultiLvlLbl val="0"/>
      </c:catAx>
      <c:valAx>
        <c:axId val="106290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628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Czy zgadza się Pan/Pani, ze stwierdzeniem, że świadczenie pieniężne „Bon opiekuńczy:</a:t>
            </a:r>
          </a:p>
          <a:p>
            <a:pPr>
              <a:defRPr/>
            </a:pPr>
            <a:r>
              <a:rPr lang="pl-PL"/>
              <a:t>Alzheimer 75”, to dobra inicjatywa, która jest wsparciem dla opiekunów osób chorych na</a:t>
            </a:r>
          </a:p>
          <a:p>
            <a:pPr>
              <a:defRPr/>
            </a:pPr>
            <a:r>
              <a:rPr lang="pl-PL"/>
              <a:t>Alzheimera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49-4FB7-B97E-195D334564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49-4FB7-B97E-195D334564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49-4FB7-B97E-195D334564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49-4FB7-B97E-195D3345646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49-4FB7-B97E-195D33456463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49-4FB7-B97E-195D3345646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49-4FB7-B97E-195D334564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Arkusz1!$A$280:$A$284</c:f>
              <c:strCache>
                <c:ptCount val="5"/>
                <c:pt idx="0">
                  <c:v>zdecydowanie tak  </c:v>
                </c:pt>
                <c:pt idx="1">
                  <c:v>raczej tak</c:v>
                </c:pt>
                <c:pt idx="2">
                  <c:v>raczej nie</c:v>
                </c:pt>
                <c:pt idx="3">
                  <c:v>zdecydowanie nie</c:v>
                </c:pt>
                <c:pt idx="4">
                  <c:v>nie mam zdania </c:v>
                </c:pt>
              </c:strCache>
            </c:strRef>
          </c:cat>
          <c:val>
            <c:numRef>
              <c:f>Arkusz1!$B$280:$B$284</c:f>
              <c:numCache>
                <c:formatCode>0</c:formatCode>
                <c:ptCount val="5"/>
                <c:pt idx="0">
                  <c:v>428</c:v>
                </c:pt>
                <c:pt idx="1">
                  <c:v>27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49-4FB7-B97E-195D334564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l-PL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Czy zgadza się Pan/Pani, ze stwierdzeniem, że osoba chora na Alzheimera powinna</a:t>
            </a:r>
          </a:p>
          <a:p>
            <a:pPr>
              <a:defRPr/>
            </a:pPr>
            <a:r>
              <a:rPr lang="pl-PL"/>
              <a:t>móc pozostać w domu jak najdłużej, przy odpowiednim wsparciu rodziny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71-4E35-B2BC-C0F4AB60B6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71-4E35-B2BC-C0F4AB60B6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1-4E35-B2BC-C0F4AB60B6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771-4E35-B2BC-C0F4AB60B6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771-4E35-B2BC-C0F4AB60B6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Arkusz1!$A$302:$A$306</c:f>
              <c:strCache>
                <c:ptCount val="5"/>
                <c:pt idx="0">
                  <c:v>zdecydowanie tak  </c:v>
                </c:pt>
                <c:pt idx="1">
                  <c:v>raczej tak</c:v>
                </c:pt>
                <c:pt idx="2">
                  <c:v>raczej nie</c:v>
                </c:pt>
                <c:pt idx="3">
                  <c:v>zdecydowanie nie</c:v>
                </c:pt>
                <c:pt idx="4">
                  <c:v>nie mam zdania </c:v>
                </c:pt>
              </c:strCache>
            </c:strRef>
          </c:cat>
          <c:val>
            <c:numRef>
              <c:f>Arkusz1!$B$302:$B$306</c:f>
              <c:numCache>
                <c:formatCode>0</c:formatCode>
                <c:ptCount val="5"/>
                <c:pt idx="0">
                  <c:v>339</c:v>
                </c:pt>
                <c:pt idx="1">
                  <c:v>89</c:v>
                </c:pt>
                <c:pt idx="2">
                  <c:v>12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71-4E35-B2BC-C0F4AB60B6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Jakiego rodzaju pomocą pozafinansową w opiece nad osobą starszą byłby Pan/Pani zainteresowany/a?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Arkusz1!$A$324:$A$331</c:f>
              <c:strCache>
                <c:ptCount val="8"/>
                <c:pt idx="0">
                  <c:v>opieka wytchnieniowa czyli możliwość pozostawienia osoby chorej pod opieką na
1–2 tygodnie</c:v>
                </c:pt>
                <c:pt idx="1">
                  <c:v>możliwość pozostawienia osoby chorej pod opieką na kilka godzin dziennie 1–2 razy
w tygodniu;
</c:v>
                </c:pt>
                <c:pt idx="2">
                  <c:v>szkolenia z zakresu opieki nad osobą chorą;
</c:v>
                </c:pt>
                <c:pt idx="3">
                  <c:v>spotkania z innymi opiekunami (grupy wsparcia);</c:v>
                </c:pt>
                <c:pt idx="4">
                  <c:v>możliwość konsultacji psychologiczno – terapeutycznych;</c:v>
                </c:pt>
                <c:pt idx="5">
                  <c:v>przydzielenie opiekuna, który pomagałby w domu w opiece nad chorym</c:v>
                </c:pt>
                <c:pt idx="6">
                  <c:v>pomoc wolontariuszy;</c:v>
                </c:pt>
                <c:pt idx="7">
                  <c:v>dzienny ośrodek wsparcia </c:v>
                </c:pt>
              </c:strCache>
            </c:strRef>
          </c:cat>
          <c:val>
            <c:numRef>
              <c:f>Arkusz1!$B$324:$B$331</c:f>
              <c:numCache>
                <c:formatCode>General</c:formatCode>
                <c:ptCount val="8"/>
                <c:pt idx="0">
                  <c:v>231</c:v>
                </c:pt>
                <c:pt idx="1">
                  <c:v>199</c:v>
                </c:pt>
                <c:pt idx="2">
                  <c:v>115</c:v>
                </c:pt>
                <c:pt idx="3">
                  <c:v>75</c:v>
                </c:pt>
                <c:pt idx="4">
                  <c:v>155</c:v>
                </c:pt>
                <c:pt idx="5">
                  <c:v>145</c:v>
                </c:pt>
                <c:pt idx="6">
                  <c:v>70</c:v>
                </c:pt>
                <c:pt idx="7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82-48E7-ACF2-DF236565C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6362368"/>
        <c:axId val="106363904"/>
      </c:barChart>
      <c:catAx>
        <c:axId val="10636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6363904"/>
        <c:crosses val="autoZero"/>
        <c:auto val="1"/>
        <c:lblAlgn val="ctr"/>
        <c:lblOffset val="100"/>
        <c:noMultiLvlLbl val="0"/>
      </c:catAx>
      <c:valAx>
        <c:axId val="10636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636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Stan zdrowia opiekuna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00-4B24-8F9F-0FFCE27D90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00-4B24-8F9F-0FFCE27D90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00-4B24-8F9F-0FFCE27D90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800-4B24-8F9F-0FFCE27D900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800-4B24-8F9F-0FFCE27D90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Arkusz1!$B$156:$B$160</c:f>
              <c:strCache>
                <c:ptCount val="5"/>
                <c:pt idx="0">
                  <c:v>bardzo dobry</c:v>
                </c:pt>
                <c:pt idx="1">
                  <c:v>dobry</c:v>
                </c:pt>
                <c:pt idx="2">
                  <c:v>średni</c:v>
                </c:pt>
                <c:pt idx="3">
                  <c:v>zły</c:v>
                </c:pt>
                <c:pt idx="4">
                  <c:v>bardzo zły</c:v>
                </c:pt>
              </c:strCache>
            </c:strRef>
          </c:cat>
          <c:val>
            <c:numRef>
              <c:f>Arkusz1!$C$156:$C$160</c:f>
              <c:numCache>
                <c:formatCode>0</c:formatCode>
                <c:ptCount val="5"/>
                <c:pt idx="0">
                  <c:v>14</c:v>
                </c:pt>
                <c:pt idx="1">
                  <c:v>115</c:v>
                </c:pt>
                <c:pt idx="2">
                  <c:v>224</c:v>
                </c:pt>
                <c:pt idx="3">
                  <c:v>97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00-4B24-8F9F-0FFCE27D90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/>
              <a:t>Płeć</a:t>
            </a:r>
            <a:r>
              <a:rPr lang="pl-PL" sz="2000" baseline="0"/>
              <a:t> opiekuna składającego wniosek </a:t>
            </a:r>
            <a:endParaRPr lang="pl-PL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14-4BEB-8A30-781B6D96EC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14-4BEB-8A30-781B6D96ECBE}"/>
              </c:ext>
            </c:extLst>
          </c:dPt>
          <c:dLbls>
            <c:dLbl>
              <c:idx val="1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A14-4BEB-8A30-781B6D96ECB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Arkusz1!$A$61:$A$62</c:f>
              <c:strCache>
                <c:ptCount val="2"/>
                <c:pt idx="0">
                  <c:v>Kobieta</c:v>
                </c:pt>
                <c:pt idx="1">
                  <c:v>Mężczyzna</c:v>
                </c:pt>
              </c:strCache>
            </c:strRef>
          </c:cat>
          <c:val>
            <c:numRef>
              <c:f>Arkusz1!$B$61:$B$62</c:f>
              <c:numCache>
                <c:formatCode>0</c:formatCode>
                <c:ptCount val="2"/>
                <c:pt idx="0">
                  <c:v>337</c:v>
                </c:pt>
                <c:pt idx="1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14-4BEB-8A30-781B6D96E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/>
              <a:t>Płeć</a:t>
            </a:r>
            <a:r>
              <a:rPr lang="pl-PL" sz="2000" baseline="0"/>
              <a:t> chorego </a:t>
            </a:r>
            <a:endParaRPr lang="pl-PL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07-448C-B831-6E7A9CB42B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07-448C-B831-6E7A9CB42B1A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Arkusz1!$A$46:$A$47</c:f>
              <c:strCache>
                <c:ptCount val="2"/>
                <c:pt idx="0">
                  <c:v>Kobieta</c:v>
                </c:pt>
                <c:pt idx="1">
                  <c:v>Mężczyzna</c:v>
                </c:pt>
              </c:strCache>
            </c:strRef>
          </c:cat>
          <c:val>
            <c:numRef>
              <c:f>Arkusz1!$B$46:$B$47</c:f>
              <c:numCache>
                <c:formatCode>0</c:formatCode>
                <c:ptCount val="2"/>
                <c:pt idx="0">
                  <c:v>333</c:v>
                </c:pt>
                <c:pt idx="1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07-448C-B831-6E7A9CB42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800"/>
              <a:t>Stopień pokrewieństwa opiekuna składającego wniosek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Arkusz1!$A$77:$A$85</c:f>
              <c:strCache>
                <c:ptCount val="9"/>
                <c:pt idx="0">
                  <c:v>Żona/Mąż </c:v>
                </c:pt>
                <c:pt idx="1">
                  <c:v>Siostra</c:v>
                </c:pt>
                <c:pt idx="2">
                  <c:v>Brat</c:v>
                </c:pt>
                <c:pt idx="3">
                  <c:v>Córka</c:v>
                </c:pt>
                <c:pt idx="4">
                  <c:v>Syn</c:v>
                </c:pt>
                <c:pt idx="5">
                  <c:v>Synowa</c:v>
                </c:pt>
                <c:pt idx="6">
                  <c:v>Zięć</c:v>
                </c:pt>
                <c:pt idx="7">
                  <c:v>Wnuczka</c:v>
                </c:pt>
                <c:pt idx="8">
                  <c:v>Wnuczek</c:v>
                </c:pt>
              </c:strCache>
            </c:strRef>
          </c:cat>
          <c:val>
            <c:numRef>
              <c:f>Arkusz1!$B$77:$B$85</c:f>
              <c:numCache>
                <c:formatCode>0</c:formatCode>
                <c:ptCount val="9"/>
                <c:pt idx="0">
                  <c:v>124</c:v>
                </c:pt>
                <c:pt idx="1">
                  <c:v>7</c:v>
                </c:pt>
                <c:pt idx="2">
                  <c:v>1</c:v>
                </c:pt>
                <c:pt idx="3">
                  <c:v>225</c:v>
                </c:pt>
                <c:pt idx="4">
                  <c:v>74</c:v>
                </c:pt>
                <c:pt idx="5">
                  <c:v>11</c:v>
                </c:pt>
                <c:pt idx="6">
                  <c:v>2</c:v>
                </c:pt>
                <c:pt idx="7">
                  <c:v>12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2-4D38-9FA2-7C71BB5A8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908608"/>
        <c:axId val="76681600"/>
      </c:barChart>
      <c:catAx>
        <c:axId val="7790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6681600"/>
        <c:crosses val="autoZero"/>
        <c:auto val="1"/>
        <c:lblAlgn val="ctr"/>
        <c:lblOffset val="100"/>
        <c:noMultiLvlLbl val="0"/>
      </c:catAx>
      <c:valAx>
        <c:axId val="7668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Liczba respondentów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790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l-P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Ile godzin dziennie opiekuje się Pan/Pani osobą chorą na chorobę Alzheimera?</a:t>
            </a:r>
          </a:p>
        </c:rich>
      </c:tx>
      <c:layout>
        <c:manualLayout>
          <c:xMode val="edge"/>
          <c:yMode val="edge"/>
          <c:x val="0.19070514424802681"/>
          <c:y val="1.6597003358769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2FF-4F7D-9F08-DD47B54CBD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2FF-4F7D-9F08-DD47B54CBD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2FF-4F7D-9F08-DD47B54CBD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2FF-4F7D-9F08-DD47B54CBD1B}"/>
              </c:ext>
            </c:extLst>
          </c:dPt>
          <c:dLbls>
            <c:delete val="1"/>
          </c:dLbls>
          <c:cat>
            <c:strRef>
              <c:f>Arkusz1!$B$102:$B$105</c:f>
              <c:strCache>
                <c:ptCount val="4"/>
                <c:pt idx="0">
                  <c:v>6 godzin i mniej </c:v>
                </c:pt>
                <c:pt idx="1">
                  <c:v>7 - 12 godzin</c:v>
                </c:pt>
                <c:pt idx="2">
                  <c:v>13 - 18 godzin </c:v>
                </c:pt>
                <c:pt idx="3">
                  <c:v>19 - 24 godzin</c:v>
                </c:pt>
              </c:strCache>
            </c:strRef>
          </c:cat>
          <c:val>
            <c:numRef>
              <c:f>Arkusz1!$C$102:$C$105</c:f>
              <c:numCache>
                <c:formatCode>0</c:formatCode>
                <c:ptCount val="4"/>
                <c:pt idx="0">
                  <c:v>52</c:v>
                </c:pt>
                <c:pt idx="1">
                  <c:v>62</c:v>
                </c:pt>
                <c:pt idx="2">
                  <c:v>56</c:v>
                </c:pt>
                <c:pt idx="3">
                  <c:v>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FF-4F7D-9F08-DD47B54CBD1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Czy świadczenie emerytalne/rentowe osoby starszej, chorej na chorobę Alzheimera wystarcza aby pokryć koszty opieki?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Arkusz1!$A$130:$A$134</c:f>
              <c:strCache>
                <c:ptCount val="5"/>
                <c:pt idx="0">
                  <c:v>zdecydowanie tak</c:v>
                </c:pt>
                <c:pt idx="1">
                  <c:v>raczej tak</c:v>
                </c:pt>
                <c:pt idx="2">
                  <c:v>raczej nie</c:v>
                </c:pt>
                <c:pt idx="3">
                  <c:v>zdecydowanie nie</c:v>
                </c:pt>
                <c:pt idx="4">
                  <c:v>nie wiem</c:v>
                </c:pt>
              </c:strCache>
            </c:strRef>
          </c:cat>
          <c:val>
            <c:numRef>
              <c:f>Arkusz1!$B$130:$B$134</c:f>
              <c:numCache>
                <c:formatCode>0</c:formatCode>
                <c:ptCount val="5"/>
                <c:pt idx="0">
                  <c:v>9</c:v>
                </c:pt>
                <c:pt idx="1">
                  <c:v>119</c:v>
                </c:pt>
                <c:pt idx="2">
                  <c:v>150</c:v>
                </c:pt>
                <c:pt idx="3">
                  <c:v>155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9-4772-BD9C-DE9F0C6ABB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9451264"/>
        <c:axId val="79452800"/>
      </c:barChart>
      <c:catAx>
        <c:axId val="79451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452800"/>
        <c:crosses val="autoZero"/>
        <c:auto val="1"/>
        <c:lblAlgn val="ctr"/>
        <c:lblOffset val="100"/>
        <c:noMultiLvlLbl val="0"/>
      </c:catAx>
      <c:valAx>
        <c:axId val="79452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/>
                  <a:t>n</a:t>
                </a:r>
                <a:r>
                  <a:rPr lang="pl-PL" baseline="0" dirty="0"/>
                  <a:t> odpowiedzi </a:t>
                </a:r>
                <a:endParaRPr lang="pl-PL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45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l-P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Wsparcie w opiece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Arkusz1!$A$243:$A$249</c:f>
              <c:strCache>
                <c:ptCount val="7"/>
                <c:pt idx="0">
                  <c:v>Pielęgniarka środowiskowa </c:v>
                </c:pt>
                <c:pt idx="1">
                  <c:v>Pielęgniarka opieki długoterminowej </c:v>
                </c:pt>
                <c:pt idx="2">
                  <c:v>Pielęgniarka prywatnie </c:v>
                </c:pt>
                <c:pt idx="3">
                  <c:v>Opiekunka MOPR</c:v>
                </c:pt>
                <c:pt idx="4">
                  <c:v>Opiekunka prywatnie </c:v>
                </c:pt>
                <c:pt idx="5">
                  <c:v>Pomoc sąsiedzka </c:v>
                </c:pt>
                <c:pt idx="6">
                  <c:v>Inne</c:v>
                </c:pt>
              </c:strCache>
            </c:strRef>
          </c:cat>
          <c:val>
            <c:numRef>
              <c:f>Arkusz1!$B$243:$B$249</c:f>
              <c:numCache>
                <c:formatCode>General</c:formatCode>
                <c:ptCount val="7"/>
                <c:pt idx="0">
                  <c:v>45</c:v>
                </c:pt>
                <c:pt idx="1">
                  <c:v>21</c:v>
                </c:pt>
                <c:pt idx="2">
                  <c:v>12</c:v>
                </c:pt>
                <c:pt idx="3">
                  <c:v>34</c:v>
                </c:pt>
                <c:pt idx="4">
                  <c:v>70</c:v>
                </c:pt>
                <c:pt idx="5">
                  <c:v>69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1-4662-8936-F53BFC33C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6384384"/>
        <c:axId val="106410752"/>
      </c:barChart>
      <c:catAx>
        <c:axId val="106384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6410752"/>
        <c:crosses val="autoZero"/>
        <c:auto val="1"/>
        <c:lblAlgn val="ctr"/>
        <c:lblOffset val="100"/>
        <c:noMultiLvlLbl val="0"/>
      </c:catAx>
      <c:valAx>
        <c:axId val="106410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638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Poziom satysfakcji - skala od 1 - najmniejsza satysfakcja, 10 pełna satysfakcja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Arkusz1!$A$252:$A$258</c:f>
              <c:strCache>
                <c:ptCount val="7"/>
                <c:pt idx="0">
                  <c:v>Pielęgniarka środowiskowa </c:v>
                </c:pt>
                <c:pt idx="1">
                  <c:v>Pielęgniarka opieki długoterminowej </c:v>
                </c:pt>
                <c:pt idx="2">
                  <c:v>Pielęgniarka prywatnie </c:v>
                </c:pt>
                <c:pt idx="3">
                  <c:v>Opiekunka MOPR</c:v>
                </c:pt>
                <c:pt idx="4">
                  <c:v>Opiekunka prywatnie </c:v>
                </c:pt>
                <c:pt idx="5">
                  <c:v>Pomoc sąsiedzka </c:v>
                </c:pt>
                <c:pt idx="6">
                  <c:v>Inne</c:v>
                </c:pt>
              </c:strCache>
            </c:strRef>
          </c:cat>
          <c:val>
            <c:numRef>
              <c:f>Arkusz1!$B$252:$B$258</c:f>
              <c:numCache>
                <c:formatCode>General</c:formatCode>
                <c:ptCount val="7"/>
                <c:pt idx="0">
                  <c:v>7.6499999999999995</c:v>
                </c:pt>
                <c:pt idx="1">
                  <c:v>8.25</c:v>
                </c:pt>
                <c:pt idx="2">
                  <c:v>9</c:v>
                </c:pt>
                <c:pt idx="3">
                  <c:v>7</c:v>
                </c:pt>
                <c:pt idx="4">
                  <c:v>8.2200000000000024</c:v>
                </c:pt>
                <c:pt idx="5">
                  <c:v>8.5</c:v>
                </c:pt>
                <c:pt idx="6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DD-470F-894B-DB0036E3B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6251008"/>
        <c:axId val="106252544"/>
      </c:barChart>
      <c:catAx>
        <c:axId val="106251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6252544"/>
        <c:crosses val="autoZero"/>
        <c:auto val="1"/>
        <c:lblAlgn val="ctr"/>
        <c:lblOffset val="100"/>
        <c:noMultiLvlLbl val="0"/>
      </c:catAx>
      <c:valAx>
        <c:axId val="106252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625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6E593-C7EF-4CBF-871F-A050103E3AC6}" type="doc">
      <dgm:prSet loTypeId="urn:microsoft.com/office/officeart/2005/8/layout/venn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B39F6011-9848-4831-BF7A-116B62A9A978}">
      <dgm:prSet phldrT="[Tekst]" custT="1"/>
      <dgm:spPr/>
      <dgm:t>
        <a:bodyPr/>
        <a:lstStyle/>
        <a:p>
          <a:pPr>
            <a:lnSpc>
              <a:spcPct val="150000"/>
            </a:lnSpc>
          </a:pPr>
          <a:r>
            <a:rPr lang="pl-PL" sz="1800" b="0" spc="0" dirty="0" err="1"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rPr>
            <a:t>Deinstytucjonalizacja</a:t>
          </a:r>
          <a:r>
            <a:rPr lang="pl-PL" sz="1800" b="1" spc="0" dirty="0"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rPr>
            <a:t> </a:t>
          </a:r>
        </a:p>
      </dgm:t>
    </dgm:pt>
    <dgm:pt modelId="{D16A9B38-EA7D-4D5E-92D9-626EA1ECA2E4}" type="parTrans" cxnId="{7CCD5FEB-CC7D-4317-9142-D88C8376C496}">
      <dgm:prSet/>
      <dgm:spPr/>
      <dgm:t>
        <a:bodyPr/>
        <a:lstStyle/>
        <a:p>
          <a:endParaRPr lang="pl-PL"/>
        </a:p>
      </dgm:t>
    </dgm:pt>
    <dgm:pt modelId="{8B8E9F57-E319-48A8-A1C2-6562D4ED05F4}" type="sibTrans" cxnId="{7CCD5FEB-CC7D-4317-9142-D88C8376C496}">
      <dgm:prSet/>
      <dgm:spPr/>
      <dgm:t>
        <a:bodyPr/>
        <a:lstStyle/>
        <a:p>
          <a:endParaRPr lang="pl-PL"/>
        </a:p>
      </dgm:t>
    </dgm:pt>
    <dgm:pt modelId="{5BD37D76-A2E9-449B-8B28-1F5C7CE78DB0}">
      <dgm:prSet phldrT="[Tekst]"/>
      <dgm:spPr/>
      <dgm:t>
        <a:bodyPr/>
        <a:lstStyle/>
        <a:p>
          <a:r>
            <a:rPr lang="pl-PL" dirty="0">
              <a:latin typeface="Arial Narrow" pitchFamily="34" charset="0"/>
            </a:rPr>
            <a:t>Godność</a:t>
          </a:r>
        </a:p>
      </dgm:t>
    </dgm:pt>
    <dgm:pt modelId="{65A16810-8EB0-42E9-8617-0EE0123AC22F}" type="parTrans" cxnId="{00D95787-D0CB-43BB-9C75-5475A6550F9A}">
      <dgm:prSet/>
      <dgm:spPr/>
      <dgm:t>
        <a:bodyPr/>
        <a:lstStyle/>
        <a:p>
          <a:endParaRPr lang="pl-PL"/>
        </a:p>
      </dgm:t>
    </dgm:pt>
    <dgm:pt modelId="{6A735494-20CD-4FE9-B239-45F2E5462D49}" type="sibTrans" cxnId="{00D95787-D0CB-43BB-9C75-5475A6550F9A}">
      <dgm:prSet/>
      <dgm:spPr/>
      <dgm:t>
        <a:bodyPr/>
        <a:lstStyle/>
        <a:p>
          <a:endParaRPr lang="pl-PL"/>
        </a:p>
      </dgm:t>
    </dgm:pt>
    <dgm:pt modelId="{BA9AD752-9669-420E-8C40-F09A86818F7B}">
      <dgm:prSet phldrT="[Tekst]"/>
      <dgm:spPr/>
      <dgm:t>
        <a:bodyPr/>
        <a:lstStyle/>
        <a:p>
          <a:r>
            <a:rPr lang="pl-PL" dirty="0">
              <a:latin typeface="Arial Narrow" pitchFamily="34" charset="0"/>
            </a:rPr>
            <a:t>Samodzielność</a:t>
          </a:r>
        </a:p>
      </dgm:t>
    </dgm:pt>
    <dgm:pt modelId="{A0B0FCC7-2A12-48DA-AF69-99E692E9982F}" type="parTrans" cxnId="{C77ADF27-C4E3-4A9D-8247-A7C1DAAC9200}">
      <dgm:prSet/>
      <dgm:spPr/>
      <dgm:t>
        <a:bodyPr/>
        <a:lstStyle/>
        <a:p>
          <a:endParaRPr lang="pl-PL"/>
        </a:p>
      </dgm:t>
    </dgm:pt>
    <dgm:pt modelId="{4C205DCE-9D72-4838-B307-FDEEDBC6A360}" type="sibTrans" cxnId="{C77ADF27-C4E3-4A9D-8247-A7C1DAAC9200}">
      <dgm:prSet/>
      <dgm:spPr/>
      <dgm:t>
        <a:bodyPr/>
        <a:lstStyle/>
        <a:p>
          <a:endParaRPr lang="pl-PL"/>
        </a:p>
      </dgm:t>
    </dgm:pt>
    <dgm:pt modelId="{039EF3EB-29D6-4DE4-BE21-E30943D713C2}">
      <dgm:prSet phldrT="[Tekst]"/>
      <dgm:spPr/>
      <dgm:t>
        <a:bodyPr/>
        <a:lstStyle/>
        <a:p>
          <a:r>
            <a:rPr lang="pl-PL" dirty="0">
              <a:latin typeface="Arial Narrow" pitchFamily="34" charset="0"/>
            </a:rPr>
            <a:t>Rozwój usług w środowisku</a:t>
          </a:r>
        </a:p>
      </dgm:t>
    </dgm:pt>
    <dgm:pt modelId="{D46F639C-8BD1-4807-BF0F-66F3E6E69FF7}" type="parTrans" cxnId="{95163F0A-8FC2-4EDE-8683-A068AED6A679}">
      <dgm:prSet/>
      <dgm:spPr/>
      <dgm:t>
        <a:bodyPr/>
        <a:lstStyle/>
        <a:p>
          <a:endParaRPr lang="pl-PL"/>
        </a:p>
      </dgm:t>
    </dgm:pt>
    <dgm:pt modelId="{0F58F253-F0C5-4B05-ADEB-7F070F06C738}" type="sibTrans" cxnId="{95163F0A-8FC2-4EDE-8683-A068AED6A679}">
      <dgm:prSet/>
      <dgm:spPr/>
      <dgm:t>
        <a:bodyPr/>
        <a:lstStyle/>
        <a:p>
          <a:endParaRPr lang="pl-PL"/>
        </a:p>
      </dgm:t>
    </dgm:pt>
    <dgm:pt modelId="{363A02DE-564D-436C-BE64-A92E7C1B1AA5}">
      <dgm:prSet phldrT="[Tekst]"/>
      <dgm:spPr/>
      <dgm:t>
        <a:bodyPr/>
        <a:lstStyle/>
        <a:p>
          <a:r>
            <a:rPr lang="pl-PL" dirty="0">
              <a:latin typeface="Arial Narrow" pitchFamily="34" charset="0"/>
            </a:rPr>
            <a:t>Mieszkania chronione i wspomagane</a:t>
          </a:r>
        </a:p>
      </dgm:t>
    </dgm:pt>
    <dgm:pt modelId="{3DD29E67-1752-4D54-891C-B6DCDAA2B8A4}" type="parTrans" cxnId="{74756476-0874-4677-B2FA-060DEEA44B5F}">
      <dgm:prSet/>
      <dgm:spPr/>
      <dgm:t>
        <a:bodyPr/>
        <a:lstStyle/>
        <a:p>
          <a:endParaRPr lang="pl-PL"/>
        </a:p>
      </dgm:t>
    </dgm:pt>
    <dgm:pt modelId="{ECCC08F5-641A-401B-A5B7-DD23D0962CA7}" type="sibTrans" cxnId="{74756476-0874-4677-B2FA-060DEEA44B5F}">
      <dgm:prSet/>
      <dgm:spPr/>
      <dgm:t>
        <a:bodyPr/>
        <a:lstStyle/>
        <a:p>
          <a:endParaRPr lang="pl-PL"/>
        </a:p>
      </dgm:t>
    </dgm:pt>
    <dgm:pt modelId="{58A6FF4D-20A5-4973-AAB5-0CB10778D3AF}">
      <dgm:prSet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pl-PL" dirty="0">
              <a:latin typeface="Arial Narrow" pitchFamily="34" charset="0"/>
            </a:rPr>
            <a:t>Wsparcie opiekunów osób zależnych</a:t>
          </a:r>
        </a:p>
      </dgm:t>
    </dgm:pt>
    <dgm:pt modelId="{EF1E9F89-0EC4-4AF5-879C-ED3AE34F48F0}" type="parTrans" cxnId="{3A1D46AA-F87A-424B-A6E8-B68F52171295}">
      <dgm:prSet/>
      <dgm:spPr/>
      <dgm:t>
        <a:bodyPr/>
        <a:lstStyle/>
        <a:p>
          <a:endParaRPr lang="pl-PL"/>
        </a:p>
      </dgm:t>
    </dgm:pt>
    <dgm:pt modelId="{08D53376-404E-4F90-9BAB-154C2F05611C}" type="sibTrans" cxnId="{3A1D46AA-F87A-424B-A6E8-B68F52171295}">
      <dgm:prSet/>
      <dgm:spPr/>
      <dgm:t>
        <a:bodyPr/>
        <a:lstStyle/>
        <a:p>
          <a:endParaRPr lang="pl-PL"/>
        </a:p>
      </dgm:t>
    </dgm:pt>
    <dgm:pt modelId="{149870CB-6D6D-4AC6-AF66-FCFC73C24229}">
      <dgm:prSet/>
      <dgm:spPr/>
      <dgm:t>
        <a:bodyPr/>
        <a:lstStyle/>
        <a:p>
          <a:r>
            <a:rPr lang="pl-PL" dirty="0">
              <a:latin typeface="Arial Narrow" pitchFamily="34" charset="0"/>
            </a:rPr>
            <a:t>Aktywizacja: Kluby Seniora, Uniwersytety Trzeciego Wieku</a:t>
          </a:r>
        </a:p>
      </dgm:t>
    </dgm:pt>
    <dgm:pt modelId="{AF8C858F-DE5C-49CE-AA1E-13D6EC9C3187}" type="parTrans" cxnId="{1B60EC2E-C9F1-4776-9FC8-2A3608C2992C}">
      <dgm:prSet/>
      <dgm:spPr/>
      <dgm:t>
        <a:bodyPr/>
        <a:lstStyle/>
        <a:p>
          <a:endParaRPr lang="pl-PL"/>
        </a:p>
      </dgm:t>
    </dgm:pt>
    <dgm:pt modelId="{C8CED607-338C-4B95-A7E1-5BC962C980D1}" type="sibTrans" cxnId="{1B60EC2E-C9F1-4776-9FC8-2A3608C2992C}">
      <dgm:prSet/>
      <dgm:spPr/>
      <dgm:t>
        <a:bodyPr/>
        <a:lstStyle/>
        <a:p>
          <a:endParaRPr lang="pl-PL"/>
        </a:p>
      </dgm:t>
    </dgm:pt>
    <dgm:pt modelId="{B8952FA2-1671-4822-8875-0E8E5595344A}" type="pres">
      <dgm:prSet presAssocID="{EDC6E593-C7EF-4CBF-871F-A050103E3AC6}" presName="Name0" presStyleCnt="0">
        <dgm:presLayoutVars>
          <dgm:dir/>
          <dgm:resizeHandles val="exact"/>
        </dgm:presLayoutVars>
      </dgm:prSet>
      <dgm:spPr/>
    </dgm:pt>
    <dgm:pt modelId="{985877E2-CBBA-479D-85C5-4D2ED3525A07}" type="pres">
      <dgm:prSet presAssocID="{B39F6011-9848-4831-BF7A-116B62A9A978}" presName="Name5" presStyleLbl="vennNode1" presStyleIdx="0" presStyleCnt="7" custScaleX="148700" custScaleY="143906" custLinFactX="15235" custLinFactNeighborX="100000" custLinFactNeighborY="-55823">
        <dgm:presLayoutVars>
          <dgm:bulletEnabled val="1"/>
        </dgm:presLayoutVars>
      </dgm:prSet>
      <dgm:spPr/>
    </dgm:pt>
    <dgm:pt modelId="{F2D5637E-A611-47FC-A3D5-F0C68099F0D4}" type="pres">
      <dgm:prSet presAssocID="{8B8E9F57-E319-48A8-A1C2-6562D4ED05F4}" presName="space" presStyleCnt="0"/>
      <dgm:spPr/>
    </dgm:pt>
    <dgm:pt modelId="{FD20DDAD-CE85-449E-AED1-7D68F3A4105E}" type="pres">
      <dgm:prSet presAssocID="{5BD37D76-A2E9-449B-8B28-1F5C7CE78DB0}" presName="Name5" presStyleLbl="vennNode1" presStyleIdx="1" presStyleCnt="7" custLinFactNeighborX="4610" custLinFactNeighborY="3576">
        <dgm:presLayoutVars>
          <dgm:bulletEnabled val="1"/>
        </dgm:presLayoutVars>
      </dgm:prSet>
      <dgm:spPr/>
    </dgm:pt>
    <dgm:pt modelId="{9A5608DD-AD25-4313-B0AB-F0BE628758FF}" type="pres">
      <dgm:prSet presAssocID="{6A735494-20CD-4FE9-B239-45F2E5462D49}" presName="space" presStyleCnt="0"/>
      <dgm:spPr/>
    </dgm:pt>
    <dgm:pt modelId="{6F65FC34-0B7F-4F51-B748-A548919F5B02}" type="pres">
      <dgm:prSet presAssocID="{BA9AD752-9669-420E-8C40-F09A86818F7B}" presName="Name5" presStyleLbl="vennNode1" presStyleIdx="2" presStyleCnt="7" custLinFactNeighborX="-39684" custLinFactNeighborY="-55480">
        <dgm:presLayoutVars>
          <dgm:bulletEnabled val="1"/>
        </dgm:presLayoutVars>
      </dgm:prSet>
      <dgm:spPr/>
    </dgm:pt>
    <dgm:pt modelId="{017A5F88-7FA3-43D5-8784-FEAF6C04BCA2}" type="pres">
      <dgm:prSet presAssocID="{4C205DCE-9D72-4838-B307-FDEEDBC6A360}" presName="space" presStyleCnt="0"/>
      <dgm:spPr/>
    </dgm:pt>
    <dgm:pt modelId="{0031EB3F-BEB1-4C5C-A859-9831C64561B3}" type="pres">
      <dgm:prSet presAssocID="{039EF3EB-29D6-4DE4-BE21-E30943D713C2}" presName="Name5" presStyleLbl="vennNode1" presStyleIdx="3" presStyleCnt="7" custLinFactX="-228" custLinFactNeighborX="-100000" custLinFactNeighborY="2556">
        <dgm:presLayoutVars>
          <dgm:bulletEnabled val="1"/>
        </dgm:presLayoutVars>
      </dgm:prSet>
      <dgm:spPr/>
    </dgm:pt>
    <dgm:pt modelId="{C816BB76-7475-416F-8451-61DA4D3D5A58}" type="pres">
      <dgm:prSet presAssocID="{0F58F253-F0C5-4B05-ADEB-7F070F06C738}" presName="space" presStyleCnt="0"/>
      <dgm:spPr/>
    </dgm:pt>
    <dgm:pt modelId="{3BD746F7-F993-4BBA-95BA-0B2AB07B886F}" type="pres">
      <dgm:prSet presAssocID="{363A02DE-564D-436C-BE64-A92E7C1B1AA5}" presName="Name5" presStyleLbl="vennNode1" presStyleIdx="4" presStyleCnt="7" custLinFactX="-12519" custLinFactNeighborX="-100000" custLinFactNeighborY="-60316">
        <dgm:presLayoutVars>
          <dgm:bulletEnabled val="1"/>
        </dgm:presLayoutVars>
      </dgm:prSet>
      <dgm:spPr/>
    </dgm:pt>
    <dgm:pt modelId="{2E1815C1-7D32-4377-963F-678EB64C876A}" type="pres">
      <dgm:prSet presAssocID="{ECCC08F5-641A-401B-A5B7-DD23D0962CA7}" presName="space" presStyleCnt="0"/>
      <dgm:spPr/>
    </dgm:pt>
    <dgm:pt modelId="{AB0B1F6D-1405-415E-84D0-B47E698FC6B3}" type="pres">
      <dgm:prSet presAssocID="{58A6FF4D-20A5-4973-AAB5-0CB10778D3AF}" presName="Name5" presStyleLbl="vennNode1" presStyleIdx="5" presStyleCnt="7" custLinFactX="-29248" custLinFactNeighborX="-100000" custLinFactNeighborY="7393">
        <dgm:presLayoutVars>
          <dgm:bulletEnabled val="1"/>
        </dgm:presLayoutVars>
      </dgm:prSet>
      <dgm:spPr/>
    </dgm:pt>
    <dgm:pt modelId="{59C345D5-8644-4C11-A29D-D283729F2F29}" type="pres">
      <dgm:prSet presAssocID="{08D53376-404E-4F90-9BAB-154C2F05611C}" presName="space" presStyleCnt="0"/>
      <dgm:spPr/>
    </dgm:pt>
    <dgm:pt modelId="{5F0F3CD0-8F73-4441-B6B8-CB3CAB718D51}" type="pres">
      <dgm:prSet presAssocID="{149870CB-6D6D-4AC6-AF66-FCFC73C24229}" presName="Name5" presStyleLbl="vennNode1" presStyleIdx="6" presStyleCnt="7" custLinFactX="-46774" custLinFactNeighborX="-100000" custLinFactNeighborY="-55480">
        <dgm:presLayoutVars>
          <dgm:bulletEnabled val="1"/>
        </dgm:presLayoutVars>
      </dgm:prSet>
      <dgm:spPr/>
    </dgm:pt>
  </dgm:ptLst>
  <dgm:cxnLst>
    <dgm:cxn modelId="{95163F0A-8FC2-4EDE-8683-A068AED6A679}" srcId="{EDC6E593-C7EF-4CBF-871F-A050103E3AC6}" destId="{039EF3EB-29D6-4DE4-BE21-E30943D713C2}" srcOrd="3" destOrd="0" parTransId="{D46F639C-8BD1-4807-BF0F-66F3E6E69FF7}" sibTransId="{0F58F253-F0C5-4B05-ADEB-7F070F06C738}"/>
    <dgm:cxn modelId="{DDB52B14-2B5C-45B2-A055-931531595C39}" type="presOf" srcId="{363A02DE-564D-436C-BE64-A92E7C1B1AA5}" destId="{3BD746F7-F993-4BBA-95BA-0B2AB07B886F}" srcOrd="0" destOrd="0" presId="urn:microsoft.com/office/officeart/2005/8/layout/venn3"/>
    <dgm:cxn modelId="{D80E4A25-F089-481A-BE45-871E5AFA2524}" type="presOf" srcId="{039EF3EB-29D6-4DE4-BE21-E30943D713C2}" destId="{0031EB3F-BEB1-4C5C-A859-9831C64561B3}" srcOrd="0" destOrd="0" presId="urn:microsoft.com/office/officeart/2005/8/layout/venn3"/>
    <dgm:cxn modelId="{C77ADF27-C4E3-4A9D-8247-A7C1DAAC9200}" srcId="{EDC6E593-C7EF-4CBF-871F-A050103E3AC6}" destId="{BA9AD752-9669-420E-8C40-F09A86818F7B}" srcOrd="2" destOrd="0" parTransId="{A0B0FCC7-2A12-48DA-AF69-99E692E9982F}" sibTransId="{4C205DCE-9D72-4838-B307-FDEEDBC6A360}"/>
    <dgm:cxn modelId="{1B60EC2E-C9F1-4776-9FC8-2A3608C2992C}" srcId="{EDC6E593-C7EF-4CBF-871F-A050103E3AC6}" destId="{149870CB-6D6D-4AC6-AF66-FCFC73C24229}" srcOrd="6" destOrd="0" parTransId="{AF8C858F-DE5C-49CE-AA1E-13D6EC9C3187}" sibTransId="{C8CED607-338C-4B95-A7E1-5BC962C980D1}"/>
    <dgm:cxn modelId="{18E8A632-D3C0-4226-BD30-DFBB91C101C7}" type="presOf" srcId="{58A6FF4D-20A5-4973-AAB5-0CB10778D3AF}" destId="{AB0B1F6D-1405-415E-84D0-B47E698FC6B3}" srcOrd="0" destOrd="0" presId="urn:microsoft.com/office/officeart/2005/8/layout/venn3"/>
    <dgm:cxn modelId="{13EF505E-C710-4971-9C42-2609804CDE10}" type="presOf" srcId="{149870CB-6D6D-4AC6-AF66-FCFC73C24229}" destId="{5F0F3CD0-8F73-4441-B6B8-CB3CAB718D51}" srcOrd="0" destOrd="0" presId="urn:microsoft.com/office/officeart/2005/8/layout/venn3"/>
    <dgm:cxn modelId="{FD91CB53-0EBB-4BEB-8AB2-9711848C2C13}" type="presOf" srcId="{EDC6E593-C7EF-4CBF-871F-A050103E3AC6}" destId="{B8952FA2-1671-4822-8875-0E8E5595344A}" srcOrd="0" destOrd="0" presId="urn:microsoft.com/office/officeart/2005/8/layout/venn3"/>
    <dgm:cxn modelId="{74756476-0874-4677-B2FA-060DEEA44B5F}" srcId="{EDC6E593-C7EF-4CBF-871F-A050103E3AC6}" destId="{363A02DE-564D-436C-BE64-A92E7C1B1AA5}" srcOrd="4" destOrd="0" parTransId="{3DD29E67-1752-4D54-891C-B6DCDAA2B8A4}" sibTransId="{ECCC08F5-641A-401B-A5B7-DD23D0962CA7}"/>
    <dgm:cxn modelId="{00D95787-D0CB-43BB-9C75-5475A6550F9A}" srcId="{EDC6E593-C7EF-4CBF-871F-A050103E3AC6}" destId="{5BD37D76-A2E9-449B-8B28-1F5C7CE78DB0}" srcOrd="1" destOrd="0" parTransId="{65A16810-8EB0-42E9-8617-0EE0123AC22F}" sibTransId="{6A735494-20CD-4FE9-B239-45F2E5462D49}"/>
    <dgm:cxn modelId="{F3540F91-AE4F-435F-9C40-D73D215FCEE1}" type="presOf" srcId="{BA9AD752-9669-420E-8C40-F09A86818F7B}" destId="{6F65FC34-0B7F-4F51-B748-A548919F5B02}" srcOrd="0" destOrd="0" presId="urn:microsoft.com/office/officeart/2005/8/layout/venn3"/>
    <dgm:cxn modelId="{3A1D46AA-F87A-424B-A6E8-B68F52171295}" srcId="{EDC6E593-C7EF-4CBF-871F-A050103E3AC6}" destId="{58A6FF4D-20A5-4973-AAB5-0CB10778D3AF}" srcOrd="5" destOrd="0" parTransId="{EF1E9F89-0EC4-4AF5-879C-ED3AE34F48F0}" sibTransId="{08D53376-404E-4F90-9BAB-154C2F05611C}"/>
    <dgm:cxn modelId="{56BCAEAA-37FC-49F9-A905-E910527D1B9A}" type="presOf" srcId="{5BD37D76-A2E9-449B-8B28-1F5C7CE78DB0}" destId="{FD20DDAD-CE85-449E-AED1-7D68F3A4105E}" srcOrd="0" destOrd="0" presId="urn:microsoft.com/office/officeart/2005/8/layout/venn3"/>
    <dgm:cxn modelId="{12BBADEA-0A74-4976-9F3D-DB024A0421B6}" type="presOf" srcId="{B39F6011-9848-4831-BF7A-116B62A9A978}" destId="{985877E2-CBBA-479D-85C5-4D2ED3525A07}" srcOrd="0" destOrd="0" presId="urn:microsoft.com/office/officeart/2005/8/layout/venn3"/>
    <dgm:cxn modelId="{7CCD5FEB-CC7D-4317-9142-D88C8376C496}" srcId="{EDC6E593-C7EF-4CBF-871F-A050103E3AC6}" destId="{B39F6011-9848-4831-BF7A-116B62A9A978}" srcOrd="0" destOrd="0" parTransId="{D16A9B38-EA7D-4D5E-92D9-626EA1ECA2E4}" sibTransId="{8B8E9F57-E319-48A8-A1C2-6562D4ED05F4}"/>
    <dgm:cxn modelId="{439210E5-A8E5-4FD5-AAA0-D106C70C3C42}" type="presParOf" srcId="{B8952FA2-1671-4822-8875-0E8E5595344A}" destId="{985877E2-CBBA-479D-85C5-4D2ED3525A07}" srcOrd="0" destOrd="0" presId="urn:microsoft.com/office/officeart/2005/8/layout/venn3"/>
    <dgm:cxn modelId="{AAAC1325-D298-4990-A472-E3AA5F8C74FE}" type="presParOf" srcId="{B8952FA2-1671-4822-8875-0E8E5595344A}" destId="{F2D5637E-A611-47FC-A3D5-F0C68099F0D4}" srcOrd="1" destOrd="0" presId="urn:microsoft.com/office/officeart/2005/8/layout/venn3"/>
    <dgm:cxn modelId="{EE45D434-9402-46D2-ACE0-7E67B356627D}" type="presParOf" srcId="{B8952FA2-1671-4822-8875-0E8E5595344A}" destId="{FD20DDAD-CE85-449E-AED1-7D68F3A4105E}" srcOrd="2" destOrd="0" presId="urn:microsoft.com/office/officeart/2005/8/layout/venn3"/>
    <dgm:cxn modelId="{CB8367AA-DB43-4D17-8F5E-9C8073497153}" type="presParOf" srcId="{B8952FA2-1671-4822-8875-0E8E5595344A}" destId="{9A5608DD-AD25-4313-B0AB-F0BE628758FF}" srcOrd="3" destOrd="0" presId="urn:microsoft.com/office/officeart/2005/8/layout/venn3"/>
    <dgm:cxn modelId="{CE90ED87-B3CC-4D1F-856A-4F62EFF73143}" type="presParOf" srcId="{B8952FA2-1671-4822-8875-0E8E5595344A}" destId="{6F65FC34-0B7F-4F51-B748-A548919F5B02}" srcOrd="4" destOrd="0" presId="urn:microsoft.com/office/officeart/2005/8/layout/venn3"/>
    <dgm:cxn modelId="{1EA40144-7BF1-4D13-873D-BC40378CDCBF}" type="presParOf" srcId="{B8952FA2-1671-4822-8875-0E8E5595344A}" destId="{017A5F88-7FA3-43D5-8784-FEAF6C04BCA2}" srcOrd="5" destOrd="0" presId="urn:microsoft.com/office/officeart/2005/8/layout/venn3"/>
    <dgm:cxn modelId="{0A38FBA0-F5FE-4DFF-AD83-71DC3359A6A9}" type="presParOf" srcId="{B8952FA2-1671-4822-8875-0E8E5595344A}" destId="{0031EB3F-BEB1-4C5C-A859-9831C64561B3}" srcOrd="6" destOrd="0" presId="urn:microsoft.com/office/officeart/2005/8/layout/venn3"/>
    <dgm:cxn modelId="{E84C7970-9FE9-4FD6-A953-711D7DEF9F86}" type="presParOf" srcId="{B8952FA2-1671-4822-8875-0E8E5595344A}" destId="{C816BB76-7475-416F-8451-61DA4D3D5A58}" srcOrd="7" destOrd="0" presId="urn:microsoft.com/office/officeart/2005/8/layout/venn3"/>
    <dgm:cxn modelId="{22C0DC7F-86EE-4B1C-9709-313A3FD45C09}" type="presParOf" srcId="{B8952FA2-1671-4822-8875-0E8E5595344A}" destId="{3BD746F7-F993-4BBA-95BA-0B2AB07B886F}" srcOrd="8" destOrd="0" presId="urn:microsoft.com/office/officeart/2005/8/layout/venn3"/>
    <dgm:cxn modelId="{A5461BC7-F52A-42C8-9156-E89E0263B6F7}" type="presParOf" srcId="{B8952FA2-1671-4822-8875-0E8E5595344A}" destId="{2E1815C1-7D32-4377-963F-678EB64C876A}" srcOrd="9" destOrd="0" presId="urn:microsoft.com/office/officeart/2005/8/layout/venn3"/>
    <dgm:cxn modelId="{46CCCDD5-27AE-4A11-8C2D-039804B48176}" type="presParOf" srcId="{B8952FA2-1671-4822-8875-0E8E5595344A}" destId="{AB0B1F6D-1405-415E-84D0-B47E698FC6B3}" srcOrd="10" destOrd="0" presId="urn:microsoft.com/office/officeart/2005/8/layout/venn3"/>
    <dgm:cxn modelId="{075B1657-B5F6-4AFD-83B5-EA7B6FDB2F38}" type="presParOf" srcId="{B8952FA2-1671-4822-8875-0E8E5595344A}" destId="{59C345D5-8644-4C11-A29D-D283729F2F29}" srcOrd="11" destOrd="0" presId="urn:microsoft.com/office/officeart/2005/8/layout/venn3"/>
    <dgm:cxn modelId="{F6C3EAEC-2FC6-443A-B9E8-81F779379B91}" type="presParOf" srcId="{B8952FA2-1671-4822-8875-0E8E5595344A}" destId="{5F0F3CD0-8F73-4441-B6B8-CB3CAB718D51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D6D468-FF0B-4056-85F8-BE1F47764B5A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BEC22B2-C8BD-40F5-9F9F-ADA87B504D27}">
      <dgm:prSet/>
      <dgm:spPr/>
      <dgm:t>
        <a:bodyPr/>
        <a:lstStyle/>
        <a:p>
          <a:r>
            <a:rPr lang="pl-PL" dirty="0"/>
            <a:t>W 2018 złożonych zostało 534 wniosków.</a:t>
          </a:r>
          <a:endParaRPr lang="en-US" dirty="0"/>
        </a:p>
      </dgm:t>
    </dgm:pt>
    <dgm:pt modelId="{E2E49EF1-800B-4EC1-8E2C-83ED81B38B57}" type="parTrans" cxnId="{363F8C32-64A1-490C-AC77-B24B3BE50B98}">
      <dgm:prSet/>
      <dgm:spPr/>
      <dgm:t>
        <a:bodyPr/>
        <a:lstStyle/>
        <a:p>
          <a:endParaRPr lang="en-US"/>
        </a:p>
      </dgm:t>
    </dgm:pt>
    <dgm:pt modelId="{FDC1E405-53B2-4B8D-9EB0-66018F80FD9F}" type="sibTrans" cxnId="{363F8C32-64A1-490C-AC77-B24B3BE50B98}">
      <dgm:prSet/>
      <dgm:spPr/>
      <dgm:t>
        <a:bodyPr/>
        <a:lstStyle/>
        <a:p>
          <a:endParaRPr lang="en-US"/>
        </a:p>
      </dgm:t>
    </dgm:pt>
    <dgm:pt modelId="{82DE3A2E-5841-4351-A065-F027373CF4DA}">
      <dgm:prSet/>
      <dgm:spPr/>
      <dgm:t>
        <a:bodyPr/>
        <a:lstStyle/>
        <a:p>
          <a:r>
            <a:rPr lang="pl-PL" dirty="0"/>
            <a:t>Świadczenie uzyskało 486 opiekunów z czego zakwalifikowane do badań zostały 471 poprawnie wypełnione ankiety.</a:t>
          </a:r>
          <a:endParaRPr lang="en-US" dirty="0"/>
        </a:p>
      </dgm:t>
    </dgm:pt>
    <dgm:pt modelId="{52A6C10D-CF36-4931-B559-F21C72B32926}" type="parTrans" cxnId="{3061677B-0729-4889-80E0-2B7DFB8009D2}">
      <dgm:prSet/>
      <dgm:spPr/>
      <dgm:t>
        <a:bodyPr/>
        <a:lstStyle/>
        <a:p>
          <a:endParaRPr lang="en-US"/>
        </a:p>
      </dgm:t>
    </dgm:pt>
    <dgm:pt modelId="{80A826B7-3AAD-4E7F-A2ED-54D05C9B8CE7}" type="sibTrans" cxnId="{3061677B-0729-4889-80E0-2B7DFB8009D2}">
      <dgm:prSet/>
      <dgm:spPr/>
      <dgm:t>
        <a:bodyPr/>
        <a:lstStyle/>
        <a:p>
          <a:endParaRPr lang="en-US"/>
        </a:p>
      </dgm:t>
    </dgm:pt>
    <dgm:pt modelId="{4BD56071-63EB-4DC9-B8E6-D5B2A3E3A5EB}">
      <dgm:prSet/>
      <dgm:spPr/>
      <dgm:t>
        <a:bodyPr/>
        <a:lstStyle/>
        <a:p>
          <a:r>
            <a:rPr lang="pl-PL"/>
            <a:t>Zakodowane dane z ankiet zostały opracowane przy wykorzystaniu programu Statistica 13. </a:t>
          </a:r>
          <a:endParaRPr lang="en-US"/>
        </a:p>
      </dgm:t>
    </dgm:pt>
    <dgm:pt modelId="{53CCDAA4-5B82-4212-89F3-1B1E29B3DB35}" type="parTrans" cxnId="{2ED23C8D-94F6-4D83-8A22-C60215A6CF66}">
      <dgm:prSet/>
      <dgm:spPr/>
      <dgm:t>
        <a:bodyPr/>
        <a:lstStyle/>
        <a:p>
          <a:endParaRPr lang="en-US"/>
        </a:p>
      </dgm:t>
    </dgm:pt>
    <dgm:pt modelId="{95C87009-73D2-40F2-BD7D-2536F83FAF86}" type="sibTrans" cxnId="{2ED23C8D-94F6-4D83-8A22-C60215A6CF66}">
      <dgm:prSet/>
      <dgm:spPr/>
      <dgm:t>
        <a:bodyPr/>
        <a:lstStyle/>
        <a:p>
          <a:endParaRPr lang="en-US"/>
        </a:p>
      </dgm:t>
    </dgm:pt>
    <dgm:pt modelId="{1CD3614D-FB94-450B-9475-C1B4E6713791}" type="pres">
      <dgm:prSet presAssocID="{7BD6D468-FF0B-4056-85F8-BE1F47764B5A}" presName="root" presStyleCnt="0">
        <dgm:presLayoutVars>
          <dgm:dir/>
          <dgm:resizeHandles val="exact"/>
        </dgm:presLayoutVars>
      </dgm:prSet>
      <dgm:spPr/>
    </dgm:pt>
    <dgm:pt modelId="{AEF904A1-64F5-4B6F-8657-3C7F1087B025}" type="pres">
      <dgm:prSet presAssocID="{7BEC22B2-C8BD-40F5-9F9F-ADA87B504D27}" presName="compNode" presStyleCnt="0"/>
      <dgm:spPr/>
    </dgm:pt>
    <dgm:pt modelId="{1FFB0FD4-E303-437B-A7A3-468FFED556BF}" type="pres">
      <dgm:prSet presAssocID="{7BEC22B2-C8BD-40F5-9F9F-ADA87B504D27}" presName="bgRect" presStyleLbl="bgShp" presStyleIdx="0" presStyleCnt="3"/>
      <dgm:spPr/>
    </dgm:pt>
    <dgm:pt modelId="{F70763C4-D849-40CB-B356-6D5CA134683C}" type="pres">
      <dgm:prSet presAssocID="{7BEC22B2-C8BD-40F5-9F9F-ADA87B504D27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FA9AF38B-0741-48E6-ABE6-22C5B1A5C9DD}" type="pres">
      <dgm:prSet presAssocID="{7BEC22B2-C8BD-40F5-9F9F-ADA87B504D27}" presName="spaceRect" presStyleCnt="0"/>
      <dgm:spPr/>
    </dgm:pt>
    <dgm:pt modelId="{CDE8291E-E3DF-4557-9782-2CF120F15585}" type="pres">
      <dgm:prSet presAssocID="{7BEC22B2-C8BD-40F5-9F9F-ADA87B504D27}" presName="parTx" presStyleLbl="revTx" presStyleIdx="0" presStyleCnt="3">
        <dgm:presLayoutVars>
          <dgm:chMax val="0"/>
          <dgm:chPref val="0"/>
        </dgm:presLayoutVars>
      </dgm:prSet>
      <dgm:spPr/>
    </dgm:pt>
    <dgm:pt modelId="{061927F5-3A81-420A-A973-54D751FDA8A8}" type="pres">
      <dgm:prSet presAssocID="{FDC1E405-53B2-4B8D-9EB0-66018F80FD9F}" presName="sibTrans" presStyleCnt="0"/>
      <dgm:spPr/>
    </dgm:pt>
    <dgm:pt modelId="{743535EA-FA67-4553-8BCF-3B635152CF32}" type="pres">
      <dgm:prSet presAssocID="{82DE3A2E-5841-4351-A065-F027373CF4DA}" presName="compNode" presStyleCnt="0"/>
      <dgm:spPr/>
    </dgm:pt>
    <dgm:pt modelId="{EB27F700-FA14-418F-A8F3-832F445A4180}" type="pres">
      <dgm:prSet presAssocID="{82DE3A2E-5841-4351-A065-F027373CF4DA}" presName="bgRect" presStyleLbl="bgShp" presStyleIdx="1" presStyleCnt="3"/>
      <dgm:spPr/>
    </dgm:pt>
    <dgm:pt modelId="{0F0434B3-31D5-402F-AA45-14F023CCC770}" type="pres">
      <dgm:prSet presAssocID="{82DE3A2E-5841-4351-A065-F027373CF4DA}" presName="iconRect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B837976-6A7C-46AA-82E5-1501722CD0C2}" type="pres">
      <dgm:prSet presAssocID="{82DE3A2E-5841-4351-A065-F027373CF4DA}" presName="spaceRect" presStyleCnt="0"/>
      <dgm:spPr/>
    </dgm:pt>
    <dgm:pt modelId="{BC113259-2CCE-47B1-BF6E-8242904429EE}" type="pres">
      <dgm:prSet presAssocID="{82DE3A2E-5841-4351-A065-F027373CF4DA}" presName="parTx" presStyleLbl="revTx" presStyleIdx="1" presStyleCnt="3">
        <dgm:presLayoutVars>
          <dgm:chMax val="0"/>
          <dgm:chPref val="0"/>
        </dgm:presLayoutVars>
      </dgm:prSet>
      <dgm:spPr/>
    </dgm:pt>
    <dgm:pt modelId="{FA2901CB-C5C0-4977-A8D7-1E6F95E3CCE7}" type="pres">
      <dgm:prSet presAssocID="{80A826B7-3AAD-4E7F-A2ED-54D05C9B8CE7}" presName="sibTrans" presStyleCnt="0"/>
      <dgm:spPr/>
    </dgm:pt>
    <dgm:pt modelId="{A7905F15-0312-48C6-88B4-7EE17C577807}" type="pres">
      <dgm:prSet presAssocID="{4BD56071-63EB-4DC9-B8E6-D5B2A3E3A5EB}" presName="compNode" presStyleCnt="0"/>
      <dgm:spPr/>
    </dgm:pt>
    <dgm:pt modelId="{1EA67CD9-6EB3-451F-908D-C57B5CD03EDE}" type="pres">
      <dgm:prSet presAssocID="{4BD56071-63EB-4DC9-B8E6-D5B2A3E3A5EB}" presName="bgRect" presStyleLbl="bgShp" presStyleIdx="2" presStyleCnt="3"/>
      <dgm:spPr/>
    </dgm:pt>
    <dgm:pt modelId="{D9FE1D52-108A-4839-8418-119E32E47B57}" type="pres">
      <dgm:prSet presAssocID="{4BD56071-63EB-4DC9-B8E6-D5B2A3E3A5EB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B3FC22E-DDB9-4477-97E8-8DB3A31DC533}" type="pres">
      <dgm:prSet presAssocID="{4BD56071-63EB-4DC9-B8E6-D5B2A3E3A5EB}" presName="spaceRect" presStyleCnt="0"/>
      <dgm:spPr/>
    </dgm:pt>
    <dgm:pt modelId="{DA8AE341-2A04-4AC5-A2A7-6863A239E72D}" type="pres">
      <dgm:prSet presAssocID="{4BD56071-63EB-4DC9-B8E6-D5B2A3E3A5E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930161C-88B7-425A-927A-551FCBB4410B}" type="presOf" srcId="{82DE3A2E-5841-4351-A065-F027373CF4DA}" destId="{BC113259-2CCE-47B1-BF6E-8242904429EE}" srcOrd="0" destOrd="0" presId="urn:microsoft.com/office/officeart/2018/2/layout/IconVerticalSolidList"/>
    <dgm:cxn modelId="{363F8C32-64A1-490C-AC77-B24B3BE50B98}" srcId="{7BD6D468-FF0B-4056-85F8-BE1F47764B5A}" destId="{7BEC22B2-C8BD-40F5-9F9F-ADA87B504D27}" srcOrd="0" destOrd="0" parTransId="{E2E49EF1-800B-4EC1-8E2C-83ED81B38B57}" sibTransId="{FDC1E405-53B2-4B8D-9EB0-66018F80FD9F}"/>
    <dgm:cxn modelId="{1D70DE78-35B4-4B43-80B6-6BFD0A3FFAEC}" type="presOf" srcId="{7BEC22B2-C8BD-40F5-9F9F-ADA87B504D27}" destId="{CDE8291E-E3DF-4557-9782-2CF120F15585}" srcOrd="0" destOrd="0" presId="urn:microsoft.com/office/officeart/2018/2/layout/IconVerticalSolidList"/>
    <dgm:cxn modelId="{3061677B-0729-4889-80E0-2B7DFB8009D2}" srcId="{7BD6D468-FF0B-4056-85F8-BE1F47764B5A}" destId="{82DE3A2E-5841-4351-A065-F027373CF4DA}" srcOrd="1" destOrd="0" parTransId="{52A6C10D-CF36-4931-B559-F21C72B32926}" sibTransId="{80A826B7-3AAD-4E7F-A2ED-54D05C9B8CE7}"/>
    <dgm:cxn modelId="{2ED23C8D-94F6-4D83-8A22-C60215A6CF66}" srcId="{7BD6D468-FF0B-4056-85F8-BE1F47764B5A}" destId="{4BD56071-63EB-4DC9-B8E6-D5B2A3E3A5EB}" srcOrd="2" destOrd="0" parTransId="{53CCDAA4-5B82-4212-89F3-1B1E29B3DB35}" sibTransId="{95C87009-73D2-40F2-BD7D-2536F83FAF86}"/>
    <dgm:cxn modelId="{D5E22BBD-790D-4AC7-BEB0-B1AF7D4781A7}" type="presOf" srcId="{7BD6D468-FF0B-4056-85F8-BE1F47764B5A}" destId="{1CD3614D-FB94-450B-9475-C1B4E6713791}" srcOrd="0" destOrd="0" presId="urn:microsoft.com/office/officeart/2018/2/layout/IconVerticalSolidList"/>
    <dgm:cxn modelId="{24A93FE3-9778-451B-B12F-1A37D7CB9561}" type="presOf" srcId="{4BD56071-63EB-4DC9-B8E6-D5B2A3E3A5EB}" destId="{DA8AE341-2A04-4AC5-A2A7-6863A239E72D}" srcOrd="0" destOrd="0" presId="urn:microsoft.com/office/officeart/2018/2/layout/IconVerticalSolidList"/>
    <dgm:cxn modelId="{316946F3-DC79-4B55-85DD-C84C3B20DDA3}" type="presParOf" srcId="{1CD3614D-FB94-450B-9475-C1B4E6713791}" destId="{AEF904A1-64F5-4B6F-8657-3C7F1087B025}" srcOrd="0" destOrd="0" presId="urn:microsoft.com/office/officeart/2018/2/layout/IconVerticalSolidList"/>
    <dgm:cxn modelId="{1E241F29-EB44-4507-AB65-069494EAA83D}" type="presParOf" srcId="{AEF904A1-64F5-4B6F-8657-3C7F1087B025}" destId="{1FFB0FD4-E303-437B-A7A3-468FFED556BF}" srcOrd="0" destOrd="0" presId="urn:microsoft.com/office/officeart/2018/2/layout/IconVerticalSolidList"/>
    <dgm:cxn modelId="{40FD06FC-3F9C-46C9-B621-00F73154C7DC}" type="presParOf" srcId="{AEF904A1-64F5-4B6F-8657-3C7F1087B025}" destId="{F70763C4-D849-40CB-B356-6D5CA134683C}" srcOrd="1" destOrd="0" presId="urn:microsoft.com/office/officeart/2018/2/layout/IconVerticalSolidList"/>
    <dgm:cxn modelId="{7ACAE74B-89C1-48D8-9847-EEDAAD55669D}" type="presParOf" srcId="{AEF904A1-64F5-4B6F-8657-3C7F1087B025}" destId="{FA9AF38B-0741-48E6-ABE6-22C5B1A5C9DD}" srcOrd="2" destOrd="0" presId="urn:microsoft.com/office/officeart/2018/2/layout/IconVerticalSolidList"/>
    <dgm:cxn modelId="{ECD3811B-32A7-4BF9-852A-1EF0A85B1800}" type="presParOf" srcId="{AEF904A1-64F5-4B6F-8657-3C7F1087B025}" destId="{CDE8291E-E3DF-4557-9782-2CF120F15585}" srcOrd="3" destOrd="0" presId="urn:microsoft.com/office/officeart/2018/2/layout/IconVerticalSolidList"/>
    <dgm:cxn modelId="{B868C858-9C89-4C8B-9BD4-BD9A48E25D6E}" type="presParOf" srcId="{1CD3614D-FB94-450B-9475-C1B4E6713791}" destId="{061927F5-3A81-420A-A973-54D751FDA8A8}" srcOrd="1" destOrd="0" presId="urn:microsoft.com/office/officeart/2018/2/layout/IconVerticalSolidList"/>
    <dgm:cxn modelId="{A51B666E-FCAD-46C4-8DBF-09EE13FD67B9}" type="presParOf" srcId="{1CD3614D-FB94-450B-9475-C1B4E6713791}" destId="{743535EA-FA67-4553-8BCF-3B635152CF32}" srcOrd="2" destOrd="0" presId="urn:microsoft.com/office/officeart/2018/2/layout/IconVerticalSolidList"/>
    <dgm:cxn modelId="{1A910525-282E-4C19-B493-6D86F693B53F}" type="presParOf" srcId="{743535EA-FA67-4553-8BCF-3B635152CF32}" destId="{EB27F700-FA14-418F-A8F3-832F445A4180}" srcOrd="0" destOrd="0" presId="urn:microsoft.com/office/officeart/2018/2/layout/IconVerticalSolidList"/>
    <dgm:cxn modelId="{176B5052-5037-4708-BD26-54ACD3256C22}" type="presParOf" srcId="{743535EA-FA67-4553-8BCF-3B635152CF32}" destId="{0F0434B3-31D5-402F-AA45-14F023CCC770}" srcOrd="1" destOrd="0" presId="urn:microsoft.com/office/officeart/2018/2/layout/IconVerticalSolidList"/>
    <dgm:cxn modelId="{933D82D8-2D0B-4ACF-92DF-5207759C1191}" type="presParOf" srcId="{743535EA-FA67-4553-8BCF-3B635152CF32}" destId="{1B837976-6A7C-46AA-82E5-1501722CD0C2}" srcOrd="2" destOrd="0" presId="urn:microsoft.com/office/officeart/2018/2/layout/IconVerticalSolidList"/>
    <dgm:cxn modelId="{C47F0D1D-8BC4-49B2-835E-E7722FE2FEB6}" type="presParOf" srcId="{743535EA-FA67-4553-8BCF-3B635152CF32}" destId="{BC113259-2CCE-47B1-BF6E-8242904429EE}" srcOrd="3" destOrd="0" presId="urn:microsoft.com/office/officeart/2018/2/layout/IconVerticalSolidList"/>
    <dgm:cxn modelId="{9BBCB216-B4B7-48F4-8594-C598108ABC35}" type="presParOf" srcId="{1CD3614D-FB94-450B-9475-C1B4E6713791}" destId="{FA2901CB-C5C0-4977-A8D7-1E6F95E3CCE7}" srcOrd="3" destOrd="0" presId="urn:microsoft.com/office/officeart/2018/2/layout/IconVerticalSolidList"/>
    <dgm:cxn modelId="{403294DF-1A94-4758-942C-52541EA2CC56}" type="presParOf" srcId="{1CD3614D-FB94-450B-9475-C1B4E6713791}" destId="{A7905F15-0312-48C6-88B4-7EE17C577807}" srcOrd="4" destOrd="0" presId="urn:microsoft.com/office/officeart/2018/2/layout/IconVerticalSolidList"/>
    <dgm:cxn modelId="{CE4E2850-4923-4475-81D6-BF210B3759F1}" type="presParOf" srcId="{A7905F15-0312-48C6-88B4-7EE17C577807}" destId="{1EA67CD9-6EB3-451F-908D-C57B5CD03EDE}" srcOrd="0" destOrd="0" presId="urn:microsoft.com/office/officeart/2018/2/layout/IconVerticalSolidList"/>
    <dgm:cxn modelId="{084CA0D0-6720-4513-90F1-A0E110541E81}" type="presParOf" srcId="{A7905F15-0312-48C6-88B4-7EE17C577807}" destId="{D9FE1D52-108A-4839-8418-119E32E47B57}" srcOrd="1" destOrd="0" presId="urn:microsoft.com/office/officeart/2018/2/layout/IconVerticalSolidList"/>
    <dgm:cxn modelId="{AEC9F1A4-E2C6-487F-BDF1-B9C38A772513}" type="presParOf" srcId="{A7905F15-0312-48C6-88B4-7EE17C577807}" destId="{BB3FC22E-DDB9-4477-97E8-8DB3A31DC533}" srcOrd="2" destOrd="0" presId="urn:microsoft.com/office/officeart/2018/2/layout/IconVerticalSolidList"/>
    <dgm:cxn modelId="{634EF6A9-6F60-4705-B770-61B576E0BCE1}" type="presParOf" srcId="{A7905F15-0312-48C6-88B4-7EE17C577807}" destId="{DA8AE341-2A04-4AC5-A2A7-6863A239E7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9B5E06-63B7-4851-B8A3-86174A16B81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C73BDD2-590E-4CD7-BB83-20697B18011E}">
      <dgm:prSet custT="1"/>
      <dgm:spPr/>
      <dgm:t>
        <a:bodyPr/>
        <a:lstStyle/>
        <a:p>
          <a:pPr>
            <a:defRPr cap="all"/>
          </a:pPr>
          <a:r>
            <a:rPr lang="pl-PL" sz="1400" dirty="0"/>
            <a:t>Uruchomienie mieszkań </a:t>
          </a:r>
          <a:r>
            <a:rPr lang="pl-PL" sz="1400" dirty="0" err="1"/>
            <a:t>wytchnieniowych</a:t>
          </a:r>
          <a:r>
            <a:rPr lang="pl-PL" sz="1400" dirty="0"/>
            <a:t> </a:t>
          </a:r>
          <a:endParaRPr lang="en-US" sz="1400" dirty="0"/>
        </a:p>
      </dgm:t>
    </dgm:pt>
    <dgm:pt modelId="{782DA7E1-B01D-44CF-B209-79177A1A225D}" type="parTrans" cxnId="{511E1DAB-85D2-4C68-BD53-7247540F27FA}">
      <dgm:prSet/>
      <dgm:spPr/>
      <dgm:t>
        <a:bodyPr/>
        <a:lstStyle/>
        <a:p>
          <a:endParaRPr lang="en-US"/>
        </a:p>
      </dgm:t>
    </dgm:pt>
    <dgm:pt modelId="{34F8CB6D-9153-4798-A4B8-8E72AB3A69E0}" type="sibTrans" cxnId="{511E1DAB-85D2-4C68-BD53-7247540F27FA}">
      <dgm:prSet/>
      <dgm:spPr/>
      <dgm:t>
        <a:bodyPr/>
        <a:lstStyle/>
        <a:p>
          <a:endParaRPr lang="en-US"/>
        </a:p>
      </dgm:t>
    </dgm:pt>
    <dgm:pt modelId="{CB439F8B-303A-44FE-8096-A17E561AF364}">
      <dgm:prSet custT="1"/>
      <dgm:spPr/>
      <dgm:t>
        <a:bodyPr/>
        <a:lstStyle/>
        <a:p>
          <a:pPr>
            <a:defRPr cap="all"/>
          </a:pPr>
          <a:r>
            <a:rPr lang="pl-PL" sz="1400" dirty="0"/>
            <a:t>Uruchomienie dziennych domów pomocy dla osób z chorobą Alzheimera</a:t>
          </a:r>
          <a:endParaRPr lang="en-US" sz="1400" dirty="0"/>
        </a:p>
      </dgm:t>
    </dgm:pt>
    <dgm:pt modelId="{F38AA4F7-26A0-4FB0-9959-5FE1671F03E1}" type="parTrans" cxnId="{E9832B1B-2EBA-44C7-9CA8-BF85C2D72933}">
      <dgm:prSet/>
      <dgm:spPr/>
      <dgm:t>
        <a:bodyPr/>
        <a:lstStyle/>
        <a:p>
          <a:endParaRPr lang="en-US"/>
        </a:p>
      </dgm:t>
    </dgm:pt>
    <dgm:pt modelId="{FCB96C9A-7BCC-4DE3-B96C-214E29BE89C6}" type="sibTrans" cxnId="{E9832B1B-2EBA-44C7-9CA8-BF85C2D72933}">
      <dgm:prSet/>
      <dgm:spPr/>
      <dgm:t>
        <a:bodyPr/>
        <a:lstStyle/>
        <a:p>
          <a:endParaRPr lang="en-US"/>
        </a:p>
      </dgm:t>
    </dgm:pt>
    <dgm:pt modelId="{E9467CF0-AC05-4F80-ABBB-51B8C37962C8}">
      <dgm:prSet custT="1"/>
      <dgm:spPr/>
      <dgm:t>
        <a:bodyPr/>
        <a:lstStyle/>
        <a:p>
          <a:pPr>
            <a:defRPr cap="all"/>
          </a:pPr>
          <a:r>
            <a:rPr lang="pl-PL" sz="1400" dirty="0"/>
            <a:t>Uruchomienie „świetlic” dla osób z chorobą Alzheimera</a:t>
          </a:r>
          <a:endParaRPr lang="en-US" sz="1400" dirty="0"/>
        </a:p>
      </dgm:t>
    </dgm:pt>
    <dgm:pt modelId="{E6F2907C-91FC-4052-B503-64482167DDBA}" type="parTrans" cxnId="{C7039226-261F-4027-B45D-ED8A66938641}">
      <dgm:prSet/>
      <dgm:spPr/>
      <dgm:t>
        <a:bodyPr/>
        <a:lstStyle/>
        <a:p>
          <a:endParaRPr lang="en-US"/>
        </a:p>
      </dgm:t>
    </dgm:pt>
    <dgm:pt modelId="{8BC0AF34-AC52-4106-9775-020EF77A02A7}" type="sibTrans" cxnId="{C7039226-261F-4027-B45D-ED8A66938641}">
      <dgm:prSet/>
      <dgm:spPr/>
      <dgm:t>
        <a:bodyPr/>
        <a:lstStyle/>
        <a:p>
          <a:endParaRPr lang="en-US"/>
        </a:p>
      </dgm:t>
    </dgm:pt>
    <dgm:pt modelId="{014D1A92-C41C-490E-9B28-EF6F7619B94E}">
      <dgm:prSet custT="1"/>
      <dgm:spPr/>
      <dgm:t>
        <a:bodyPr/>
        <a:lstStyle/>
        <a:p>
          <a:pPr>
            <a:defRPr cap="all"/>
          </a:pPr>
          <a:r>
            <a:rPr lang="pl-PL" sz="1400" dirty="0"/>
            <a:t>Program wsparcia dla grup samopomocowych opiekunów osób chorych Alzheimera</a:t>
          </a:r>
          <a:endParaRPr lang="en-US" sz="1400" dirty="0"/>
        </a:p>
      </dgm:t>
    </dgm:pt>
    <dgm:pt modelId="{DEB85209-3595-4D2B-B1E3-66BFDFE16B62}" type="parTrans" cxnId="{77F4AB5B-1EDA-4733-A5D4-33D02C6FD392}">
      <dgm:prSet/>
      <dgm:spPr/>
      <dgm:t>
        <a:bodyPr/>
        <a:lstStyle/>
        <a:p>
          <a:endParaRPr lang="en-US"/>
        </a:p>
      </dgm:t>
    </dgm:pt>
    <dgm:pt modelId="{81C7C142-B2EB-4269-B4C1-C29D83269FC0}" type="sibTrans" cxnId="{77F4AB5B-1EDA-4733-A5D4-33D02C6FD392}">
      <dgm:prSet/>
      <dgm:spPr/>
      <dgm:t>
        <a:bodyPr/>
        <a:lstStyle/>
        <a:p>
          <a:endParaRPr lang="en-US"/>
        </a:p>
      </dgm:t>
    </dgm:pt>
    <dgm:pt modelId="{9D0EE9BA-97FA-4DCB-9788-FC139F6028C6}">
      <dgm:prSet custT="1"/>
      <dgm:spPr/>
      <dgm:t>
        <a:bodyPr/>
        <a:lstStyle/>
        <a:p>
          <a:pPr>
            <a:defRPr cap="all"/>
          </a:pPr>
          <a:r>
            <a:rPr lang="pl-PL" sz="1600" dirty="0"/>
            <a:t>Wypożyczalnia sprzętu </a:t>
          </a:r>
          <a:endParaRPr lang="en-US" sz="1600" dirty="0"/>
        </a:p>
      </dgm:t>
    </dgm:pt>
    <dgm:pt modelId="{871565F6-3913-4076-A6F5-0FF1B3AF5ECC}" type="parTrans" cxnId="{42181872-3F18-4E40-BFEB-3B3A11850451}">
      <dgm:prSet/>
      <dgm:spPr/>
      <dgm:t>
        <a:bodyPr/>
        <a:lstStyle/>
        <a:p>
          <a:endParaRPr lang="en-US"/>
        </a:p>
      </dgm:t>
    </dgm:pt>
    <dgm:pt modelId="{FA986990-2CC6-4405-A212-4DC07A285F98}" type="sibTrans" cxnId="{42181872-3F18-4E40-BFEB-3B3A11850451}">
      <dgm:prSet/>
      <dgm:spPr/>
      <dgm:t>
        <a:bodyPr/>
        <a:lstStyle/>
        <a:p>
          <a:endParaRPr lang="en-US"/>
        </a:p>
      </dgm:t>
    </dgm:pt>
    <dgm:pt modelId="{98B4693D-5F9A-4B0C-8069-DDDCE078B509}">
      <dgm:prSet custT="1"/>
      <dgm:spPr/>
      <dgm:t>
        <a:bodyPr/>
        <a:lstStyle/>
        <a:p>
          <a:pPr>
            <a:defRPr cap="all"/>
          </a:pPr>
          <a:r>
            <a:rPr lang="pl-PL" sz="1400" dirty="0"/>
            <a:t>Programy szkoleniowe dla opiekunów osób chorych – zakresu podstaw opieki i pielęgnacji</a:t>
          </a:r>
          <a:endParaRPr lang="en-US" sz="1400" dirty="0"/>
        </a:p>
      </dgm:t>
    </dgm:pt>
    <dgm:pt modelId="{83D74D2D-1109-489D-A1D1-AC9B75DFDAE4}" type="parTrans" cxnId="{61EB186D-D8D4-4477-AEE9-6EE852DBF692}">
      <dgm:prSet/>
      <dgm:spPr/>
      <dgm:t>
        <a:bodyPr/>
        <a:lstStyle/>
        <a:p>
          <a:endParaRPr lang="en-US"/>
        </a:p>
      </dgm:t>
    </dgm:pt>
    <dgm:pt modelId="{E2DC8082-26A7-4FE1-A671-A93317844AB2}" type="sibTrans" cxnId="{61EB186D-D8D4-4477-AEE9-6EE852DBF692}">
      <dgm:prSet/>
      <dgm:spPr/>
      <dgm:t>
        <a:bodyPr/>
        <a:lstStyle/>
        <a:p>
          <a:endParaRPr lang="en-US"/>
        </a:p>
      </dgm:t>
    </dgm:pt>
    <dgm:pt modelId="{268A5623-0E10-4914-A857-EEAC0A2150AB}" type="pres">
      <dgm:prSet presAssocID="{9F9B5E06-63B7-4851-B8A3-86174A16B819}" presName="root" presStyleCnt="0">
        <dgm:presLayoutVars>
          <dgm:dir/>
          <dgm:resizeHandles val="exact"/>
        </dgm:presLayoutVars>
      </dgm:prSet>
      <dgm:spPr/>
    </dgm:pt>
    <dgm:pt modelId="{0515B34D-B345-4CDA-96B1-3DE8E5EA5B04}" type="pres">
      <dgm:prSet presAssocID="{FC73BDD2-590E-4CD7-BB83-20697B18011E}" presName="compNode" presStyleCnt="0"/>
      <dgm:spPr/>
    </dgm:pt>
    <dgm:pt modelId="{F6B51197-FD7C-4269-866B-093A303028DA}" type="pres">
      <dgm:prSet presAssocID="{FC73BDD2-590E-4CD7-BB83-20697B18011E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EC40A036-2885-4A7D-8C2C-D4A86CD595B0}" type="pres">
      <dgm:prSet presAssocID="{FC73BDD2-590E-4CD7-BB83-20697B18011E}" presName="iconRect" presStyleLbl="node1" presStyleIdx="0" presStyleCnt="6"/>
      <dgm:spPr>
        <a:blipFill>
          <a:blip xmlns:r="http://schemas.openxmlformats.org/officeDocument/2006/relationships" r:embed="rId1">
            <a:extLst/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"/>
        </a:ext>
      </dgm:extLst>
    </dgm:pt>
    <dgm:pt modelId="{766F76E7-D667-4804-9C99-1E99AEB0D680}" type="pres">
      <dgm:prSet presAssocID="{FC73BDD2-590E-4CD7-BB83-20697B18011E}" presName="spaceRect" presStyleCnt="0"/>
      <dgm:spPr/>
    </dgm:pt>
    <dgm:pt modelId="{8E22AB19-9C76-4D8C-9E60-EB7E25D5B7DE}" type="pres">
      <dgm:prSet presAssocID="{FC73BDD2-590E-4CD7-BB83-20697B18011E}" presName="textRect" presStyleLbl="revTx" presStyleIdx="0" presStyleCnt="6">
        <dgm:presLayoutVars>
          <dgm:chMax val="1"/>
          <dgm:chPref val="1"/>
        </dgm:presLayoutVars>
      </dgm:prSet>
      <dgm:spPr/>
    </dgm:pt>
    <dgm:pt modelId="{F21A5A56-EF78-41AC-89B8-0C7BCFBEEDD4}" type="pres">
      <dgm:prSet presAssocID="{34F8CB6D-9153-4798-A4B8-8E72AB3A69E0}" presName="sibTrans" presStyleCnt="0"/>
      <dgm:spPr/>
    </dgm:pt>
    <dgm:pt modelId="{F57EB24C-B6A3-4A9B-9820-62BFFCA2408D}" type="pres">
      <dgm:prSet presAssocID="{CB439F8B-303A-44FE-8096-A17E561AF364}" presName="compNode" presStyleCnt="0"/>
      <dgm:spPr/>
    </dgm:pt>
    <dgm:pt modelId="{2435A090-0129-4F48-B531-193C65ED7B40}" type="pres">
      <dgm:prSet presAssocID="{CB439F8B-303A-44FE-8096-A17E561AF364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248A4246-95EB-4C59-A2A2-0501DA4B7446}" type="pres">
      <dgm:prSet presAssocID="{CB439F8B-303A-44FE-8096-A17E561AF364}" presName="iconRect" presStyleLbl="node1" presStyleIdx="1" presStyleCnt="6"/>
      <dgm:spPr>
        <a:blipFill>
          <a:blip xmlns:r="http://schemas.openxmlformats.org/officeDocument/2006/relationships" r:embed="rId2">
            <a:extLst/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napa"/>
        </a:ext>
      </dgm:extLst>
    </dgm:pt>
    <dgm:pt modelId="{B53AB20C-179F-454C-A194-7B03F4A3B205}" type="pres">
      <dgm:prSet presAssocID="{CB439F8B-303A-44FE-8096-A17E561AF364}" presName="spaceRect" presStyleCnt="0"/>
      <dgm:spPr/>
    </dgm:pt>
    <dgm:pt modelId="{34562AA0-EDB1-4DBD-B716-159D14BC0850}" type="pres">
      <dgm:prSet presAssocID="{CB439F8B-303A-44FE-8096-A17E561AF364}" presName="textRect" presStyleLbl="revTx" presStyleIdx="1" presStyleCnt="6">
        <dgm:presLayoutVars>
          <dgm:chMax val="1"/>
          <dgm:chPref val="1"/>
        </dgm:presLayoutVars>
      </dgm:prSet>
      <dgm:spPr/>
    </dgm:pt>
    <dgm:pt modelId="{1DF1158A-C9B9-4773-94A9-C1C63B317BE1}" type="pres">
      <dgm:prSet presAssocID="{FCB96C9A-7BCC-4DE3-B96C-214E29BE89C6}" presName="sibTrans" presStyleCnt="0"/>
      <dgm:spPr/>
    </dgm:pt>
    <dgm:pt modelId="{DB87CBF5-B607-4621-A8DC-AAFABE36F879}" type="pres">
      <dgm:prSet presAssocID="{E9467CF0-AC05-4F80-ABBB-51B8C37962C8}" presName="compNode" presStyleCnt="0"/>
      <dgm:spPr/>
    </dgm:pt>
    <dgm:pt modelId="{B624DA63-1234-4C63-BF5B-0C61F192FCED}" type="pres">
      <dgm:prSet presAssocID="{E9467CF0-AC05-4F80-ABBB-51B8C37962C8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1187554D-0F7A-43CE-B70B-62C690D7C679}" type="pres">
      <dgm:prSet presAssocID="{E9467CF0-AC05-4F80-ABBB-51B8C37962C8}" presName="iconRect" presStyleLbl="node1" presStyleIdx="2" presStyleCnt="6"/>
      <dgm:spPr>
        <a:blipFill>
          <a:blip xmlns:r="http://schemas.openxmlformats.org/officeDocument/2006/relationships" r:embed="rId3">
            <a:extLst/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ół i krzesła"/>
        </a:ext>
      </dgm:extLst>
    </dgm:pt>
    <dgm:pt modelId="{9A303EE4-FE0C-405D-9847-C5A722481D23}" type="pres">
      <dgm:prSet presAssocID="{E9467CF0-AC05-4F80-ABBB-51B8C37962C8}" presName="spaceRect" presStyleCnt="0"/>
      <dgm:spPr/>
    </dgm:pt>
    <dgm:pt modelId="{978C5180-875D-431B-9142-C80871B86CD6}" type="pres">
      <dgm:prSet presAssocID="{E9467CF0-AC05-4F80-ABBB-51B8C37962C8}" presName="textRect" presStyleLbl="revTx" presStyleIdx="2" presStyleCnt="6">
        <dgm:presLayoutVars>
          <dgm:chMax val="1"/>
          <dgm:chPref val="1"/>
        </dgm:presLayoutVars>
      </dgm:prSet>
      <dgm:spPr/>
    </dgm:pt>
    <dgm:pt modelId="{93D5B4D3-33F3-40D6-A1A3-75EF99AD2F9C}" type="pres">
      <dgm:prSet presAssocID="{8BC0AF34-AC52-4106-9775-020EF77A02A7}" presName="sibTrans" presStyleCnt="0"/>
      <dgm:spPr/>
    </dgm:pt>
    <dgm:pt modelId="{DB42D59A-73F8-43FF-8F4D-219433C701B8}" type="pres">
      <dgm:prSet presAssocID="{014D1A92-C41C-490E-9B28-EF6F7619B94E}" presName="compNode" presStyleCnt="0"/>
      <dgm:spPr/>
    </dgm:pt>
    <dgm:pt modelId="{997CFA51-8ACA-4DE0-9E2C-9D5EE291298E}" type="pres">
      <dgm:prSet presAssocID="{014D1A92-C41C-490E-9B28-EF6F7619B94E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B16C58C4-EC1C-497E-B065-ADEFCBD3E12A}" type="pres">
      <dgm:prSet presAssocID="{014D1A92-C41C-490E-9B28-EF6F7619B94E}" presName="iconRect" presStyleLbl="nod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38013743-5850-4B13-93A0-B5D0D4121624}" type="pres">
      <dgm:prSet presAssocID="{014D1A92-C41C-490E-9B28-EF6F7619B94E}" presName="spaceRect" presStyleCnt="0"/>
      <dgm:spPr/>
    </dgm:pt>
    <dgm:pt modelId="{271B674E-0D56-41D5-A9D1-AC66C8D78FA3}" type="pres">
      <dgm:prSet presAssocID="{014D1A92-C41C-490E-9B28-EF6F7619B94E}" presName="textRect" presStyleLbl="revTx" presStyleIdx="3" presStyleCnt="6">
        <dgm:presLayoutVars>
          <dgm:chMax val="1"/>
          <dgm:chPref val="1"/>
        </dgm:presLayoutVars>
      </dgm:prSet>
      <dgm:spPr/>
    </dgm:pt>
    <dgm:pt modelId="{B3B281F1-6A21-4878-A6D0-0BC64EFFA4FC}" type="pres">
      <dgm:prSet presAssocID="{81C7C142-B2EB-4269-B4C1-C29D83269FC0}" presName="sibTrans" presStyleCnt="0"/>
      <dgm:spPr/>
    </dgm:pt>
    <dgm:pt modelId="{FA1D5095-DE6F-45C8-B4CC-1BFE86F5BE23}" type="pres">
      <dgm:prSet presAssocID="{9D0EE9BA-97FA-4DCB-9788-FC139F6028C6}" presName="compNode" presStyleCnt="0"/>
      <dgm:spPr/>
    </dgm:pt>
    <dgm:pt modelId="{6D2D2589-3450-4F4B-BD1F-191614EE7D88}" type="pres">
      <dgm:prSet presAssocID="{9D0EE9BA-97FA-4DCB-9788-FC139F6028C6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6E1DC8CE-804B-4E80-BF66-E39B1972200A}" type="pres">
      <dgm:prSet presAssocID="{9D0EE9BA-97FA-4DCB-9788-FC139F6028C6}" presName="iconRect" presStyleLbl="node1" presStyleIdx="4" presStyleCnt="6"/>
      <dgm:spPr>
        <a:blipFill>
          <a:blip xmlns:r="http://schemas.openxmlformats.org/officeDocument/2006/relationships" r:embed="rId5">
            <a:extLst/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soba na wózku inwalidzkim"/>
        </a:ext>
      </dgm:extLst>
    </dgm:pt>
    <dgm:pt modelId="{2F12B713-1D75-487E-8EAF-E3B9015A54EE}" type="pres">
      <dgm:prSet presAssocID="{9D0EE9BA-97FA-4DCB-9788-FC139F6028C6}" presName="spaceRect" presStyleCnt="0"/>
      <dgm:spPr/>
    </dgm:pt>
    <dgm:pt modelId="{772EE77A-E4D3-44E6-829F-8C1EBF85FC02}" type="pres">
      <dgm:prSet presAssocID="{9D0EE9BA-97FA-4DCB-9788-FC139F6028C6}" presName="textRect" presStyleLbl="revTx" presStyleIdx="4" presStyleCnt="6">
        <dgm:presLayoutVars>
          <dgm:chMax val="1"/>
          <dgm:chPref val="1"/>
        </dgm:presLayoutVars>
      </dgm:prSet>
      <dgm:spPr/>
    </dgm:pt>
    <dgm:pt modelId="{F0F31919-FBD9-4191-BEB8-F64A27BE4BF6}" type="pres">
      <dgm:prSet presAssocID="{FA986990-2CC6-4405-A212-4DC07A285F98}" presName="sibTrans" presStyleCnt="0"/>
      <dgm:spPr/>
    </dgm:pt>
    <dgm:pt modelId="{EB85271B-66D9-4937-965B-99EFD4D19AC9}" type="pres">
      <dgm:prSet presAssocID="{98B4693D-5F9A-4B0C-8069-DDDCE078B509}" presName="compNode" presStyleCnt="0"/>
      <dgm:spPr/>
    </dgm:pt>
    <dgm:pt modelId="{FD1AD500-5542-4119-AE22-CFA05370077D}" type="pres">
      <dgm:prSet presAssocID="{98B4693D-5F9A-4B0C-8069-DDDCE078B509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4688AEA6-098A-4477-AD8F-1160ADC8E9DA}" type="pres">
      <dgm:prSet presAssocID="{98B4693D-5F9A-4B0C-8069-DDDCE078B509}" presName="iconRect" presStyleLbl="node1" presStyleIdx="5" presStyleCnt="6"/>
      <dgm:spPr>
        <a:blipFill>
          <a:blip xmlns:r="http://schemas.openxmlformats.org/officeDocument/2006/relationships" r:embed="rId6">
            <a:extLst/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uczyciel"/>
        </a:ext>
      </dgm:extLst>
    </dgm:pt>
    <dgm:pt modelId="{E49D12D3-1926-4131-B0D8-71950DB3C8B3}" type="pres">
      <dgm:prSet presAssocID="{98B4693D-5F9A-4B0C-8069-DDDCE078B509}" presName="spaceRect" presStyleCnt="0"/>
      <dgm:spPr/>
    </dgm:pt>
    <dgm:pt modelId="{7DA4DE07-1755-4A7F-97E0-8EE975DB8934}" type="pres">
      <dgm:prSet presAssocID="{98B4693D-5F9A-4B0C-8069-DDDCE078B50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9832B1B-2EBA-44C7-9CA8-BF85C2D72933}" srcId="{9F9B5E06-63B7-4851-B8A3-86174A16B819}" destId="{CB439F8B-303A-44FE-8096-A17E561AF364}" srcOrd="1" destOrd="0" parTransId="{F38AA4F7-26A0-4FB0-9959-5FE1671F03E1}" sibTransId="{FCB96C9A-7BCC-4DE3-B96C-214E29BE89C6}"/>
    <dgm:cxn modelId="{DCAC3925-A59C-4551-B43D-6B7840D87EF4}" type="presOf" srcId="{CB439F8B-303A-44FE-8096-A17E561AF364}" destId="{34562AA0-EDB1-4DBD-B716-159D14BC0850}" srcOrd="0" destOrd="0" presId="urn:microsoft.com/office/officeart/2018/5/layout/IconLeafLabelList"/>
    <dgm:cxn modelId="{C7039226-261F-4027-B45D-ED8A66938641}" srcId="{9F9B5E06-63B7-4851-B8A3-86174A16B819}" destId="{E9467CF0-AC05-4F80-ABBB-51B8C37962C8}" srcOrd="2" destOrd="0" parTransId="{E6F2907C-91FC-4052-B503-64482167DDBA}" sibTransId="{8BC0AF34-AC52-4106-9775-020EF77A02A7}"/>
    <dgm:cxn modelId="{2A94D42F-0AFE-4C46-AEBD-656EFDF18150}" type="presOf" srcId="{014D1A92-C41C-490E-9B28-EF6F7619B94E}" destId="{271B674E-0D56-41D5-A9D1-AC66C8D78FA3}" srcOrd="0" destOrd="0" presId="urn:microsoft.com/office/officeart/2018/5/layout/IconLeafLabelList"/>
    <dgm:cxn modelId="{77F4AB5B-1EDA-4733-A5D4-33D02C6FD392}" srcId="{9F9B5E06-63B7-4851-B8A3-86174A16B819}" destId="{014D1A92-C41C-490E-9B28-EF6F7619B94E}" srcOrd="3" destOrd="0" parTransId="{DEB85209-3595-4D2B-B1E3-66BFDFE16B62}" sibTransId="{81C7C142-B2EB-4269-B4C1-C29D83269FC0}"/>
    <dgm:cxn modelId="{ACABA35F-281C-46A8-AB6E-B7FF793CF7CB}" type="presOf" srcId="{9F9B5E06-63B7-4851-B8A3-86174A16B819}" destId="{268A5623-0E10-4914-A857-EEAC0A2150AB}" srcOrd="0" destOrd="0" presId="urn:microsoft.com/office/officeart/2018/5/layout/IconLeafLabelList"/>
    <dgm:cxn modelId="{61EB186D-D8D4-4477-AEE9-6EE852DBF692}" srcId="{9F9B5E06-63B7-4851-B8A3-86174A16B819}" destId="{98B4693D-5F9A-4B0C-8069-DDDCE078B509}" srcOrd="5" destOrd="0" parTransId="{83D74D2D-1109-489D-A1D1-AC9B75DFDAE4}" sibTransId="{E2DC8082-26A7-4FE1-A671-A93317844AB2}"/>
    <dgm:cxn modelId="{42181872-3F18-4E40-BFEB-3B3A11850451}" srcId="{9F9B5E06-63B7-4851-B8A3-86174A16B819}" destId="{9D0EE9BA-97FA-4DCB-9788-FC139F6028C6}" srcOrd="4" destOrd="0" parTransId="{871565F6-3913-4076-A6F5-0FF1B3AF5ECC}" sibTransId="{FA986990-2CC6-4405-A212-4DC07A285F98}"/>
    <dgm:cxn modelId="{5E2A9957-4758-42A9-BCEA-D75695367370}" type="presOf" srcId="{FC73BDD2-590E-4CD7-BB83-20697B18011E}" destId="{8E22AB19-9C76-4D8C-9E60-EB7E25D5B7DE}" srcOrd="0" destOrd="0" presId="urn:microsoft.com/office/officeart/2018/5/layout/IconLeafLabelList"/>
    <dgm:cxn modelId="{804CCEA3-228C-4A2C-9A3F-E64D0C12BFB3}" type="presOf" srcId="{98B4693D-5F9A-4B0C-8069-DDDCE078B509}" destId="{7DA4DE07-1755-4A7F-97E0-8EE975DB8934}" srcOrd="0" destOrd="0" presId="urn:microsoft.com/office/officeart/2018/5/layout/IconLeafLabelList"/>
    <dgm:cxn modelId="{511E1DAB-85D2-4C68-BD53-7247540F27FA}" srcId="{9F9B5E06-63B7-4851-B8A3-86174A16B819}" destId="{FC73BDD2-590E-4CD7-BB83-20697B18011E}" srcOrd="0" destOrd="0" parTransId="{782DA7E1-B01D-44CF-B209-79177A1A225D}" sibTransId="{34F8CB6D-9153-4798-A4B8-8E72AB3A69E0}"/>
    <dgm:cxn modelId="{F43445CD-0BBA-4D64-A604-EA82A4E35E37}" type="presOf" srcId="{9D0EE9BA-97FA-4DCB-9788-FC139F6028C6}" destId="{772EE77A-E4D3-44E6-829F-8C1EBF85FC02}" srcOrd="0" destOrd="0" presId="urn:microsoft.com/office/officeart/2018/5/layout/IconLeafLabelList"/>
    <dgm:cxn modelId="{E1F33FDA-2037-4BED-9970-F6E9D270F4FF}" type="presOf" srcId="{E9467CF0-AC05-4F80-ABBB-51B8C37962C8}" destId="{978C5180-875D-431B-9142-C80871B86CD6}" srcOrd="0" destOrd="0" presId="urn:microsoft.com/office/officeart/2018/5/layout/IconLeafLabelList"/>
    <dgm:cxn modelId="{31FDE95A-D2EE-42F4-B50B-7140AD9FCAD3}" type="presParOf" srcId="{268A5623-0E10-4914-A857-EEAC0A2150AB}" destId="{0515B34D-B345-4CDA-96B1-3DE8E5EA5B04}" srcOrd="0" destOrd="0" presId="urn:microsoft.com/office/officeart/2018/5/layout/IconLeafLabelList"/>
    <dgm:cxn modelId="{CE32B7E6-7A19-442F-B80A-8FA13BD03194}" type="presParOf" srcId="{0515B34D-B345-4CDA-96B1-3DE8E5EA5B04}" destId="{F6B51197-FD7C-4269-866B-093A303028DA}" srcOrd="0" destOrd="0" presId="urn:microsoft.com/office/officeart/2018/5/layout/IconLeafLabelList"/>
    <dgm:cxn modelId="{7D970E7A-22D3-4D68-A078-9371A873580D}" type="presParOf" srcId="{0515B34D-B345-4CDA-96B1-3DE8E5EA5B04}" destId="{EC40A036-2885-4A7D-8C2C-D4A86CD595B0}" srcOrd="1" destOrd="0" presId="urn:microsoft.com/office/officeart/2018/5/layout/IconLeafLabelList"/>
    <dgm:cxn modelId="{1C54F6FB-6860-4EE5-AEFA-1FC0C3C15867}" type="presParOf" srcId="{0515B34D-B345-4CDA-96B1-3DE8E5EA5B04}" destId="{766F76E7-D667-4804-9C99-1E99AEB0D680}" srcOrd="2" destOrd="0" presId="urn:microsoft.com/office/officeart/2018/5/layout/IconLeafLabelList"/>
    <dgm:cxn modelId="{06128ABB-7EB6-4DE9-89A0-B4C2809E2F36}" type="presParOf" srcId="{0515B34D-B345-4CDA-96B1-3DE8E5EA5B04}" destId="{8E22AB19-9C76-4D8C-9E60-EB7E25D5B7DE}" srcOrd="3" destOrd="0" presId="urn:microsoft.com/office/officeart/2018/5/layout/IconLeafLabelList"/>
    <dgm:cxn modelId="{C3A93F9D-ABCF-4DEA-A8EB-ED78B64CBD77}" type="presParOf" srcId="{268A5623-0E10-4914-A857-EEAC0A2150AB}" destId="{F21A5A56-EF78-41AC-89B8-0C7BCFBEEDD4}" srcOrd="1" destOrd="0" presId="urn:microsoft.com/office/officeart/2018/5/layout/IconLeafLabelList"/>
    <dgm:cxn modelId="{67C7B142-BFE7-4C70-8874-4E0CFDF20F14}" type="presParOf" srcId="{268A5623-0E10-4914-A857-EEAC0A2150AB}" destId="{F57EB24C-B6A3-4A9B-9820-62BFFCA2408D}" srcOrd="2" destOrd="0" presId="urn:microsoft.com/office/officeart/2018/5/layout/IconLeafLabelList"/>
    <dgm:cxn modelId="{6F651273-C75E-4D32-A443-1EFAD71292B5}" type="presParOf" srcId="{F57EB24C-B6A3-4A9B-9820-62BFFCA2408D}" destId="{2435A090-0129-4F48-B531-193C65ED7B40}" srcOrd="0" destOrd="0" presId="urn:microsoft.com/office/officeart/2018/5/layout/IconLeafLabelList"/>
    <dgm:cxn modelId="{B296FF0D-E9A0-477D-A8DE-C68586E7F88E}" type="presParOf" srcId="{F57EB24C-B6A3-4A9B-9820-62BFFCA2408D}" destId="{248A4246-95EB-4C59-A2A2-0501DA4B7446}" srcOrd="1" destOrd="0" presId="urn:microsoft.com/office/officeart/2018/5/layout/IconLeafLabelList"/>
    <dgm:cxn modelId="{A1B5BC06-65AF-49BA-8DDD-D149ED8C5EB2}" type="presParOf" srcId="{F57EB24C-B6A3-4A9B-9820-62BFFCA2408D}" destId="{B53AB20C-179F-454C-A194-7B03F4A3B205}" srcOrd="2" destOrd="0" presId="urn:microsoft.com/office/officeart/2018/5/layout/IconLeafLabelList"/>
    <dgm:cxn modelId="{98B1CB29-31DE-49C1-8B1B-3E438AA97457}" type="presParOf" srcId="{F57EB24C-B6A3-4A9B-9820-62BFFCA2408D}" destId="{34562AA0-EDB1-4DBD-B716-159D14BC0850}" srcOrd="3" destOrd="0" presId="urn:microsoft.com/office/officeart/2018/5/layout/IconLeafLabelList"/>
    <dgm:cxn modelId="{5D463AF0-8E03-4DE9-801B-EABF333421ED}" type="presParOf" srcId="{268A5623-0E10-4914-A857-EEAC0A2150AB}" destId="{1DF1158A-C9B9-4773-94A9-C1C63B317BE1}" srcOrd="3" destOrd="0" presId="urn:microsoft.com/office/officeart/2018/5/layout/IconLeafLabelList"/>
    <dgm:cxn modelId="{92B72B39-8FB4-4400-91C0-250623274869}" type="presParOf" srcId="{268A5623-0E10-4914-A857-EEAC0A2150AB}" destId="{DB87CBF5-B607-4621-A8DC-AAFABE36F879}" srcOrd="4" destOrd="0" presId="urn:microsoft.com/office/officeart/2018/5/layout/IconLeafLabelList"/>
    <dgm:cxn modelId="{98B7821B-76F6-42CB-AA1B-2C93C0C1F095}" type="presParOf" srcId="{DB87CBF5-B607-4621-A8DC-AAFABE36F879}" destId="{B624DA63-1234-4C63-BF5B-0C61F192FCED}" srcOrd="0" destOrd="0" presId="urn:microsoft.com/office/officeart/2018/5/layout/IconLeafLabelList"/>
    <dgm:cxn modelId="{239B76BC-0410-4806-A2FB-92C0EF3959FE}" type="presParOf" srcId="{DB87CBF5-B607-4621-A8DC-AAFABE36F879}" destId="{1187554D-0F7A-43CE-B70B-62C690D7C679}" srcOrd="1" destOrd="0" presId="urn:microsoft.com/office/officeart/2018/5/layout/IconLeafLabelList"/>
    <dgm:cxn modelId="{BFBAD8AD-04B1-4A21-ABB4-68AE294F8281}" type="presParOf" srcId="{DB87CBF5-B607-4621-A8DC-AAFABE36F879}" destId="{9A303EE4-FE0C-405D-9847-C5A722481D23}" srcOrd="2" destOrd="0" presId="urn:microsoft.com/office/officeart/2018/5/layout/IconLeafLabelList"/>
    <dgm:cxn modelId="{41A544CB-4E22-48C1-922A-47B6835ED2D2}" type="presParOf" srcId="{DB87CBF5-B607-4621-A8DC-AAFABE36F879}" destId="{978C5180-875D-431B-9142-C80871B86CD6}" srcOrd="3" destOrd="0" presId="urn:microsoft.com/office/officeart/2018/5/layout/IconLeafLabelList"/>
    <dgm:cxn modelId="{75D6CAAC-699B-4CD9-8077-0CD70964FC51}" type="presParOf" srcId="{268A5623-0E10-4914-A857-EEAC0A2150AB}" destId="{93D5B4D3-33F3-40D6-A1A3-75EF99AD2F9C}" srcOrd="5" destOrd="0" presId="urn:microsoft.com/office/officeart/2018/5/layout/IconLeafLabelList"/>
    <dgm:cxn modelId="{2B365821-52E7-44B4-9724-CA79564DA04D}" type="presParOf" srcId="{268A5623-0E10-4914-A857-EEAC0A2150AB}" destId="{DB42D59A-73F8-43FF-8F4D-219433C701B8}" srcOrd="6" destOrd="0" presId="urn:microsoft.com/office/officeart/2018/5/layout/IconLeafLabelList"/>
    <dgm:cxn modelId="{685BF844-32C9-4035-BCE9-AE147717C9DC}" type="presParOf" srcId="{DB42D59A-73F8-43FF-8F4D-219433C701B8}" destId="{997CFA51-8ACA-4DE0-9E2C-9D5EE291298E}" srcOrd="0" destOrd="0" presId="urn:microsoft.com/office/officeart/2018/5/layout/IconLeafLabelList"/>
    <dgm:cxn modelId="{98E98770-55E4-400B-BABC-B51E2A33F788}" type="presParOf" srcId="{DB42D59A-73F8-43FF-8F4D-219433C701B8}" destId="{B16C58C4-EC1C-497E-B065-ADEFCBD3E12A}" srcOrd="1" destOrd="0" presId="urn:microsoft.com/office/officeart/2018/5/layout/IconLeafLabelList"/>
    <dgm:cxn modelId="{15505BED-9F1C-42FE-9C22-079D2E5DA08B}" type="presParOf" srcId="{DB42D59A-73F8-43FF-8F4D-219433C701B8}" destId="{38013743-5850-4B13-93A0-B5D0D4121624}" srcOrd="2" destOrd="0" presId="urn:microsoft.com/office/officeart/2018/5/layout/IconLeafLabelList"/>
    <dgm:cxn modelId="{F488EAAC-C4F0-4939-868B-2D864AEDB63D}" type="presParOf" srcId="{DB42D59A-73F8-43FF-8F4D-219433C701B8}" destId="{271B674E-0D56-41D5-A9D1-AC66C8D78FA3}" srcOrd="3" destOrd="0" presId="urn:microsoft.com/office/officeart/2018/5/layout/IconLeafLabelList"/>
    <dgm:cxn modelId="{20FD2128-B44D-4510-8F3C-E150D76FA73A}" type="presParOf" srcId="{268A5623-0E10-4914-A857-EEAC0A2150AB}" destId="{B3B281F1-6A21-4878-A6D0-0BC64EFFA4FC}" srcOrd="7" destOrd="0" presId="urn:microsoft.com/office/officeart/2018/5/layout/IconLeafLabelList"/>
    <dgm:cxn modelId="{3D184EBF-3798-4139-8E38-27347EB2AF76}" type="presParOf" srcId="{268A5623-0E10-4914-A857-EEAC0A2150AB}" destId="{FA1D5095-DE6F-45C8-B4CC-1BFE86F5BE23}" srcOrd="8" destOrd="0" presId="urn:microsoft.com/office/officeart/2018/5/layout/IconLeafLabelList"/>
    <dgm:cxn modelId="{D86D00FC-2374-470D-A9DD-2DC562C98648}" type="presParOf" srcId="{FA1D5095-DE6F-45C8-B4CC-1BFE86F5BE23}" destId="{6D2D2589-3450-4F4B-BD1F-191614EE7D88}" srcOrd="0" destOrd="0" presId="urn:microsoft.com/office/officeart/2018/5/layout/IconLeafLabelList"/>
    <dgm:cxn modelId="{E05454FF-F14A-4681-88D4-6ED379B2F118}" type="presParOf" srcId="{FA1D5095-DE6F-45C8-B4CC-1BFE86F5BE23}" destId="{6E1DC8CE-804B-4E80-BF66-E39B1972200A}" srcOrd="1" destOrd="0" presId="urn:microsoft.com/office/officeart/2018/5/layout/IconLeafLabelList"/>
    <dgm:cxn modelId="{DCCDA06B-52C1-451D-9CD4-A6871CF0F24A}" type="presParOf" srcId="{FA1D5095-DE6F-45C8-B4CC-1BFE86F5BE23}" destId="{2F12B713-1D75-487E-8EAF-E3B9015A54EE}" srcOrd="2" destOrd="0" presId="urn:microsoft.com/office/officeart/2018/5/layout/IconLeafLabelList"/>
    <dgm:cxn modelId="{82FF8366-63AD-4D12-A8C9-C2EC78046CDF}" type="presParOf" srcId="{FA1D5095-DE6F-45C8-B4CC-1BFE86F5BE23}" destId="{772EE77A-E4D3-44E6-829F-8C1EBF85FC02}" srcOrd="3" destOrd="0" presId="urn:microsoft.com/office/officeart/2018/5/layout/IconLeafLabelList"/>
    <dgm:cxn modelId="{4AE2B718-A0BB-4B03-830B-109866EEC819}" type="presParOf" srcId="{268A5623-0E10-4914-A857-EEAC0A2150AB}" destId="{F0F31919-FBD9-4191-BEB8-F64A27BE4BF6}" srcOrd="9" destOrd="0" presId="urn:microsoft.com/office/officeart/2018/5/layout/IconLeafLabelList"/>
    <dgm:cxn modelId="{02496C86-013E-4F09-A7CE-ABC4B4E9EE6B}" type="presParOf" srcId="{268A5623-0E10-4914-A857-EEAC0A2150AB}" destId="{EB85271B-66D9-4937-965B-99EFD4D19AC9}" srcOrd="10" destOrd="0" presId="urn:microsoft.com/office/officeart/2018/5/layout/IconLeafLabelList"/>
    <dgm:cxn modelId="{EE27E44E-6849-4220-9131-BEBBBD3A0EFB}" type="presParOf" srcId="{EB85271B-66D9-4937-965B-99EFD4D19AC9}" destId="{FD1AD500-5542-4119-AE22-CFA05370077D}" srcOrd="0" destOrd="0" presId="urn:microsoft.com/office/officeart/2018/5/layout/IconLeafLabelList"/>
    <dgm:cxn modelId="{BBDC7212-6849-499A-8AB2-86AECAFB26AB}" type="presParOf" srcId="{EB85271B-66D9-4937-965B-99EFD4D19AC9}" destId="{4688AEA6-098A-4477-AD8F-1160ADC8E9DA}" srcOrd="1" destOrd="0" presId="urn:microsoft.com/office/officeart/2018/5/layout/IconLeafLabelList"/>
    <dgm:cxn modelId="{54B17BF7-D182-4550-8FBC-827CC3569BAD}" type="presParOf" srcId="{EB85271B-66D9-4937-965B-99EFD4D19AC9}" destId="{E49D12D3-1926-4131-B0D8-71950DB3C8B3}" srcOrd="2" destOrd="0" presId="urn:microsoft.com/office/officeart/2018/5/layout/IconLeafLabelList"/>
    <dgm:cxn modelId="{02A00DE9-D7FF-49C7-8949-5B7881B55144}" type="presParOf" srcId="{EB85271B-66D9-4937-965B-99EFD4D19AC9}" destId="{7DA4DE07-1755-4A7F-97E0-8EE975DB893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9B5E06-63B7-4851-B8A3-86174A16B81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C73BDD2-590E-4CD7-BB83-20697B18011E}">
      <dgm:prSet custT="1"/>
      <dgm:spPr/>
      <dgm:t>
        <a:bodyPr/>
        <a:lstStyle/>
        <a:p>
          <a:pPr>
            <a:defRPr cap="all"/>
          </a:pPr>
          <a:r>
            <a:rPr lang="pl-PL" sz="1400" dirty="0"/>
            <a:t> centrum wsparcia „Niezapominajka</a:t>
          </a:r>
          <a:endParaRPr lang="en-US" sz="1400" dirty="0"/>
        </a:p>
      </dgm:t>
    </dgm:pt>
    <dgm:pt modelId="{782DA7E1-B01D-44CF-B209-79177A1A225D}" type="parTrans" cxnId="{511E1DAB-85D2-4C68-BD53-7247540F27FA}">
      <dgm:prSet/>
      <dgm:spPr/>
      <dgm:t>
        <a:bodyPr/>
        <a:lstStyle/>
        <a:p>
          <a:endParaRPr lang="en-US"/>
        </a:p>
      </dgm:t>
    </dgm:pt>
    <dgm:pt modelId="{34F8CB6D-9153-4798-A4B8-8E72AB3A69E0}" type="sibTrans" cxnId="{511E1DAB-85D2-4C68-BD53-7247540F27FA}">
      <dgm:prSet/>
      <dgm:spPr/>
      <dgm:t>
        <a:bodyPr/>
        <a:lstStyle/>
        <a:p>
          <a:endParaRPr lang="en-US"/>
        </a:p>
      </dgm:t>
    </dgm:pt>
    <dgm:pt modelId="{CB439F8B-303A-44FE-8096-A17E561AF364}">
      <dgm:prSet custT="1"/>
      <dgm:spPr/>
      <dgm:t>
        <a:bodyPr/>
        <a:lstStyle/>
        <a:p>
          <a:pPr>
            <a:defRPr cap="all"/>
          </a:pPr>
          <a:r>
            <a:rPr lang="pl-PL" sz="1400" dirty="0"/>
            <a:t>Mobilny zespół wsparcia </a:t>
          </a:r>
          <a:endParaRPr lang="en-US" sz="1400" dirty="0"/>
        </a:p>
      </dgm:t>
    </dgm:pt>
    <dgm:pt modelId="{F38AA4F7-26A0-4FB0-9959-5FE1671F03E1}" type="parTrans" cxnId="{E9832B1B-2EBA-44C7-9CA8-BF85C2D72933}">
      <dgm:prSet/>
      <dgm:spPr/>
      <dgm:t>
        <a:bodyPr/>
        <a:lstStyle/>
        <a:p>
          <a:endParaRPr lang="en-US"/>
        </a:p>
      </dgm:t>
    </dgm:pt>
    <dgm:pt modelId="{FCB96C9A-7BCC-4DE3-B96C-214E29BE89C6}" type="sibTrans" cxnId="{E9832B1B-2EBA-44C7-9CA8-BF85C2D72933}">
      <dgm:prSet/>
      <dgm:spPr/>
      <dgm:t>
        <a:bodyPr/>
        <a:lstStyle/>
        <a:p>
          <a:endParaRPr lang="en-US"/>
        </a:p>
      </dgm:t>
    </dgm:pt>
    <dgm:pt modelId="{E9467CF0-AC05-4F80-ABBB-51B8C37962C8}">
      <dgm:prSet custT="1"/>
      <dgm:spPr/>
      <dgm:t>
        <a:bodyPr/>
        <a:lstStyle/>
        <a:p>
          <a:pPr>
            <a:defRPr cap="all"/>
          </a:pPr>
          <a:r>
            <a:rPr lang="pl-PL" sz="1400" dirty="0"/>
            <a:t>„świetlica </a:t>
          </a:r>
          <a:r>
            <a:rPr lang="pl-PL" sz="1400" dirty="0" err="1"/>
            <a:t>wytchnieniowa</a:t>
          </a:r>
          <a:r>
            <a:rPr lang="pl-PL" sz="1400" dirty="0"/>
            <a:t> ” dla osób z chorobą Alzheimera</a:t>
          </a:r>
          <a:endParaRPr lang="en-US" sz="1400" dirty="0"/>
        </a:p>
      </dgm:t>
    </dgm:pt>
    <dgm:pt modelId="{E6F2907C-91FC-4052-B503-64482167DDBA}" type="parTrans" cxnId="{C7039226-261F-4027-B45D-ED8A66938641}">
      <dgm:prSet/>
      <dgm:spPr/>
      <dgm:t>
        <a:bodyPr/>
        <a:lstStyle/>
        <a:p>
          <a:endParaRPr lang="en-US"/>
        </a:p>
      </dgm:t>
    </dgm:pt>
    <dgm:pt modelId="{8BC0AF34-AC52-4106-9775-020EF77A02A7}" type="sibTrans" cxnId="{C7039226-261F-4027-B45D-ED8A66938641}">
      <dgm:prSet/>
      <dgm:spPr/>
      <dgm:t>
        <a:bodyPr/>
        <a:lstStyle/>
        <a:p>
          <a:endParaRPr lang="en-US"/>
        </a:p>
      </dgm:t>
    </dgm:pt>
    <dgm:pt modelId="{014D1A92-C41C-490E-9B28-EF6F7619B94E}">
      <dgm:prSet custT="1"/>
      <dgm:spPr/>
      <dgm:t>
        <a:bodyPr/>
        <a:lstStyle/>
        <a:p>
          <a:pPr>
            <a:defRPr cap="all"/>
          </a:pPr>
          <a:r>
            <a:rPr lang="pl-PL" sz="1400" dirty="0"/>
            <a:t>Program wsparcia dla grup samopomocowych opiekunów osób chorych Alzheimera</a:t>
          </a:r>
          <a:endParaRPr lang="en-US" sz="1400" dirty="0"/>
        </a:p>
      </dgm:t>
    </dgm:pt>
    <dgm:pt modelId="{DEB85209-3595-4D2B-B1E3-66BFDFE16B62}" type="parTrans" cxnId="{77F4AB5B-1EDA-4733-A5D4-33D02C6FD392}">
      <dgm:prSet/>
      <dgm:spPr/>
      <dgm:t>
        <a:bodyPr/>
        <a:lstStyle/>
        <a:p>
          <a:endParaRPr lang="en-US"/>
        </a:p>
      </dgm:t>
    </dgm:pt>
    <dgm:pt modelId="{81C7C142-B2EB-4269-B4C1-C29D83269FC0}" type="sibTrans" cxnId="{77F4AB5B-1EDA-4733-A5D4-33D02C6FD392}">
      <dgm:prSet/>
      <dgm:spPr/>
      <dgm:t>
        <a:bodyPr/>
        <a:lstStyle/>
        <a:p>
          <a:endParaRPr lang="en-US"/>
        </a:p>
      </dgm:t>
    </dgm:pt>
    <dgm:pt modelId="{9D0EE9BA-97FA-4DCB-9788-FC139F6028C6}">
      <dgm:prSet custT="1"/>
      <dgm:spPr/>
      <dgm:t>
        <a:bodyPr/>
        <a:lstStyle/>
        <a:p>
          <a:pPr>
            <a:defRPr cap="all"/>
          </a:pPr>
          <a:r>
            <a:rPr lang="pl-PL" sz="1600" dirty="0"/>
            <a:t>Wypożyczalnia sprzętu </a:t>
          </a:r>
          <a:endParaRPr lang="en-US" sz="1600" dirty="0"/>
        </a:p>
      </dgm:t>
    </dgm:pt>
    <dgm:pt modelId="{871565F6-3913-4076-A6F5-0FF1B3AF5ECC}" type="parTrans" cxnId="{42181872-3F18-4E40-BFEB-3B3A11850451}">
      <dgm:prSet/>
      <dgm:spPr/>
      <dgm:t>
        <a:bodyPr/>
        <a:lstStyle/>
        <a:p>
          <a:endParaRPr lang="en-US"/>
        </a:p>
      </dgm:t>
    </dgm:pt>
    <dgm:pt modelId="{FA986990-2CC6-4405-A212-4DC07A285F98}" type="sibTrans" cxnId="{42181872-3F18-4E40-BFEB-3B3A11850451}">
      <dgm:prSet/>
      <dgm:spPr/>
      <dgm:t>
        <a:bodyPr/>
        <a:lstStyle/>
        <a:p>
          <a:endParaRPr lang="en-US"/>
        </a:p>
      </dgm:t>
    </dgm:pt>
    <dgm:pt modelId="{98B4693D-5F9A-4B0C-8069-DDDCE078B509}">
      <dgm:prSet custT="1"/>
      <dgm:spPr/>
      <dgm:t>
        <a:bodyPr/>
        <a:lstStyle/>
        <a:p>
          <a:pPr>
            <a:defRPr cap="all"/>
          </a:pPr>
          <a:r>
            <a:rPr lang="pl-PL" sz="1400" dirty="0"/>
            <a:t>Programy szkoleniowe dla opiekunów osób chorych – zakresu podstaw opieki i pielęgnacji</a:t>
          </a:r>
          <a:endParaRPr lang="en-US" sz="1400" dirty="0"/>
        </a:p>
      </dgm:t>
    </dgm:pt>
    <dgm:pt modelId="{83D74D2D-1109-489D-A1D1-AC9B75DFDAE4}" type="parTrans" cxnId="{61EB186D-D8D4-4477-AEE9-6EE852DBF692}">
      <dgm:prSet/>
      <dgm:spPr/>
      <dgm:t>
        <a:bodyPr/>
        <a:lstStyle/>
        <a:p>
          <a:endParaRPr lang="en-US"/>
        </a:p>
      </dgm:t>
    </dgm:pt>
    <dgm:pt modelId="{E2DC8082-26A7-4FE1-A671-A93317844AB2}" type="sibTrans" cxnId="{61EB186D-D8D4-4477-AEE9-6EE852DBF692}">
      <dgm:prSet/>
      <dgm:spPr/>
      <dgm:t>
        <a:bodyPr/>
        <a:lstStyle/>
        <a:p>
          <a:endParaRPr lang="en-US"/>
        </a:p>
      </dgm:t>
    </dgm:pt>
    <dgm:pt modelId="{268A5623-0E10-4914-A857-EEAC0A2150AB}" type="pres">
      <dgm:prSet presAssocID="{9F9B5E06-63B7-4851-B8A3-86174A16B819}" presName="root" presStyleCnt="0">
        <dgm:presLayoutVars>
          <dgm:dir/>
          <dgm:resizeHandles val="exact"/>
        </dgm:presLayoutVars>
      </dgm:prSet>
      <dgm:spPr/>
    </dgm:pt>
    <dgm:pt modelId="{0515B34D-B345-4CDA-96B1-3DE8E5EA5B04}" type="pres">
      <dgm:prSet presAssocID="{FC73BDD2-590E-4CD7-BB83-20697B18011E}" presName="compNode" presStyleCnt="0"/>
      <dgm:spPr/>
    </dgm:pt>
    <dgm:pt modelId="{F6B51197-FD7C-4269-866B-093A303028DA}" type="pres">
      <dgm:prSet presAssocID="{FC73BDD2-590E-4CD7-BB83-20697B18011E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EC40A036-2885-4A7D-8C2C-D4A86CD595B0}" type="pres">
      <dgm:prSet presAssocID="{FC73BDD2-590E-4CD7-BB83-20697B18011E}" presName="iconRect" presStyleLbl="node1" presStyleIdx="0" presStyleCnt="6" custScaleX="120233" custScaleY="1324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n"/>
        </a:ext>
      </dgm:extLst>
    </dgm:pt>
    <dgm:pt modelId="{766F76E7-D667-4804-9C99-1E99AEB0D680}" type="pres">
      <dgm:prSet presAssocID="{FC73BDD2-590E-4CD7-BB83-20697B18011E}" presName="spaceRect" presStyleCnt="0"/>
      <dgm:spPr/>
    </dgm:pt>
    <dgm:pt modelId="{8E22AB19-9C76-4D8C-9E60-EB7E25D5B7DE}" type="pres">
      <dgm:prSet presAssocID="{FC73BDD2-590E-4CD7-BB83-20697B18011E}" presName="textRect" presStyleLbl="revTx" presStyleIdx="0" presStyleCnt="6">
        <dgm:presLayoutVars>
          <dgm:chMax val="1"/>
          <dgm:chPref val="1"/>
        </dgm:presLayoutVars>
      </dgm:prSet>
      <dgm:spPr/>
    </dgm:pt>
    <dgm:pt modelId="{F21A5A56-EF78-41AC-89B8-0C7BCFBEEDD4}" type="pres">
      <dgm:prSet presAssocID="{34F8CB6D-9153-4798-A4B8-8E72AB3A69E0}" presName="sibTrans" presStyleCnt="0"/>
      <dgm:spPr/>
    </dgm:pt>
    <dgm:pt modelId="{F57EB24C-B6A3-4A9B-9820-62BFFCA2408D}" type="pres">
      <dgm:prSet presAssocID="{CB439F8B-303A-44FE-8096-A17E561AF364}" presName="compNode" presStyleCnt="0"/>
      <dgm:spPr/>
    </dgm:pt>
    <dgm:pt modelId="{2435A090-0129-4F48-B531-193C65ED7B40}" type="pres">
      <dgm:prSet presAssocID="{CB439F8B-303A-44FE-8096-A17E561AF364}" presName="iconBgRect" presStyleLbl="bgShp" presStyleIdx="1" presStyleCnt="6"/>
      <dgm:spPr/>
    </dgm:pt>
    <dgm:pt modelId="{248A4246-95EB-4C59-A2A2-0501DA4B7446}" type="pres">
      <dgm:prSet presAssocID="{CB439F8B-303A-44FE-8096-A17E561AF364}" presName="iconRect" presStyleLbl="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napa"/>
        </a:ext>
      </dgm:extLst>
    </dgm:pt>
    <dgm:pt modelId="{B53AB20C-179F-454C-A194-7B03F4A3B205}" type="pres">
      <dgm:prSet presAssocID="{CB439F8B-303A-44FE-8096-A17E561AF364}" presName="spaceRect" presStyleCnt="0"/>
      <dgm:spPr/>
    </dgm:pt>
    <dgm:pt modelId="{34562AA0-EDB1-4DBD-B716-159D14BC0850}" type="pres">
      <dgm:prSet presAssocID="{CB439F8B-303A-44FE-8096-A17E561AF364}" presName="textRect" presStyleLbl="revTx" presStyleIdx="1" presStyleCnt="6">
        <dgm:presLayoutVars>
          <dgm:chMax val="1"/>
          <dgm:chPref val="1"/>
        </dgm:presLayoutVars>
      </dgm:prSet>
      <dgm:spPr/>
    </dgm:pt>
    <dgm:pt modelId="{1DF1158A-C9B9-4773-94A9-C1C63B317BE1}" type="pres">
      <dgm:prSet presAssocID="{FCB96C9A-7BCC-4DE3-B96C-214E29BE89C6}" presName="sibTrans" presStyleCnt="0"/>
      <dgm:spPr/>
    </dgm:pt>
    <dgm:pt modelId="{DB87CBF5-B607-4621-A8DC-AAFABE36F879}" type="pres">
      <dgm:prSet presAssocID="{E9467CF0-AC05-4F80-ABBB-51B8C37962C8}" presName="compNode" presStyleCnt="0"/>
      <dgm:spPr/>
    </dgm:pt>
    <dgm:pt modelId="{B624DA63-1234-4C63-BF5B-0C61F192FCED}" type="pres">
      <dgm:prSet presAssocID="{E9467CF0-AC05-4F80-ABBB-51B8C37962C8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1187554D-0F7A-43CE-B70B-62C690D7C679}" type="pres">
      <dgm:prSet presAssocID="{E9467CF0-AC05-4F80-ABBB-51B8C37962C8}" presName="iconRect" presStyleLbl="node1" presStyleIdx="2" presStyleCnt="6"/>
      <dgm:spPr>
        <a:blipFill>
          <a:blip xmlns:r="http://schemas.openxmlformats.org/officeDocument/2006/relationships" r:embed="rId3">
            <a:extLst/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ół i krzesła"/>
        </a:ext>
      </dgm:extLst>
    </dgm:pt>
    <dgm:pt modelId="{9A303EE4-FE0C-405D-9847-C5A722481D23}" type="pres">
      <dgm:prSet presAssocID="{E9467CF0-AC05-4F80-ABBB-51B8C37962C8}" presName="spaceRect" presStyleCnt="0"/>
      <dgm:spPr/>
    </dgm:pt>
    <dgm:pt modelId="{978C5180-875D-431B-9142-C80871B86CD6}" type="pres">
      <dgm:prSet presAssocID="{E9467CF0-AC05-4F80-ABBB-51B8C37962C8}" presName="textRect" presStyleLbl="revTx" presStyleIdx="2" presStyleCnt="6">
        <dgm:presLayoutVars>
          <dgm:chMax val="1"/>
          <dgm:chPref val="1"/>
        </dgm:presLayoutVars>
      </dgm:prSet>
      <dgm:spPr/>
    </dgm:pt>
    <dgm:pt modelId="{93D5B4D3-33F3-40D6-A1A3-75EF99AD2F9C}" type="pres">
      <dgm:prSet presAssocID="{8BC0AF34-AC52-4106-9775-020EF77A02A7}" presName="sibTrans" presStyleCnt="0"/>
      <dgm:spPr/>
    </dgm:pt>
    <dgm:pt modelId="{DB42D59A-73F8-43FF-8F4D-219433C701B8}" type="pres">
      <dgm:prSet presAssocID="{014D1A92-C41C-490E-9B28-EF6F7619B94E}" presName="compNode" presStyleCnt="0"/>
      <dgm:spPr/>
    </dgm:pt>
    <dgm:pt modelId="{997CFA51-8ACA-4DE0-9E2C-9D5EE291298E}" type="pres">
      <dgm:prSet presAssocID="{014D1A92-C41C-490E-9B28-EF6F7619B94E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B16C58C4-EC1C-497E-B065-ADEFCBD3E12A}" type="pres">
      <dgm:prSet presAssocID="{014D1A92-C41C-490E-9B28-EF6F7619B94E}" presName="iconRect" presStyleLbl="nod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38013743-5850-4B13-93A0-B5D0D4121624}" type="pres">
      <dgm:prSet presAssocID="{014D1A92-C41C-490E-9B28-EF6F7619B94E}" presName="spaceRect" presStyleCnt="0"/>
      <dgm:spPr/>
    </dgm:pt>
    <dgm:pt modelId="{271B674E-0D56-41D5-A9D1-AC66C8D78FA3}" type="pres">
      <dgm:prSet presAssocID="{014D1A92-C41C-490E-9B28-EF6F7619B94E}" presName="textRect" presStyleLbl="revTx" presStyleIdx="3" presStyleCnt="6">
        <dgm:presLayoutVars>
          <dgm:chMax val="1"/>
          <dgm:chPref val="1"/>
        </dgm:presLayoutVars>
      </dgm:prSet>
      <dgm:spPr/>
    </dgm:pt>
    <dgm:pt modelId="{B3B281F1-6A21-4878-A6D0-0BC64EFFA4FC}" type="pres">
      <dgm:prSet presAssocID="{81C7C142-B2EB-4269-B4C1-C29D83269FC0}" presName="sibTrans" presStyleCnt="0"/>
      <dgm:spPr/>
    </dgm:pt>
    <dgm:pt modelId="{FA1D5095-DE6F-45C8-B4CC-1BFE86F5BE23}" type="pres">
      <dgm:prSet presAssocID="{9D0EE9BA-97FA-4DCB-9788-FC139F6028C6}" presName="compNode" presStyleCnt="0"/>
      <dgm:spPr/>
    </dgm:pt>
    <dgm:pt modelId="{6D2D2589-3450-4F4B-BD1F-191614EE7D88}" type="pres">
      <dgm:prSet presAssocID="{9D0EE9BA-97FA-4DCB-9788-FC139F6028C6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6E1DC8CE-804B-4E80-BF66-E39B1972200A}" type="pres">
      <dgm:prSet presAssocID="{9D0EE9BA-97FA-4DCB-9788-FC139F6028C6}" presName="iconRect" presStyleLbl="node1" presStyleIdx="4" presStyleCnt="6"/>
      <dgm:spPr>
        <a:blipFill>
          <a:blip xmlns:r="http://schemas.openxmlformats.org/officeDocument/2006/relationships" r:embed="rId5">
            <a:extLst/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soba na wózku inwalidzkim"/>
        </a:ext>
      </dgm:extLst>
    </dgm:pt>
    <dgm:pt modelId="{2F12B713-1D75-487E-8EAF-E3B9015A54EE}" type="pres">
      <dgm:prSet presAssocID="{9D0EE9BA-97FA-4DCB-9788-FC139F6028C6}" presName="spaceRect" presStyleCnt="0"/>
      <dgm:spPr/>
    </dgm:pt>
    <dgm:pt modelId="{772EE77A-E4D3-44E6-829F-8C1EBF85FC02}" type="pres">
      <dgm:prSet presAssocID="{9D0EE9BA-97FA-4DCB-9788-FC139F6028C6}" presName="textRect" presStyleLbl="revTx" presStyleIdx="4" presStyleCnt="6">
        <dgm:presLayoutVars>
          <dgm:chMax val="1"/>
          <dgm:chPref val="1"/>
        </dgm:presLayoutVars>
      </dgm:prSet>
      <dgm:spPr/>
    </dgm:pt>
    <dgm:pt modelId="{F0F31919-FBD9-4191-BEB8-F64A27BE4BF6}" type="pres">
      <dgm:prSet presAssocID="{FA986990-2CC6-4405-A212-4DC07A285F98}" presName="sibTrans" presStyleCnt="0"/>
      <dgm:spPr/>
    </dgm:pt>
    <dgm:pt modelId="{EB85271B-66D9-4937-965B-99EFD4D19AC9}" type="pres">
      <dgm:prSet presAssocID="{98B4693D-5F9A-4B0C-8069-DDDCE078B509}" presName="compNode" presStyleCnt="0"/>
      <dgm:spPr/>
    </dgm:pt>
    <dgm:pt modelId="{FD1AD500-5542-4119-AE22-CFA05370077D}" type="pres">
      <dgm:prSet presAssocID="{98B4693D-5F9A-4B0C-8069-DDDCE078B509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4688AEA6-098A-4477-AD8F-1160ADC8E9DA}" type="pres">
      <dgm:prSet presAssocID="{98B4693D-5F9A-4B0C-8069-DDDCE078B509}" presName="iconRect" presStyleLbl="node1" presStyleIdx="5" presStyleCnt="6"/>
      <dgm:spPr>
        <a:blipFill>
          <a:blip xmlns:r="http://schemas.openxmlformats.org/officeDocument/2006/relationships" r:embed="rId6">
            <a:extLst/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uczyciel"/>
        </a:ext>
      </dgm:extLst>
    </dgm:pt>
    <dgm:pt modelId="{E49D12D3-1926-4131-B0D8-71950DB3C8B3}" type="pres">
      <dgm:prSet presAssocID="{98B4693D-5F9A-4B0C-8069-DDDCE078B509}" presName="spaceRect" presStyleCnt="0"/>
      <dgm:spPr/>
    </dgm:pt>
    <dgm:pt modelId="{7DA4DE07-1755-4A7F-97E0-8EE975DB8934}" type="pres">
      <dgm:prSet presAssocID="{98B4693D-5F9A-4B0C-8069-DDDCE078B50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9832B1B-2EBA-44C7-9CA8-BF85C2D72933}" srcId="{9F9B5E06-63B7-4851-B8A3-86174A16B819}" destId="{CB439F8B-303A-44FE-8096-A17E561AF364}" srcOrd="1" destOrd="0" parTransId="{F38AA4F7-26A0-4FB0-9959-5FE1671F03E1}" sibTransId="{FCB96C9A-7BCC-4DE3-B96C-214E29BE89C6}"/>
    <dgm:cxn modelId="{EFE2F021-6FAA-48E9-8185-C1B73BDF3615}" type="presOf" srcId="{9F9B5E06-63B7-4851-B8A3-86174A16B819}" destId="{268A5623-0E10-4914-A857-EEAC0A2150AB}" srcOrd="0" destOrd="0" presId="urn:microsoft.com/office/officeart/2018/5/layout/IconLeafLabelList"/>
    <dgm:cxn modelId="{C7039226-261F-4027-B45D-ED8A66938641}" srcId="{9F9B5E06-63B7-4851-B8A3-86174A16B819}" destId="{E9467CF0-AC05-4F80-ABBB-51B8C37962C8}" srcOrd="2" destOrd="0" parTransId="{E6F2907C-91FC-4052-B503-64482167DDBA}" sibTransId="{8BC0AF34-AC52-4106-9775-020EF77A02A7}"/>
    <dgm:cxn modelId="{EB523434-6B73-4C1E-9323-4D290F0C6DDD}" type="presOf" srcId="{014D1A92-C41C-490E-9B28-EF6F7619B94E}" destId="{271B674E-0D56-41D5-A9D1-AC66C8D78FA3}" srcOrd="0" destOrd="0" presId="urn:microsoft.com/office/officeart/2018/5/layout/IconLeafLabelList"/>
    <dgm:cxn modelId="{77F4AB5B-1EDA-4733-A5D4-33D02C6FD392}" srcId="{9F9B5E06-63B7-4851-B8A3-86174A16B819}" destId="{014D1A92-C41C-490E-9B28-EF6F7619B94E}" srcOrd="3" destOrd="0" parTransId="{DEB85209-3595-4D2B-B1E3-66BFDFE16B62}" sibTransId="{81C7C142-B2EB-4269-B4C1-C29D83269FC0}"/>
    <dgm:cxn modelId="{61EB186D-D8D4-4477-AEE9-6EE852DBF692}" srcId="{9F9B5E06-63B7-4851-B8A3-86174A16B819}" destId="{98B4693D-5F9A-4B0C-8069-DDDCE078B509}" srcOrd="5" destOrd="0" parTransId="{83D74D2D-1109-489D-A1D1-AC9B75DFDAE4}" sibTransId="{E2DC8082-26A7-4FE1-A671-A93317844AB2}"/>
    <dgm:cxn modelId="{42181872-3F18-4E40-BFEB-3B3A11850451}" srcId="{9F9B5E06-63B7-4851-B8A3-86174A16B819}" destId="{9D0EE9BA-97FA-4DCB-9788-FC139F6028C6}" srcOrd="4" destOrd="0" parTransId="{871565F6-3913-4076-A6F5-0FF1B3AF5ECC}" sibTransId="{FA986990-2CC6-4405-A212-4DC07A285F98}"/>
    <dgm:cxn modelId="{BD268E57-1463-4690-81C1-15430B89C3F5}" type="presOf" srcId="{98B4693D-5F9A-4B0C-8069-DDDCE078B509}" destId="{7DA4DE07-1755-4A7F-97E0-8EE975DB8934}" srcOrd="0" destOrd="0" presId="urn:microsoft.com/office/officeart/2018/5/layout/IconLeafLabelList"/>
    <dgm:cxn modelId="{00F8D28B-AE29-4A06-AB0B-119FE9836683}" type="presOf" srcId="{FC73BDD2-590E-4CD7-BB83-20697B18011E}" destId="{8E22AB19-9C76-4D8C-9E60-EB7E25D5B7DE}" srcOrd="0" destOrd="0" presId="urn:microsoft.com/office/officeart/2018/5/layout/IconLeafLabelList"/>
    <dgm:cxn modelId="{511E1DAB-85D2-4C68-BD53-7247540F27FA}" srcId="{9F9B5E06-63B7-4851-B8A3-86174A16B819}" destId="{FC73BDD2-590E-4CD7-BB83-20697B18011E}" srcOrd="0" destOrd="0" parTransId="{782DA7E1-B01D-44CF-B209-79177A1A225D}" sibTransId="{34F8CB6D-9153-4798-A4B8-8E72AB3A69E0}"/>
    <dgm:cxn modelId="{7CB4FFB1-39DE-4129-B328-5B12D1244722}" type="presOf" srcId="{CB439F8B-303A-44FE-8096-A17E561AF364}" destId="{34562AA0-EDB1-4DBD-B716-159D14BC0850}" srcOrd="0" destOrd="0" presId="urn:microsoft.com/office/officeart/2018/5/layout/IconLeafLabelList"/>
    <dgm:cxn modelId="{D94C26B8-C76F-416D-BE2D-52E2D66BAB80}" type="presOf" srcId="{9D0EE9BA-97FA-4DCB-9788-FC139F6028C6}" destId="{772EE77A-E4D3-44E6-829F-8C1EBF85FC02}" srcOrd="0" destOrd="0" presId="urn:microsoft.com/office/officeart/2018/5/layout/IconLeafLabelList"/>
    <dgm:cxn modelId="{ED055CE0-022A-4145-889B-D3515D9EED7A}" type="presOf" srcId="{E9467CF0-AC05-4F80-ABBB-51B8C37962C8}" destId="{978C5180-875D-431B-9142-C80871B86CD6}" srcOrd="0" destOrd="0" presId="urn:microsoft.com/office/officeart/2018/5/layout/IconLeafLabelList"/>
    <dgm:cxn modelId="{27E118BB-3163-4729-83A5-2113BA36C107}" type="presParOf" srcId="{268A5623-0E10-4914-A857-EEAC0A2150AB}" destId="{0515B34D-B345-4CDA-96B1-3DE8E5EA5B04}" srcOrd="0" destOrd="0" presId="urn:microsoft.com/office/officeart/2018/5/layout/IconLeafLabelList"/>
    <dgm:cxn modelId="{29646154-F3C0-4997-BBBD-E2DB47CBBB8E}" type="presParOf" srcId="{0515B34D-B345-4CDA-96B1-3DE8E5EA5B04}" destId="{F6B51197-FD7C-4269-866B-093A303028DA}" srcOrd="0" destOrd="0" presId="urn:microsoft.com/office/officeart/2018/5/layout/IconLeafLabelList"/>
    <dgm:cxn modelId="{5190918A-AF4B-4524-817B-E0BD9C610B0F}" type="presParOf" srcId="{0515B34D-B345-4CDA-96B1-3DE8E5EA5B04}" destId="{EC40A036-2885-4A7D-8C2C-D4A86CD595B0}" srcOrd="1" destOrd="0" presId="urn:microsoft.com/office/officeart/2018/5/layout/IconLeafLabelList"/>
    <dgm:cxn modelId="{3F6447B7-5C6C-4114-BAF3-65C4421C350A}" type="presParOf" srcId="{0515B34D-B345-4CDA-96B1-3DE8E5EA5B04}" destId="{766F76E7-D667-4804-9C99-1E99AEB0D680}" srcOrd="2" destOrd="0" presId="urn:microsoft.com/office/officeart/2018/5/layout/IconLeafLabelList"/>
    <dgm:cxn modelId="{17F7089C-5C28-4972-AEBE-87D9C09B39B6}" type="presParOf" srcId="{0515B34D-B345-4CDA-96B1-3DE8E5EA5B04}" destId="{8E22AB19-9C76-4D8C-9E60-EB7E25D5B7DE}" srcOrd="3" destOrd="0" presId="urn:microsoft.com/office/officeart/2018/5/layout/IconLeafLabelList"/>
    <dgm:cxn modelId="{C018673A-418E-436C-B196-E7604DE03878}" type="presParOf" srcId="{268A5623-0E10-4914-A857-EEAC0A2150AB}" destId="{F21A5A56-EF78-41AC-89B8-0C7BCFBEEDD4}" srcOrd="1" destOrd="0" presId="urn:microsoft.com/office/officeart/2018/5/layout/IconLeafLabelList"/>
    <dgm:cxn modelId="{20005C76-4C82-4278-A196-4A7EC64AB519}" type="presParOf" srcId="{268A5623-0E10-4914-A857-EEAC0A2150AB}" destId="{F57EB24C-B6A3-4A9B-9820-62BFFCA2408D}" srcOrd="2" destOrd="0" presId="urn:microsoft.com/office/officeart/2018/5/layout/IconLeafLabelList"/>
    <dgm:cxn modelId="{918BD974-A4DC-4BC9-9992-9CDF96001565}" type="presParOf" srcId="{F57EB24C-B6A3-4A9B-9820-62BFFCA2408D}" destId="{2435A090-0129-4F48-B531-193C65ED7B40}" srcOrd="0" destOrd="0" presId="urn:microsoft.com/office/officeart/2018/5/layout/IconLeafLabelList"/>
    <dgm:cxn modelId="{EADB1A9C-AEB4-4E95-A73A-28F0B4274F68}" type="presParOf" srcId="{F57EB24C-B6A3-4A9B-9820-62BFFCA2408D}" destId="{248A4246-95EB-4C59-A2A2-0501DA4B7446}" srcOrd="1" destOrd="0" presId="urn:microsoft.com/office/officeart/2018/5/layout/IconLeafLabelList"/>
    <dgm:cxn modelId="{9C9E3BEA-6D6F-47C0-BDC0-5085B3FF1F6F}" type="presParOf" srcId="{F57EB24C-B6A3-4A9B-9820-62BFFCA2408D}" destId="{B53AB20C-179F-454C-A194-7B03F4A3B205}" srcOrd="2" destOrd="0" presId="urn:microsoft.com/office/officeart/2018/5/layout/IconLeafLabelList"/>
    <dgm:cxn modelId="{A78ADFE1-3D8C-41C0-9EEC-B126A7E50AC8}" type="presParOf" srcId="{F57EB24C-B6A3-4A9B-9820-62BFFCA2408D}" destId="{34562AA0-EDB1-4DBD-B716-159D14BC0850}" srcOrd="3" destOrd="0" presId="urn:microsoft.com/office/officeart/2018/5/layout/IconLeafLabelList"/>
    <dgm:cxn modelId="{E575CFF6-C3F9-48B4-8DF8-660F65B0BCAF}" type="presParOf" srcId="{268A5623-0E10-4914-A857-EEAC0A2150AB}" destId="{1DF1158A-C9B9-4773-94A9-C1C63B317BE1}" srcOrd="3" destOrd="0" presId="urn:microsoft.com/office/officeart/2018/5/layout/IconLeafLabelList"/>
    <dgm:cxn modelId="{8306EE12-24A5-4884-8E37-78092196629A}" type="presParOf" srcId="{268A5623-0E10-4914-A857-EEAC0A2150AB}" destId="{DB87CBF5-B607-4621-A8DC-AAFABE36F879}" srcOrd="4" destOrd="0" presId="urn:microsoft.com/office/officeart/2018/5/layout/IconLeafLabelList"/>
    <dgm:cxn modelId="{AE59A9C6-4373-40FE-A30A-0FE33F7F1B43}" type="presParOf" srcId="{DB87CBF5-B607-4621-A8DC-AAFABE36F879}" destId="{B624DA63-1234-4C63-BF5B-0C61F192FCED}" srcOrd="0" destOrd="0" presId="urn:microsoft.com/office/officeart/2018/5/layout/IconLeafLabelList"/>
    <dgm:cxn modelId="{4C3A5F06-5118-4B0B-B629-EE2D00E0696A}" type="presParOf" srcId="{DB87CBF5-B607-4621-A8DC-AAFABE36F879}" destId="{1187554D-0F7A-43CE-B70B-62C690D7C679}" srcOrd="1" destOrd="0" presId="urn:microsoft.com/office/officeart/2018/5/layout/IconLeafLabelList"/>
    <dgm:cxn modelId="{174AFD8B-F8AF-40C0-B516-AB4FE23A5E42}" type="presParOf" srcId="{DB87CBF5-B607-4621-A8DC-AAFABE36F879}" destId="{9A303EE4-FE0C-405D-9847-C5A722481D23}" srcOrd="2" destOrd="0" presId="urn:microsoft.com/office/officeart/2018/5/layout/IconLeafLabelList"/>
    <dgm:cxn modelId="{BFFDB52D-BE7C-42AE-902E-F440F0073AF6}" type="presParOf" srcId="{DB87CBF5-B607-4621-A8DC-AAFABE36F879}" destId="{978C5180-875D-431B-9142-C80871B86CD6}" srcOrd="3" destOrd="0" presId="urn:microsoft.com/office/officeart/2018/5/layout/IconLeafLabelList"/>
    <dgm:cxn modelId="{8973045D-1D77-4A51-8D0F-6E026954AEEF}" type="presParOf" srcId="{268A5623-0E10-4914-A857-EEAC0A2150AB}" destId="{93D5B4D3-33F3-40D6-A1A3-75EF99AD2F9C}" srcOrd="5" destOrd="0" presId="urn:microsoft.com/office/officeart/2018/5/layout/IconLeafLabelList"/>
    <dgm:cxn modelId="{D36146BE-8A7D-4858-B361-5DBF2947695B}" type="presParOf" srcId="{268A5623-0E10-4914-A857-EEAC0A2150AB}" destId="{DB42D59A-73F8-43FF-8F4D-219433C701B8}" srcOrd="6" destOrd="0" presId="urn:microsoft.com/office/officeart/2018/5/layout/IconLeafLabelList"/>
    <dgm:cxn modelId="{9A5ABCE9-B891-44D4-A67A-D3E0CE5CF786}" type="presParOf" srcId="{DB42D59A-73F8-43FF-8F4D-219433C701B8}" destId="{997CFA51-8ACA-4DE0-9E2C-9D5EE291298E}" srcOrd="0" destOrd="0" presId="urn:microsoft.com/office/officeart/2018/5/layout/IconLeafLabelList"/>
    <dgm:cxn modelId="{42066463-56EE-4C38-95F4-C6A7A363D7B1}" type="presParOf" srcId="{DB42D59A-73F8-43FF-8F4D-219433C701B8}" destId="{B16C58C4-EC1C-497E-B065-ADEFCBD3E12A}" srcOrd="1" destOrd="0" presId="urn:microsoft.com/office/officeart/2018/5/layout/IconLeafLabelList"/>
    <dgm:cxn modelId="{35593502-51AD-41D4-B78F-ACE721679A48}" type="presParOf" srcId="{DB42D59A-73F8-43FF-8F4D-219433C701B8}" destId="{38013743-5850-4B13-93A0-B5D0D4121624}" srcOrd="2" destOrd="0" presId="urn:microsoft.com/office/officeart/2018/5/layout/IconLeafLabelList"/>
    <dgm:cxn modelId="{2399F204-A8F4-4A87-B816-CBD3C503DB76}" type="presParOf" srcId="{DB42D59A-73F8-43FF-8F4D-219433C701B8}" destId="{271B674E-0D56-41D5-A9D1-AC66C8D78FA3}" srcOrd="3" destOrd="0" presId="urn:microsoft.com/office/officeart/2018/5/layout/IconLeafLabelList"/>
    <dgm:cxn modelId="{8D7643DC-2C1E-4C6F-913E-FA84264699BB}" type="presParOf" srcId="{268A5623-0E10-4914-A857-EEAC0A2150AB}" destId="{B3B281F1-6A21-4878-A6D0-0BC64EFFA4FC}" srcOrd="7" destOrd="0" presId="urn:microsoft.com/office/officeart/2018/5/layout/IconLeafLabelList"/>
    <dgm:cxn modelId="{61196A7E-FC04-4064-B7A1-ADD98B0FC9F8}" type="presParOf" srcId="{268A5623-0E10-4914-A857-EEAC0A2150AB}" destId="{FA1D5095-DE6F-45C8-B4CC-1BFE86F5BE23}" srcOrd="8" destOrd="0" presId="urn:microsoft.com/office/officeart/2018/5/layout/IconLeafLabelList"/>
    <dgm:cxn modelId="{6489795E-DA8F-4685-8658-B6CEA04B6986}" type="presParOf" srcId="{FA1D5095-DE6F-45C8-B4CC-1BFE86F5BE23}" destId="{6D2D2589-3450-4F4B-BD1F-191614EE7D88}" srcOrd="0" destOrd="0" presId="urn:microsoft.com/office/officeart/2018/5/layout/IconLeafLabelList"/>
    <dgm:cxn modelId="{FE1E0E19-3548-4835-A6BD-282F55625B92}" type="presParOf" srcId="{FA1D5095-DE6F-45C8-B4CC-1BFE86F5BE23}" destId="{6E1DC8CE-804B-4E80-BF66-E39B1972200A}" srcOrd="1" destOrd="0" presId="urn:microsoft.com/office/officeart/2018/5/layout/IconLeafLabelList"/>
    <dgm:cxn modelId="{930C5E72-ED88-470F-9E7C-EF3A6E524299}" type="presParOf" srcId="{FA1D5095-DE6F-45C8-B4CC-1BFE86F5BE23}" destId="{2F12B713-1D75-487E-8EAF-E3B9015A54EE}" srcOrd="2" destOrd="0" presId="urn:microsoft.com/office/officeart/2018/5/layout/IconLeafLabelList"/>
    <dgm:cxn modelId="{8C8ECB3C-FBE0-4882-AD67-C31204DEF420}" type="presParOf" srcId="{FA1D5095-DE6F-45C8-B4CC-1BFE86F5BE23}" destId="{772EE77A-E4D3-44E6-829F-8C1EBF85FC02}" srcOrd="3" destOrd="0" presId="urn:microsoft.com/office/officeart/2018/5/layout/IconLeafLabelList"/>
    <dgm:cxn modelId="{3BEFE0C3-A2FD-4B4D-B6D1-DC92BD0CA489}" type="presParOf" srcId="{268A5623-0E10-4914-A857-EEAC0A2150AB}" destId="{F0F31919-FBD9-4191-BEB8-F64A27BE4BF6}" srcOrd="9" destOrd="0" presId="urn:microsoft.com/office/officeart/2018/5/layout/IconLeafLabelList"/>
    <dgm:cxn modelId="{428A4E82-AEF0-4A6C-98AF-F1A01B5145A9}" type="presParOf" srcId="{268A5623-0E10-4914-A857-EEAC0A2150AB}" destId="{EB85271B-66D9-4937-965B-99EFD4D19AC9}" srcOrd="10" destOrd="0" presId="urn:microsoft.com/office/officeart/2018/5/layout/IconLeafLabelList"/>
    <dgm:cxn modelId="{392F6531-0B55-4210-9E97-F533F2E9C4A0}" type="presParOf" srcId="{EB85271B-66D9-4937-965B-99EFD4D19AC9}" destId="{FD1AD500-5542-4119-AE22-CFA05370077D}" srcOrd="0" destOrd="0" presId="urn:microsoft.com/office/officeart/2018/5/layout/IconLeafLabelList"/>
    <dgm:cxn modelId="{E372EFEF-C2C8-46BB-AF1B-2D21CF539713}" type="presParOf" srcId="{EB85271B-66D9-4937-965B-99EFD4D19AC9}" destId="{4688AEA6-098A-4477-AD8F-1160ADC8E9DA}" srcOrd="1" destOrd="0" presId="urn:microsoft.com/office/officeart/2018/5/layout/IconLeafLabelList"/>
    <dgm:cxn modelId="{6B160FE2-4BDD-4FA3-9069-2A0171DBD173}" type="presParOf" srcId="{EB85271B-66D9-4937-965B-99EFD4D19AC9}" destId="{E49D12D3-1926-4131-B0D8-71950DB3C8B3}" srcOrd="2" destOrd="0" presId="urn:microsoft.com/office/officeart/2018/5/layout/IconLeafLabelList"/>
    <dgm:cxn modelId="{546AE27F-F91E-43DE-9727-003A4C59918B}" type="presParOf" srcId="{EB85271B-66D9-4937-965B-99EFD4D19AC9}" destId="{7DA4DE07-1755-4A7F-97E0-8EE975DB893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877E2-CBBA-479D-85C5-4D2ED3525A07}">
      <dsp:nvSpPr>
        <dsp:cNvPr id="0" name=""/>
        <dsp:cNvSpPr/>
      </dsp:nvSpPr>
      <dsp:spPr>
        <a:xfrm>
          <a:off x="718203" y="251528"/>
          <a:ext cx="2148516" cy="224181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1811" tIns="15240" rIns="111811" bIns="1524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kern="1200" spc="0" dirty="0" err="1"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rPr>
            <a:t>Deinstytucjonalizacja</a:t>
          </a:r>
          <a:r>
            <a:rPr lang="pl-PL" sz="1200" b="1" kern="1200" spc="0" dirty="0"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rPr>
            <a:t> </a:t>
          </a:r>
        </a:p>
      </dsp:txBody>
      <dsp:txXfrm>
        <a:off x="718203" y="251528"/>
        <a:ext cx="2148516" cy="2241812"/>
      </dsp:txXfrm>
    </dsp:sp>
    <dsp:sp modelId="{FD20DDAD-CE85-449E-AED1-7D68F3A4105E}">
      <dsp:nvSpPr>
        <dsp:cNvPr id="0" name=""/>
        <dsp:cNvSpPr/>
      </dsp:nvSpPr>
      <dsp:spPr>
        <a:xfrm>
          <a:off x="1763246" y="1563394"/>
          <a:ext cx="2031694" cy="203169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225557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225557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225557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1811" tIns="21590" rIns="111811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Arial Narrow" pitchFamily="34" charset="0"/>
            </a:rPr>
            <a:t>Godność</a:t>
          </a:r>
        </a:p>
      </dsp:txBody>
      <dsp:txXfrm>
        <a:off x="1763246" y="1563394"/>
        <a:ext cx="2031694" cy="2031694"/>
      </dsp:txXfrm>
    </dsp:sp>
    <dsp:sp modelId="{6F65FC34-0B7F-4F51-B748-A548919F5B02}">
      <dsp:nvSpPr>
        <dsp:cNvPr id="0" name=""/>
        <dsp:cNvSpPr/>
      </dsp:nvSpPr>
      <dsp:spPr>
        <a:xfrm>
          <a:off x="3208618" y="363556"/>
          <a:ext cx="2031694" cy="203169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1811" tIns="21590" rIns="111811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Arial Narrow" pitchFamily="34" charset="0"/>
            </a:rPr>
            <a:t>Samodzielność</a:t>
          </a:r>
        </a:p>
      </dsp:txBody>
      <dsp:txXfrm>
        <a:off x="3208618" y="363556"/>
        <a:ext cx="2031694" cy="2031694"/>
      </dsp:txXfrm>
    </dsp:sp>
    <dsp:sp modelId="{0031EB3F-BEB1-4C5C-A859-9831C64561B3}">
      <dsp:nvSpPr>
        <dsp:cNvPr id="0" name=""/>
        <dsp:cNvSpPr/>
      </dsp:nvSpPr>
      <dsp:spPr>
        <a:xfrm>
          <a:off x="4584254" y="1542670"/>
          <a:ext cx="2031694" cy="203169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1811" tIns="21590" rIns="111811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Arial Narrow" pitchFamily="34" charset="0"/>
            </a:rPr>
            <a:t>Rozwój usług w środowisku</a:t>
          </a:r>
        </a:p>
      </dsp:txBody>
      <dsp:txXfrm>
        <a:off x="4584254" y="1542670"/>
        <a:ext cx="2031694" cy="2031694"/>
      </dsp:txXfrm>
    </dsp:sp>
    <dsp:sp modelId="{3BD746F7-F993-4BBA-95BA-0B2AB07B886F}">
      <dsp:nvSpPr>
        <dsp:cNvPr id="0" name=""/>
        <dsp:cNvSpPr/>
      </dsp:nvSpPr>
      <dsp:spPr>
        <a:xfrm>
          <a:off x="5959894" y="265303"/>
          <a:ext cx="2031694" cy="203169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1811" tIns="21590" rIns="111811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Arial Narrow" pitchFamily="34" charset="0"/>
            </a:rPr>
            <a:t>Mieszkania chronione i wspomagane</a:t>
          </a:r>
        </a:p>
      </dsp:txBody>
      <dsp:txXfrm>
        <a:off x="5959894" y="265303"/>
        <a:ext cx="2031694" cy="2031694"/>
      </dsp:txXfrm>
    </dsp:sp>
    <dsp:sp modelId="{AB0B1F6D-1405-415E-84D0-B47E698FC6B3}">
      <dsp:nvSpPr>
        <dsp:cNvPr id="0" name=""/>
        <dsp:cNvSpPr/>
      </dsp:nvSpPr>
      <dsp:spPr>
        <a:xfrm>
          <a:off x="7245367" y="1640943"/>
          <a:ext cx="2031694" cy="2031694"/>
        </a:xfrm>
        <a:prstGeom prst="ellips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1811" tIns="21590" rIns="111811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Arial Narrow" pitchFamily="34" charset="0"/>
            </a:rPr>
            <a:t>Wsparcie opiekunów osób zależnych</a:t>
          </a:r>
        </a:p>
      </dsp:txBody>
      <dsp:txXfrm>
        <a:off x="7245367" y="1640943"/>
        <a:ext cx="2031694" cy="2031694"/>
      </dsp:txXfrm>
    </dsp:sp>
    <dsp:sp modelId="{5F0F3CD0-8F73-4441-B6B8-CB3CAB718D51}">
      <dsp:nvSpPr>
        <dsp:cNvPr id="0" name=""/>
        <dsp:cNvSpPr/>
      </dsp:nvSpPr>
      <dsp:spPr>
        <a:xfrm>
          <a:off x="8514648" y="363556"/>
          <a:ext cx="2031694" cy="203169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1811" tIns="21590" rIns="111811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latin typeface="Arial Narrow" pitchFamily="34" charset="0"/>
            </a:rPr>
            <a:t>Aktywizacja: Kluby Seniora, Uniwersytety Trzeciego Wieku</a:t>
          </a:r>
        </a:p>
      </dsp:txBody>
      <dsp:txXfrm>
        <a:off x="8514648" y="363556"/>
        <a:ext cx="2031694" cy="2031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B0FD4-E303-437B-A7A3-468FFED556BF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0763C4-D849-40CB-B356-6D5CA134683C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E8291E-E3DF-4557-9782-2CF120F15585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W 2018 złożonych zostało 534 wniosków.</a:t>
          </a:r>
          <a:endParaRPr lang="en-US" sz="2200" kern="1200" dirty="0"/>
        </a:p>
      </dsp:txBody>
      <dsp:txXfrm>
        <a:off x="1941716" y="718"/>
        <a:ext cx="4571887" cy="1681139"/>
      </dsp:txXfrm>
    </dsp:sp>
    <dsp:sp modelId="{EB27F700-FA14-418F-A8F3-832F445A4180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0434B3-31D5-402F-AA45-14F023CCC770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113259-2CCE-47B1-BF6E-8242904429EE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Świadczenie uzyskało 486 opiekunów z czego zakwalifikowane do badań zostały 471 poprawnie wypełnione ankiety.</a:t>
          </a:r>
          <a:endParaRPr lang="en-US" sz="2200" kern="1200" dirty="0"/>
        </a:p>
      </dsp:txBody>
      <dsp:txXfrm>
        <a:off x="1941716" y="2102143"/>
        <a:ext cx="4571887" cy="1681139"/>
      </dsp:txXfrm>
    </dsp:sp>
    <dsp:sp modelId="{1EA67CD9-6EB3-451F-908D-C57B5CD03EDE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FE1D52-108A-4839-8418-119E32E47B57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8AE341-2A04-4AC5-A2A7-6863A239E72D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Zakodowane dane z ankiet zostały opracowane przy wykorzystaniu programu Statistica 13. </a:t>
          </a:r>
          <a:endParaRPr lang="en-US" sz="2200" kern="1200"/>
        </a:p>
      </dsp:txBody>
      <dsp:txXfrm>
        <a:off x="1941716" y="4203567"/>
        <a:ext cx="4571887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51197-FD7C-4269-866B-093A303028DA}">
      <dsp:nvSpPr>
        <dsp:cNvPr id="0" name=""/>
        <dsp:cNvSpPr/>
      </dsp:nvSpPr>
      <dsp:spPr>
        <a:xfrm>
          <a:off x="592801" y="10537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0A036-2885-4A7D-8C2C-D4A86CD595B0}">
      <dsp:nvSpPr>
        <dsp:cNvPr id="0" name=""/>
        <dsp:cNvSpPr/>
      </dsp:nvSpPr>
      <dsp:spPr>
        <a:xfrm>
          <a:off x="826801" y="339379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2AB19-9C76-4D8C-9E60-EB7E25D5B7DE}">
      <dsp:nvSpPr>
        <dsp:cNvPr id="0" name=""/>
        <dsp:cNvSpPr/>
      </dsp:nvSpPr>
      <dsp:spPr>
        <a:xfrm>
          <a:off x="241801" y="1545379"/>
          <a:ext cx="1800000" cy="1172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400" kern="1200" dirty="0"/>
            <a:t>Uruchomienie mieszkań </a:t>
          </a:r>
          <a:r>
            <a:rPr lang="pl-PL" sz="1400" kern="1200" dirty="0" err="1"/>
            <a:t>wytchnieniowych</a:t>
          </a:r>
          <a:r>
            <a:rPr lang="pl-PL" sz="1400" kern="1200" dirty="0"/>
            <a:t> </a:t>
          </a:r>
          <a:endParaRPr lang="en-US" sz="1400" kern="1200" dirty="0"/>
        </a:p>
      </dsp:txBody>
      <dsp:txXfrm>
        <a:off x="241801" y="1545379"/>
        <a:ext cx="1800000" cy="1172333"/>
      </dsp:txXfrm>
    </dsp:sp>
    <dsp:sp modelId="{2435A090-0129-4F48-B531-193C65ED7B40}">
      <dsp:nvSpPr>
        <dsp:cNvPr id="0" name=""/>
        <dsp:cNvSpPr/>
      </dsp:nvSpPr>
      <dsp:spPr>
        <a:xfrm>
          <a:off x="2707801" y="10537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A4246-95EB-4C59-A2A2-0501DA4B7446}">
      <dsp:nvSpPr>
        <dsp:cNvPr id="0" name=""/>
        <dsp:cNvSpPr/>
      </dsp:nvSpPr>
      <dsp:spPr>
        <a:xfrm>
          <a:off x="2941801" y="339379"/>
          <a:ext cx="630000" cy="630000"/>
        </a:xfrm>
        <a:prstGeom prst="rect">
          <a:avLst/>
        </a:prstGeom>
        <a:blipFill>
          <a:blip xmlns:r="http://schemas.openxmlformats.org/officeDocument/2006/relationships" r:embed="rId2">
            <a:extLst/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62AA0-EDB1-4DBD-B716-159D14BC0850}">
      <dsp:nvSpPr>
        <dsp:cNvPr id="0" name=""/>
        <dsp:cNvSpPr/>
      </dsp:nvSpPr>
      <dsp:spPr>
        <a:xfrm>
          <a:off x="2356801" y="1545379"/>
          <a:ext cx="1800000" cy="1172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400" kern="1200" dirty="0"/>
            <a:t>Uruchomienie dziennych domów pomocy dla osób z chorobą Alzheimera</a:t>
          </a:r>
          <a:endParaRPr lang="en-US" sz="1400" kern="1200" dirty="0"/>
        </a:p>
      </dsp:txBody>
      <dsp:txXfrm>
        <a:off x="2356801" y="1545379"/>
        <a:ext cx="1800000" cy="1172333"/>
      </dsp:txXfrm>
    </dsp:sp>
    <dsp:sp modelId="{B624DA63-1234-4C63-BF5B-0C61F192FCED}">
      <dsp:nvSpPr>
        <dsp:cNvPr id="0" name=""/>
        <dsp:cNvSpPr/>
      </dsp:nvSpPr>
      <dsp:spPr>
        <a:xfrm>
          <a:off x="4822802" y="10537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7554D-0F7A-43CE-B70B-62C690D7C679}">
      <dsp:nvSpPr>
        <dsp:cNvPr id="0" name=""/>
        <dsp:cNvSpPr/>
      </dsp:nvSpPr>
      <dsp:spPr>
        <a:xfrm>
          <a:off x="5056802" y="339379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/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C5180-875D-431B-9142-C80871B86CD6}">
      <dsp:nvSpPr>
        <dsp:cNvPr id="0" name=""/>
        <dsp:cNvSpPr/>
      </dsp:nvSpPr>
      <dsp:spPr>
        <a:xfrm>
          <a:off x="4471802" y="1545379"/>
          <a:ext cx="1800000" cy="1172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400" kern="1200" dirty="0"/>
            <a:t>Uruchomienie „świetlic” dla osób z chorobą Alzheimera</a:t>
          </a:r>
          <a:endParaRPr lang="en-US" sz="1400" kern="1200" dirty="0"/>
        </a:p>
      </dsp:txBody>
      <dsp:txXfrm>
        <a:off x="4471802" y="1545379"/>
        <a:ext cx="1800000" cy="1172333"/>
      </dsp:txXfrm>
    </dsp:sp>
    <dsp:sp modelId="{997CFA51-8ACA-4DE0-9E2C-9D5EE291298E}">
      <dsp:nvSpPr>
        <dsp:cNvPr id="0" name=""/>
        <dsp:cNvSpPr/>
      </dsp:nvSpPr>
      <dsp:spPr>
        <a:xfrm>
          <a:off x="592801" y="316771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C58C4-EC1C-497E-B065-ADEFCBD3E12A}">
      <dsp:nvSpPr>
        <dsp:cNvPr id="0" name=""/>
        <dsp:cNvSpPr/>
      </dsp:nvSpPr>
      <dsp:spPr>
        <a:xfrm>
          <a:off x="826801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B674E-0D56-41D5-A9D1-AC66C8D78FA3}">
      <dsp:nvSpPr>
        <dsp:cNvPr id="0" name=""/>
        <dsp:cNvSpPr/>
      </dsp:nvSpPr>
      <dsp:spPr>
        <a:xfrm>
          <a:off x="241801" y="4607713"/>
          <a:ext cx="1800000" cy="1172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400" kern="1200" dirty="0"/>
            <a:t>Program wsparcia dla grup samopomocowych opiekunów osób chorych Alzheimera</a:t>
          </a:r>
          <a:endParaRPr lang="en-US" sz="1400" kern="1200" dirty="0"/>
        </a:p>
      </dsp:txBody>
      <dsp:txXfrm>
        <a:off x="241801" y="4607713"/>
        <a:ext cx="1800000" cy="1172333"/>
      </dsp:txXfrm>
    </dsp:sp>
    <dsp:sp modelId="{6D2D2589-3450-4F4B-BD1F-191614EE7D88}">
      <dsp:nvSpPr>
        <dsp:cNvPr id="0" name=""/>
        <dsp:cNvSpPr/>
      </dsp:nvSpPr>
      <dsp:spPr>
        <a:xfrm>
          <a:off x="2707801" y="316771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DC8CE-804B-4E80-BF66-E39B1972200A}">
      <dsp:nvSpPr>
        <dsp:cNvPr id="0" name=""/>
        <dsp:cNvSpPr/>
      </dsp:nvSpPr>
      <dsp:spPr>
        <a:xfrm>
          <a:off x="2941801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/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EE77A-E4D3-44E6-829F-8C1EBF85FC02}">
      <dsp:nvSpPr>
        <dsp:cNvPr id="0" name=""/>
        <dsp:cNvSpPr/>
      </dsp:nvSpPr>
      <dsp:spPr>
        <a:xfrm>
          <a:off x="2356801" y="4607713"/>
          <a:ext cx="1800000" cy="1172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600" kern="1200" dirty="0"/>
            <a:t>Wypożyczalnia sprzętu </a:t>
          </a:r>
          <a:endParaRPr lang="en-US" sz="1600" kern="1200" dirty="0"/>
        </a:p>
      </dsp:txBody>
      <dsp:txXfrm>
        <a:off x="2356801" y="4607713"/>
        <a:ext cx="1800000" cy="1172333"/>
      </dsp:txXfrm>
    </dsp:sp>
    <dsp:sp modelId="{FD1AD500-5542-4119-AE22-CFA05370077D}">
      <dsp:nvSpPr>
        <dsp:cNvPr id="0" name=""/>
        <dsp:cNvSpPr/>
      </dsp:nvSpPr>
      <dsp:spPr>
        <a:xfrm>
          <a:off x="4822802" y="316771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8AEA6-098A-4477-AD8F-1160ADC8E9DA}">
      <dsp:nvSpPr>
        <dsp:cNvPr id="0" name=""/>
        <dsp:cNvSpPr/>
      </dsp:nvSpPr>
      <dsp:spPr>
        <a:xfrm>
          <a:off x="5056802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6">
            <a:extLst/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4DE07-1755-4A7F-97E0-8EE975DB8934}">
      <dsp:nvSpPr>
        <dsp:cNvPr id="0" name=""/>
        <dsp:cNvSpPr/>
      </dsp:nvSpPr>
      <dsp:spPr>
        <a:xfrm>
          <a:off x="4471802" y="4607713"/>
          <a:ext cx="1800000" cy="1172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400" kern="1200" dirty="0"/>
            <a:t>Programy szkoleniowe dla opiekunów osób chorych – zakresu podstaw opieki i pielęgnacji</a:t>
          </a:r>
          <a:endParaRPr lang="en-US" sz="1400" kern="1200" dirty="0"/>
        </a:p>
      </dsp:txBody>
      <dsp:txXfrm>
        <a:off x="4471802" y="4607713"/>
        <a:ext cx="1800000" cy="1172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51197-FD7C-4269-866B-093A303028DA}">
      <dsp:nvSpPr>
        <dsp:cNvPr id="0" name=""/>
        <dsp:cNvSpPr/>
      </dsp:nvSpPr>
      <dsp:spPr>
        <a:xfrm>
          <a:off x="592801" y="10537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0A036-2885-4A7D-8C2C-D4A86CD595B0}">
      <dsp:nvSpPr>
        <dsp:cNvPr id="0" name=""/>
        <dsp:cNvSpPr/>
      </dsp:nvSpPr>
      <dsp:spPr>
        <a:xfrm>
          <a:off x="826801" y="339379"/>
          <a:ext cx="630000" cy="6300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2AB19-9C76-4D8C-9E60-EB7E25D5B7DE}">
      <dsp:nvSpPr>
        <dsp:cNvPr id="0" name=""/>
        <dsp:cNvSpPr/>
      </dsp:nvSpPr>
      <dsp:spPr>
        <a:xfrm>
          <a:off x="241801" y="1545379"/>
          <a:ext cx="1800000" cy="1172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400" kern="1200" dirty="0"/>
            <a:t> centrum wsparcia „Niezapominajka</a:t>
          </a:r>
          <a:endParaRPr lang="en-US" sz="1400" kern="1200" dirty="0"/>
        </a:p>
      </dsp:txBody>
      <dsp:txXfrm>
        <a:off x="241801" y="1545379"/>
        <a:ext cx="1800000" cy="1172333"/>
      </dsp:txXfrm>
    </dsp:sp>
    <dsp:sp modelId="{2435A090-0129-4F48-B531-193C65ED7B40}">
      <dsp:nvSpPr>
        <dsp:cNvPr id="0" name=""/>
        <dsp:cNvSpPr/>
      </dsp:nvSpPr>
      <dsp:spPr>
        <a:xfrm>
          <a:off x="2707801" y="10537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A4246-95EB-4C59-A2A2-0501DA4B7446}">
      <dsp:nvSpPr>
        <dsp:cNvPr id="0" name=""/>
        <dsp:cNvSpPr/>
      </dsp:nvSpPr>
      <dsp:spPr>
        <a:xfrm>
          <a:off x="2941801" y="339379"/>
          <a:ext cx="630000" cy="63000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62AA0-EDB1-4DBD-B716-159D14BC0850}">
      <dsp:nvSpPr>
        <dsp:cNvPr id="0" name=""/>
        <dsp:cNvSpPr/>
      </dsp:nvSpPr>
      <dsp:spPr>
        <a:xfrm>
          <a:off x="2356801" y="1545379"/>
          <a:ext cx="1800000" cy="1172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400" kern="1200" dirty="0"/>
            <a:t>Mobilny zespół wsparcia </a:t>
          </a:r>
          <a:endParaRPr lang="en-US" sz="1400" kern="1200" dirty="0"/>
        </a:p>
      </dsp:txBody>
      <dsp:txXfrm>
        <a:off x="2356801" y="1545379"/>
        <a:ext cx="1800000" cy="1172333"/>
      </dsp:txXfrm>
    </dsp:sp>
    <dsp:sp modelId="{B624DA63-1234-4C63-BF5B-0C61F192FCED}">
      <dsp:nvSpPr>
        <dsp:cNvPr id="0" name=""/>
        <dsp:cNvSpPr/>
      </dsp:nvSpPr>
      <dsp:spPr>
        <a:xfrm>
          <a:off x="4822802" y="105379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7554D-0F7A-43CE-B70B-62C690D7C679}">
      <dsp:nvSpPr>
        <dsp:cNvPr id="0" name=""/>
        <dsp:cNvSpPr/>
      </dsp:nvSpPr>
      <dsp:spPr>
        <a:xfrm>
          <a:off x="5056802" y="339379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/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C5180-875D-431B-9142-C80871B86CD6}">
      <dsp:nvSpPr>
        <dsp:cNvPr id="0" name=""/>
        <dsp:cNvSpPr/>
      </dsp:nvSpPr>
      <dsp:spPr>
        <a:xfrm>
          <a:off x="4471802" y="1545379"/>
          <a:ext cx="1800000" cy="1172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400" kern="1200" dirty="0"/>
            <a:t>„świetlica </a:t>
          </a:r>
          <a:r>
            <a:rPr lang="pl-PL" sz="1400" kern="1200" dirty="0" err="1"/>
            <a:t>wytchnieniowa</a:t>
          </a:r>
          <a:r>
            <a:rPr lang="pl-PL" sz="1400" kern="1200" dirty="0"/>
            <a:t> ” dla osób z chorobą Alzheimera</a:t>
          </a:r>
          <a:endParaRPr lang="en-US" sz="1400" kern="1200" dirty="0"/>
        </a:p>
      </dsp:txBody>
      <dsp:txXfrm>
        <a:off x="4471802" y="1545379"/>
        <a:ext cx="1800000" cy="1172333"/>
      </dsp:txXfrm>
    </dsp:sp>
    <dsp:sp modelId="{997CFA51-8ACA-4DE0-9E2C-9D5EE291298E}">
      <dsp:nvSpPr>
        <dsp:cNvPr id="0" name=""/>
        <dsp:cNvSpPr/>
      </dsp:nvSpPr>
      <dsp:spPr>
        <a:xfrm>
          <a:off x="592801" y="316771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C58C4-EC1C-497E-B065-ADEFCBD3E12A}">
      <dsp:nvSpPr>
        <dsp:cNvPr id="0" name=""/>
        <dsp:cNvSpPr/>
      </dsp:nvSpPr>
      <dsp:spPr>
        <a:xfrm>
          <a:off x="826801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B674E-0D56-41D5-A9D1-AC66C8D78FA3}">
      <dsp:nvSpPr>
        <dsp:cNvPr id="0" name=""/>
        <dsp:cNvSpPr/>
      </dsp:nvSpPr>
      <dsp:spPr>
        <a:xfrm>
          <a:off x="241801" y="4607713"/>
          <a:ext cx="1800000" cy="1172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400" kern="1200" dirty="0"/>
            <a:t>Program wsparcia dla grup samopomocowych opiekunów osób chorych Alzheimera</a:t>
          </a:r>
          <a:endParaRPr lang="en-US" sz="1400" kern="1200" dirty="0"/>
        </a:p>
      </dsp:txBody>
      <dsp:txXfrm>
        <a:off x="241801" y="4607713"/>
        <a:ext cx="1800000" cy="1172333"/>
      </dsp:txXfrm>
    </dsp:sp>
    <dsp:sp modelId="{6D2D2589-3450-4F4B-BD1F-191614EE7D88}">
      <dsp:nvSpPr>
        <dsp:cNvPr id="0" name=""/>
        <dsp:cNvSpPr/>
      </dsp:nvSpPr>
      <dsp:spPr>
        <a:xfrm>
          <a:off x="2707801" y="316771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DC8CE-804B-4E80-BF66-E39B1972200A}">
      <dsp:nvSpPr>
        <dsp:cNvPr id="0" name=""/>
        <dsp:cNvSpPr/>
      </dsp:nvSpPr>
      <dsp:spPr>
        <a:xfrm>
          <a:off x="2941801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/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EE77A-E4D3-44E6-829F-8C1EBF85FC02}">
      <dsp:nvSpPr>
        <dsp:cNvPr id="0" name=""/>
        <dsp:cNvSpPr/>
      </dsp:nvSpPr>
      <dsp:spPr>
        <a:xfrm>
          <a:off x="2356801" y="4607713"/>
          <a:ext cx="1800000" cy="1172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600" kern="1200" dirty="0"/>
            <a:t>Wypożyczalnia sprzętu </a:t>
          </a:r>
          <a:endParaRPr lang="en-US" sz="1600" kern="1200" dirty="0"/>
        </a:p>
      </dsp:txBody>
      <dsp:txXfrm>
        <a:off x="2356801" y="4607713"/>
        <a:ext cx="1800000" cy="1172333"/>
      </dsp:txXfrm>
    </dsp:sp>
    <dsp:sp modelId="{FD1AD500-5542-4119-AE22-CFA05370077D}">
      <dsp:nvSpPr>
        <dsp:cNvPr id="0" name=""/>
        <dsp:cNvSpPr/>
      </dsp:nvSpPr>
      <dsp:spPr>
        <a:xfrm>
          <a:off x="4822802" y="316771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8AEA6-098A-4477-AD8F-1160ADC8E9DA}">
      <dsp:nvSpPr>
        <dsp:cNvPr id="0" name=""/>
        <dsp:cNvSpPr/>
      </dsp:nvSpPr>
      <dsp:spPr>
        <a:xfrm>
          <a:off x="5056802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6">
            <a:extLst/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4DE07-1755-4A7F-97E0-8EE975DB8934}">
      <dsp:nvSpPr>
        <dsp:cNvPr id="0" name=""/>
        <dsp:cNvSpPr/>
      </dsp:nvSpPr>
      <dsp:spPr>
        <a:xfrm>
          <a:off x="4471802" y="4607713"/>
          <a:ext cx="1800000" cy="1172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400" kern="1200" dirty="0"/>
            <a:t>Programy szkoleniowe dla opiekunów osób chorych – zakresu podstaw opieki i pielęgnacji</a:t>
          </a:r>
          <a:endParaRPr lang="en-US" sz="1400" kern="1200" dirty="0"/>
        </a:p>
      </dsp:txBody>
      <dsp:txXfrm>
        <a:off x="4471802" y="4607713"/>
        <a:ext cx="1800000" cy="1172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FFAD6-1D37-4E4A-8036-ECDA521711B5}" type="datetimeFigureOut">
              <a:rPr lang="pl-PL"/>
              <a:pPr>
                <a:defRPr/>
              </a:pPr>
              <a:t>30.09.2019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3352-6BF0-4BBB-A6B9-EC7E4A40B3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284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AC8E-2505-4CC7-9433-E6DC1AF2F2CE}" type="datetimeFigureOut">
              <a:rPr lang="pl-PL"/>
              <a:pPr>
                <a:defRPr/>
              </a:pPr>
              <a:t>30.09.2019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E5885-0A77-4EFE-9FFC-814A64A2FF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554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1F8E-2A51-4B1C-A487-F38D19A5210C}" type="datetimeFigureOut">
              <a:rPr lang="pl-PL"/>
              <a:pPr>
                <a:defRPr/>
              </a:pPr>
              <a:t>30.09.2019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DDD3-EFD2-4DB0-98B9-F932559E82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219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D62F-E1B3-4035-89BC-0A99269CCE2E}" type="datetimeFigureOut">
              <a:rPr lang="pl-PL"/>
              <a:pPr>
                <a:defRPr/>
              </a:pPr>
              <a:t>30.09.2019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FA710-A971-4C96-99E8-6EE581F34F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99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62EC-0384-4D4B-A95F-DAEB17BE185C}" type="datetimeFigureOut">
              <a:rPr lang="pl-PL"/>
              <a:pPr>
                <a:defRPr/>
              </a:pPr>
              <a:t>30.09.2019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423CA-E64B-4682-BA14-A612373BC6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167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19738-03DF-4006-910F-6E9F9FEDAC18}" type="datetimeFigureOut">
              <a:rPr lang="pl-PL"/>
              <a:pPr>
                <a:defRPr/>
              </a:pPr>
              <a:t>30.09.2019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E0E2-43B2-48BA-BD9D-8F77439CCA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32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5394C-4212-4708-B2C4-D6EB8430A569}" type="datetimeFigureOut">
              <a:rPr lang="pl-PL"/>
              <a:pPr>
                <a:defRPr/>
              </a:pPr>
              <a:t>30.09.2019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8CF08-3F8E-47D4-90EC-16FCC2B1F5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230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C009A-A242-4461-9862-A06E411EF3A3}" type="datetimeFigureOut">
              <a:rPr lang="pl-PL"/>
              <a:pPr>
                <a:defRPr/>
              </a:pPr>
              <a:t>30.09.2019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08B40-4130-48D1-9920-A2221A146B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113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3F478-16D2-47F9-BBD0-A2B336014948}" type="datetimeFigureOut">
              <a:rPr lang="pl-PL"/>
              <a:pPr>
                <a:defRPr/>
              </a:pPr>
              <a:t>30.09.2019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A7396-99AE-4518-B77E-1F36E08440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81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A654-7279-4283-8D0E-E5716F146142}" type="datetimeFigureOut">
              <a:rPr lang="pl-PL"/>
              <a:pPr>
                <a:defRPr/>
              </a:pPr>
              <a:t>30.09.2019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F97F-47E5-4A5B-8418-C6DD067D66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262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49D3F-F309-4364-AE32-11606B9B9B63}" type="datetimeFigureOut">
              <a:rPr lang="pl-PL"/>
              <a:pPr>
                <a:defRPr/>
              </a:pPr>
              <a:t>30.09.2019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623B3-E3CE-4322-B0D3-19D96BFF44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799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8A85ED-7D4B-4352-AC2D-CAD9C9B94288}" type="datetimeFigureOut">
              <a:rPr lang="pl-PL"/>
              <a:pPr>
                <a:defRPr/>
              </a:pPr>
              <a:t>30.09.2019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9EA5C6-DDE8-45B4-B1D7-3143D07350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3175"/>
            <a:ext cx="12192000" cy="6861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1" name="Tytuł 1"/>
          <p:cNvSpPr>
            <a:spLocks noGrp="1"/>
          </p:cNvSpPr>
          <p:nvPr>
            <p:ph type="ctrTitle"/>
          </p:nvPr>
        </p:nvSpPr>
        <p:spPr>
          <a:xfrm>
            <a:off x="1536700" y="1285875"/>
            <a:ext cx="9144000" cy="2387600"/>
          </a:xfrm>
        </p:spPr>
        <p:txBody>
          <a:bodyPr/>
          <a:lstStyle/>
          <a:p>
            <a:pPr eaLnBrk="1" hangingPunct="1"/>
            <a:br>
              <a:rPr lang="pl-PL" altLang="pl-PL" sz="4900" dirty="0"/>
            </a:br>
            <a:br>
              <a:rPr lang="pl-PL" altLang="pl-PL" sz="4900" dirty="0"/>
            </a:br>
            <a:br>
              <a:rPr lang="pl-PL" altLang="pl-PL" sz="4900" dirty="0"/>
            </a:br>
            <a:endParaRPr lang="pl-PL" altLang="pl-PL" sz="4900" dirty="0"/>
          </a:p>
        </p:txBody>
      </p:sp>
      <p:sp>
        <p:nvSpPr>
          <p:cNvPr id="2052" name="Podtytuł 2"/>
          <p:cNvSpPr>
            <a:spLocks noGrp="1"/>
          </p:cNvSpPr>
          <p:nvPr>
            <p:ph type="subTitle" idx="1"/>
          </p:nvPr>
        </p:nvSpPr>
        <p:spPr>
          <a:xfrm>
            <a:off x="3578225" y="3016250"/>
            <a:ext cx="7102475" cy="1655763"/>
          </a:xfrm>
        </p:spPr>
        <p:txBody>
          <a:bodyPr/>
          <a:lstStyle/>
          <a:p>
            <a:pPr eaLnBrk="1" hangingPunct="1"/>
            <a:br>
              <a:rPr lang="pl-PL" altLang="pl-PL" dirty="0">
                <a:solidFill>
                  <a:schemeClr val="bg1"/>
                </a:solidFill>
              </a:rPr>
            </a:br>
            <a:r>
              <a:rPr lang="pl-PL" altLang="pl-PL" b="1" dirty="0">
                <a:solidFill>
                  <a:schemeClr val="accent1">
                    <a:lumMod val="50000"/>
                  </a:schemeClr>
                </a:solidFill>
              </a:rPr>
              <a:t>„Bon opiekuńczy Alzheimer 75” w systemie wsparcia opiekunów osób doświadczających choroby Alzheimera w Szczecinie</a:t>
            </a:r>
          </a:p>
          <a:p>
            <a:pPr eaLnBrk="1" hangingPunct="1"/>
            <a:endParaRPr lang="pl-PL" alt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5" name="Straight Connector 11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724400" y="4110038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Podtytuł 2"/>
          <p:cNvSpPr txBox="1">
            <a:spLocks/>
          </p:cNvSpPr>
          <p:nvPr/>
        </p:nvSpPr>
        <p:spPr bwMode="auto">
          <a:xfrm>
            <a:off x="1536700" y="5108575"/>
            <a:ext cx="91440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pl-PL" altLang="pl-PL" sz="1800"/>
          </a:p>
          <a:p>
            <a:pPr algn="ctr" eaLnBrk="1" hangingPunct="1">
              <a:buFont typeface="Arial" panose="020B0604020202020204" pitchFamily="34" charset="0"/>
              <a:buNone/>
            </a:pPr>
            <a:endParaRPr lang="pl-PL" altLang="pl-PL" sz="18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pl-PL" altLang="pl-PL" sz="1800"/>
              <a:t>Szczecin 2019</a:t>
            </a:r>
          </a:p>
        </p:txBody>
      </p:sp>
      <p:pic>
        <p:nvPicPr>
          <p:cNvPr id="2055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388" y="500063"/>
            <a:ext cx="164623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19063"/>
            <a:ext cx="3125787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2263" y="320675"/>
            <a:ext cx="11547475" cy="621665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654550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4976813" y="963613"/>
            <a:ext cx="6376987" cy="4930775"/>
          </a:xfrm>
        </p:spPr>
        <p:txBody>
          <a:bodyPr rtlCol="0" anchor="ctr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400"/>
              <a:t>Z puli 471 wniosków wylosowanych zostało 60 rodzin, w których przeprowadzone zostały wywiady pogłębione. Zakwalifikowane do dalszej analizy zostały dane z 46 gospodarstw domowych: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400"/>
          </a:p>
          <a:p>
            <a:pPr eaLnBrk="1" fontAlgn="ctr" hangingPunct="1">
              <a:spcAft>
                <a:spcPts val="0"/>
              </a:spcAft>
              <a:defRPr/>
            </a:pPr>
            <a:r>
              <a:rPr lang="pl-PL" sz="2400"/>
              <a:t>Żony - 20</a:t>
            </a:r>
          </a:p>
          <a:p>
            <a:pPr eaLnBrk="1" fontAlgn="ctr" hangingPunct="1">
              <a:spcAft>
                <a:spcPts val="0"/>
              </a:spcAft>
              <a:defRPr/>
            </a:pPr>
            <a:r>
              <a:rPr lang="pl-PL" sz="2400"/>
              <a:t>Córki - 18</a:t>
            </a:r>
          </a:p>
          <a:p>
            <a:pPr eaLnBrk="1" fontAlgn="ctr" hangingPunct="1">
              <a:spcAft>
                <a:spcPts val="0"/>
              </a:spcAft>
              <a:defRPr/>
            </a:pPr>
            <a:r>
              <a:rPr lang="pl-PL" sz="2400"/>
              <a:t>Mężowie -  6</a:t>
            </a:r>
          </a:p>
          <a:p>
            <a:pPr eaLnBrk="1" fontAlgn="ctr" hangingPunct="1">
              <a:spcAft>
                <a:spcPts val="0"/>
              </a:spcAft>
              <a:defRPr/>
            </a:pPr>
            <a:r>
              <a:rPr lang="pl-PL" sz="2400"/>
              <a:t>Siostra - 1</a:t>
            </a:r>
          </a:p>
          <a:p>
            <a:pPr eaLnBrk="1" fontAlgn="ctr" hangingPunct="1">
              <a:spcAft>
                <a:spcPts val="0"/>
              </a:spcAft>
              <a:defRPr/>
            </a:pPr>
            <a:r>
              <a:rPr lang="pl-PL" sz="2400"/>
              <a:t>Syn - 1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2"/>
          </p:nvPr>
        </p:nvGraphicFramePr>
        <p:xfrm>
          <a:off x="6172200" y="1492624"/>
          <a:ext cx="5661212" cy="468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1"/>
          </p:nvPr>
        </p:nvGraphicFramePr>
        <p:xfrm>
          <a:off x="295835" y="1532965"/>
          <a:ext cx="5723965" cy="464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902937" y="113780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idx="1"/>
          </p:nvPr>
        </p:nvSpPr>
        <p:spPr>
          <a:xfrm>
            <a:off x="5183188" y="639763"/>
            <a:ext cx="6172200" cy="52212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400" dirty="0"/>
              <a:t>Jak długo opiekuje się Pan/Pani osobą chorą na chorobę Alzheimera?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400" dirty="0"/>
              <a:t>Średnia – 5 lat i 4 miesiące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400" dirty="0"/>
              <a:t>Mediana – 5 lat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400" dirty="0"/>
              <a:t>Maksimum – 20 lat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400" dirty="0"/>
              <a:t>Kiedy zdiagnozowana została choroba Alzheimera?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400" dirty="0"/>
              <a:t>Średnia – 4 lata i 4 miesiące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400" dirty="0"/>
              <a:t>Mediana –  4 lata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400" dirty="0"/>
              <a:t>Maksimum – 20 lat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400" dirty="0"/>
          </a:p>
        </p:txBody>
      </p:sp>
      <p:graphicFrame>
        <p:nvGraphicFramePr>
          <p:cNvPr id="13315" name="Wykres 16"/>
          <p:cNvGraphicFramePr>
            <a:graphicFrameLocks/>
          </p:cNvGraphicFramePr>
          <p:nvPr/>
        </p:nvGraphicFramePr>
        <p:xfrm>
          <a:off x="482600" y="936625"/>
          <a:ext cx="4452938" cy="432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Wykres" r:id="rId3" imgW="4456562" imgH="4334632" progId="Excel.Sheet.8">
                  <p:embed/>
                </p:oleObj>
              </mc:Choice>
              <mc:Fallback>
                <p:oleObj name="Wykres" r:id="rId3" imgW="4456562" imgH="4334632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936625"/>
                        <a:ext cx="4452938" cy="432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/>
          <p:cNvGraphicFramePr>
            <a:graphicFrameLocks/>
          </p:cNvGraphicFramePr>
          <p:nvPr/>
        </p:nvGraphicFramePr>
        <p:xfrm>
          <a:off x="6212542" y="0"/>
          <a:ext cx="5593976" cy="657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39" name="Symbol zastępczy zawartości 10"/>
          <p:cNvSpPr>
            <a:spLocks noGrp="1"/>
          </p:cNvSpPr>
          <p:nvPr>
            <p:ph sz="half" idx="1"/>
          </p:nvPr>
        </p:nvSpPr>
        <p:spPr>
          <a:xfrm>
            <a:off x="808038" y="454025"/>
            <a:ext cx="5181600" cy="43513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pl-PL"/>
              <a:t>64% opiekunów w wieku do 60 lat jest aktywnych zawodowo.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l-PL" altLang="pl-PL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l-PL" altLang="pl-PL"/>
          </a:p>
        </p:txBody>
      </p:sp>
      <p:graphicFrame>
        <p:nvGraphicFramePr>
          <p:cNvPr id="14340" name="Wykres 6"/>
          <p:cNvGraphicFramePr>
            <a:graphicFrameLocks/>
          </p:cNvGraphicFramePr>
          <p:nvPr/>
        </p:nvGraphicFramePr>
        <p:xfrm>
          <a:off x="757238" y="1447800"/>
          <a:ext cx="4900612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Wykres" r:id="rId4" imgW="4907705" imgH="4901609" progId="Excel.Sheet.8">
                  <p:embed/>
                </p:oleObj>
              </mc:Choice>
              <mc:Fallback>
                <p:oleObj name="Wykres" r:id="rId4" imgW="4907705" imgH="4901609" progId="Excel.Shee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1447800"/>
                        <a:ext cx="4900612" cy="489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/>
        </p:nvGraphicFramePr>
        <p:xfrm>
          <a:off x="631179" y="712100"/>
          <a:ext cx="5373112" cy="526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387" name="Wykres 2"/>
          <p:cNvGraphicFramePr>
            <a:graphicFrameLocks/>
          </p:cNvGraphicFramePr>
          <p:nvPr/>
        </p:nvGraphicFramePr>
        <p:xfrm>
          <a:off x="6326188" y="693738"/>
          <a:ext cx="5724525" cy="542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Wykres" r:id="rId4" imgW="5730737" imgH="5432007" progId="Excel.Sheet.8">
                  <p:embed/>
                </p:oleObj>
              </mc:Choice>
              <mc:Fallback>
                <p:oleObj name="Wykres" r:id="rId4" imgW="5730737" imgH="5432007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693738"/>
                        <a:ext cx="5724525" cy="542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 dirty="0">
                <a:solidFill>
                  <a:srgbClr val="0070C0"/>
                </a:solidFill>
              </a:rPr>
              <a:t>Główne koszty opieki:</a:t>
            </a:r>
          </a:p>
        </p:txBody>
      </p:sp>
      <p:sp>
        <p:nvSpPr>
          <p:cNvPr id="17411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Stałe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Leki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Środki higieniczne (pampersy, pianki, podkłady itp.)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Środki czystości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Prywatna opieka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Prywatne wizyty lekarskie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17413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Jednorazowe </a:t>
            </a:r>
          </a:p>
        </p:txBody>
      </p:sp>
      <p:sp>
        <p:nvSpPr>
          <p:cNvPr id="17414" name="Symbol zastępczy zawartośc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pl-PL" altLang="pl-PL" dirty="0"/>
              <a:t>Zamiana mieszkania </a:t>
            </a:r>
          </a:p>
          <a:p>
            <a:pPr eaLnBrk="1" hangingPunct="1"/>
            <a:r>
              <a:rPr lang="pl-PL" altLang="pl-PL" dirty="0"/>
              <a:t>Adaptacja łazienki do potrzeb chorego </a:t>
            </a:r>
          </a:p>
          <a:p>
            <a:pPr eaLnBrk="1" hangingPunct="1"/>
            <a:r>
              <a:rPr lang="pl-PL" altLang="pl-PL" dirty="0"/>
              <a:t>Zakup łóżka, materaca, wózka, </a:t>
            </a:r>
          </a:p>
          <a:p>
            <a:pPr eaLnBrk="1" hangingPunct="1"/>
            <a:r>
              <a:rPr lang="pl-PL" altLang="pl-PL" dirty="0"/>
              <a:t>akcesoriów opiekuńczych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Wykres 1"/>
          <p:cNvGraphicFramePr>
            <a:graphicFrameLocks/>
          </p:cNvGraphicFramePr>
          <p:nvPr/>
        </p:nvGraphicFramePr>
        <p:xfrm>
          <a:off x="161925" y="520700"/>
          <a:ext cx="5984875" cy="595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Wykres" r:id="rId3" imgW="5992887" imgH="5962405" progId="Excel.Sheet.8">
                  <p:embed/>
                </p:oleObj>
              </mc:Choice>
              <mc:Fallback>
                <p:oleObj name="Wykres" r:id="rId3" imgW="5992887" imgH="5962405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520700"/>
                        <a:ext cx="5984875" cy="595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Wykres 2"/>
          <p:cNvGraphicFramePr>
            <a:graphicFrameLocks/>
          </p:cNvGraphicFramePr>
          <p:nvPr/>
        </p:nvGraphicFramePr>
        <p:xfrm>
          <a:off x="6176963" y="460375"/>
          <a:ext cx="5788025" cy="581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Wykres" r:id="rId5" imgW="5791702" imgH="5822185" progId="Excel.Sheet.8">
                  <p:embed/>
                </p:oleObj>
              </mc:Choice>
              <mc:Fallback>
                <p:oleObj name="Wykres" r:id="rId5" imgW="5791702" imgH="5822185" progId="Excel.Shee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460375"/>
                        <a:ext cx="5788025" cy="581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Wykres 1"/>
          <p:cNvGraphicFramePr>
            <a:graphicFrameLocks/>
          </p:cNvGraphicFramePr>
          <p:nvPr/>
        </p:nvGraphicFramePr>
        <p:xfrm>
          <a:off x="341313" y="112713"/>
          <a:ext cx="11515725" cy="611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Wykres" r:id="rId3" imgW="11522439" imgH="6120914" progId="Excel.Sheet.8">
                  <p:embed/>
                </p:oleObj>
              </mc:Choice>
              <mc:Fallback>
                <p:oleObj name="Wykres" r:id="rId3" imgW="11522439" imgH="6120914" progId="Excel.Shee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112713"/>
                        <a:ext cx="11515725" cy="611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Wykres 1"/>
          <p:cNvGraphicFramePr>
            <a:graphicFrameLocks/>
          </p:cNvGraphicFramePr>
          <p:nvPr/>
        </p:nvGraphicFramePr>
        <p:xfrm>
          <a:off x="854075" y="80963"/>
          <a:ext cx="10636250" cy="650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Wykres" r:id="rId3" imgW="10638442" imgH="6504996" progId="Excel.Sheet.8">
                  <p:embed/>
                </p:oleObj>
              </mc:Choice>
              <mc:Fallback>
                <p:oleObj name="Wykres" r:id="rId3" imgW="10638442" imgH="6504996" progId="Excel.Shee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80963"/>
                        <a:ext cx="10636250" cy="650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012950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5" name="Tytuł 1"/>
          <p:cNvSpPr>
            <a:spLocks noGrp="1"/>
          </p:cNvSpPr>
          <p:nvPr>
            <p:ph type="title"/>
          </p:nvPr>
        </p:nvSpPr>
        <p:spPr>
          <a:xfrm>
            <a:off x="693738" y="1487488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pl-PL" sz="1800">
                <a:solidFill>
                  <a:srgbClr val="FFFFFF"/>
                </a:solidFill>
              </a:rPr>
              <a:t>Zapotrzebowanie na opiekę z uwagi na choroby otępienne,  w tym chorobę Alzheimera</a:t>
            </a:r>
          </a:p>
        </p:txBody>
      </p:sp>
      <p:pic>
        <p:nvPicPr>
          <p:cNvPr id="3076" name="Wykres 6"/>
          <p:cNvPicPr>
            <a:picLocks noGrp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312863"/>
            <a:ext cx="6946900" cy="3090862"/>
          </a:xfrm>
          <a:noFill/>
        </p:spPr>
      </p:pic>
      <p:sp>
        <p:nvSpPr>
          <p:cNvPr id="3077" name="Symbol zastępczy zawartości 3"/>
          <p:cNvSpPr>
            <a:spLocks noGrp="1"/>
          </p:cNvSpPr>
          <p:nvPr>
            <p:ph sz="half" idx="2"/>
          </p:nvPr>
        </p:nvSpPr>
        <p:spPr>
          <a:xfrm>
            <a:off x="4038600" y="4884738"/>
            <a:ext cx="7188200" cy="1292225"/>
          </a:xfrm>
        </p:spPr>
        <p:txBody>
          <a:bodyPr/>
          <a:lstStyle/>
          <a:p>
            <a:pPr marL="0" eaLnBrk="1" hangingPunct="1"/>
            <a:r>
              <a:rPr lang="en-US" altLang="pl-PL" sz="1700"/>
              <a:t>W roku 2016 w Szczecinie mieszkało ponad 73 tyś. osób w wieku 65 lub więcej lat. Przyjmując wariant optymistyczny, przy założeniu, że ten typ schorzenia występuje u 5% osób w kategorii wiekowej 65-69 lat, 10% dla 70-74 lat, 15% - 75-79 lat, 20% - 80-84 lata i 25% powyżej 85 roku życia  chorobami otępiennym dotkniętych było 9485 osób starszych.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/>
        </p:nvGraphicFramePr>
        <p:xfrm>
          <a:off x="809204" y="517890"/>
          <a:ext cx="10535830" cy="5826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/>
        </p:nvGraphicFramePr>
        <p:xfrm>
          <a:off x="639271" y="453154"/>
          <a:ext cx="10835235" cy="5955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/>
        </p:nvGraphicFramePr>
        <p:xfrm>
          <a:off x="590719" y="445062"/>
          <a:ext cx="10851419" cy="588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2263" y="320675"/>
            <a:ext cx="11547475" cy="621665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1" name="Tytuł 1"/>
          <p:cNvSpPr>
            <a:spLocks noGrp="1"/>
          </p:cNvSpPr>
          <p:nvPr>
            <p:ph type="title"/>
          </p:nvPr>
        </p:nvSpPr>
        <p:spPr>
          <a:xfrm>
            <a:off x="838200" y="963613"/>
            <a:ext cx="3494088" cy="4930775"/>
          </a:xfrm>
        </p:spPr>
        <p:txBody>
          <a:bodyPr/>
          <a:lstStyle/>
          <a:p>
            <a:pPr algn="r" eaLnBrk="1" hangingPunct="1"/>
            <a:endParaRPr lang="pl-PL" altLang="pl-PL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654550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3" name="Symbol zastępczy zawartości 2"/>
          <p:cNvSpPr>
            <a:spLocks noGrp="1"/>
          </p:cNvSpPr>
          <p:nvPr>
            <p:ph idx="1"/>
          </p:nvPr>
        </p:nvSpPr>
        <p:spPr>
          <a:xfrm>
            <a:off x="4976813" y="963613"/>
            <a:ext cx="6376987" cy="4930775"/>
          </a:xfrm>
        </p:spPr>
        <p:txBody>
          <a:bodyPr anchor="ctr"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pl-PL" sz="2400" dirty="0"/>
              <a:t>Część rodzin wypożycza łóżko od prywatnej firmy. Miesięczny koszt wynosi od 140 do 160 zł.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pl-PL" sz="2400" dirty="0"/>
              <a:t>Rekomendacje: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altLang="pl-PL" sz="2400" dirty="0"/>
              <a:t>Utworzenie wypożyczalni sprzętu w oparciu o zasadę, że przez pierwszy rok sprzęty udostępniany jest za darmo w kolejnych latach obowiązuje opłata. Pozwoli to skłonić rodzinny do odłożenia środków finansowanych i zakup po roku łóżka.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l-PL" altLang="pl-PL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/>
        </p:nvGraphicFramePr>
        <p:xfrm>
          <a:off x="566442" y="380326"/>
          <a:ext cx="10851420" cy="6125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/>
        </p:nvGraphicFramePr>
        <p:xfrm>
          <a:off x="801112" y="582627"/>
          <a:ext cx="10657210" cy="561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/>
        </p:nvGraphicFramePr>
        <p:xfrm>
          <a:off x="501706" y="364142"/>
          <a:ext cx="10827144" cy="600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188" y="471488"/>
            <a:ext cx="4381500" cy="5891212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771" name="Tytuł 3"/>
          <p:cNvSpPr>
            <a:spLocks noGrp="1"/>
          </p:cNvSpPr>
          <p:nvPr>
            <p:ph type="title"/>
          </p:nvPr>
        </p:nvSpPr>
        <p:spPr>
          <a:xfrm>
            <a:off x="863600" y="1011238"/>
            <a:ext cx="3416300" cy="4795837"/>
          </a:xfrm>
        </p:spPr>
        <p:txBody>
          <a:bodyPr/>
          <a:lstStyle/>
          <a:p>
            <a:pPr eaLnBrk="1" hangingPunct="1"/>
            <a:r>
              <a:rPr lang="pl-PL" altLang="pl-PL" sz="3600" dirty="0">
                <a:solidFill>
                  <a:srgbClr val="FFFFFF"/>
                </a:solidFill>
              </a:rPr>
              <a:t>Rekomendacje i wnioski</a:t>
            </a:r>
          </a:p>
        </p:txBody>
      </p:sp>
      <p:graphicFrame>
        <p:nvGraphicFramePr>
          <p:cNvPr id="7" name="Symbol zastępczy zawartości 4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188" y="471488"/>
            <a:ext cx="4381500" cy="5891212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771" name="Tytuł 3"/>
          <p:cNvSpPr>
            <a:spLocks noGrp="1"/>
          </p:cNvSpPr>
          <p:nvPr>
            <p:ph type="title"/>
          </p:nvPr>
        </p:nvSpPr>
        <p:spPr>
          <a:xfrm>
            <a:off x="863600" y="1011238"/>
            <a:ext cx="3416300" cy="4795837"/>
          </a:xfrm>
        </p:spPr>
        <p:txBody>
          <a:bodyPr/>
          <a:lstStyle/>
          <a:p>
            <a:pPr eaLnBrk="1" hangingPunct="1"/>
            <a:r>
              <a:rPr lang="pl-PL" altLang="pl-PL" sz="2000" dirty="0">
                <a:solidFill>
                  <a:srgbClr val="FFFFFF"/>
                </a:solidFill>
              </a:rPr>
              <a:t>Projektowane działania w ramach RPO na lata 2014 – 2020</a:t>
            </a:r>
            <a:br>
              <a:rPr lang="pl-PL" altLang="pl-PL" sz="2000" dirty="0">
                <a:solidFill>
                  <a:srgbClr val="FFFFFF"/>
                </a:solidFill>
              </a:rPr>
            </a:br>
            <a:br>
              <a:rPr lang="pl-PL" altLang="pl-PL" sz="2000" dirty="0">
                <a:solidFill>
                  <a:srgbClr val="FFFFFF"/>
                </a:solidFill>
              </a:rPr>
            </a:br>
            <a:r>
              <a:rPr lang="pl-PL" altLang="pl-PL" sz="2000" dirty="0">
                <a:solidFill>
                  <a:srgbClr val="FFFFFF"/>
                </a:solidFill>
              </a:rPr>
              <a:t>projekt:  </a:t>
            </a:r>
            <a:r>
              <a:rPr lang="pl-PL" altLang="pl-PL" sz="2000" dirty="0" err="1">
                <a:solidFill>
                  <a:srgbClr val="FFFFFF"/>
                </a:solidFill>
              </a:rPr>
              <a:t>Zaopiekowani</a:t>
            </a:r>
            <a:r>
              <a:rPr lang="pl-PL" altLang="pl-PL" sz="2000" dirty="0">
                <a:solidFill>
                  <a:srgbClr val="FFFFFF"/>
                </a:solidFill>
              </a:rPr>
              <a:t> – systemowe wzmacnianie potencjału opiekuńczego rodzin</a:t>
            </a:r>
          </a:p>
        </p:txBody>
      </p:sp>
      <p:graphicFrame>
        <p:nvGraphicFramePr>
          <p:cNvPr id="7" name="Symbol zastępczy zawartości 4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odtytuł 2"/>
          <p:cNvSpPr>
            <a:spLocks noGrp="1"/>
          </p:cNvSpPr>
          <p:nvPr>
            <p:ph type="subTitle" idx="1"/>
          </p:nvPr>
        </p:nvSpPr>
        <p:spPr>
          <a:xfrm>
            <a:off x="4110038" y="2824121"/>
            <a:ext cx="3971925" cy="1836780"/>
          </a:xfrm>
        </p:spPr>
        <p:txBody>
          <a:bodyPr/>
          <a:lstStyle/>
          <a:p>
            <a:pPr eaLnBrk="1" hangingPunct="1"/>
            <a:r>
              <a:rPr lang="pl-PL" altLang="pl-PL" sz="3600" dirty="0">
                <a:solidFill>
                  <a:schemeClr val="bg1"/>
                </a:solidFill>
              </a:rPr>
              <a:t>Dziękuję za uwagę</a:t>
            </a:r>
          </a:p>
          <a:p>
            <a:pPr eaLnBrk="1" hangingPunct="1"/>
            <a:r>
              <a:rPr lang="pl-PL" altLang="pl-PL" sz="2000" dirty="0">
                <a:solidFill>
                  <a:schemeClr val="bg1"/>
                </a:solidFill>
              </a:rPr>
              <a:t>dr hab. Beata Bugajska, prof. US</a:t>
            </a:r>
          </a:p>
          <a:p>
            <a:pPr eaLnBrk="1" hangingPunct="1"/>
            <a:r>
              <a:rPr lang="pl-PL" altLang="pl-PL" sz="2000" dirty="0">
                <a:solidFill>
                  <a:schemeClr val="bg1"/>
                </a:solidFill>
              </a:rPr>
              <a:t>Wydział Spraw Społecznych</a:t>
            </a:r>
          </a:p>
          <a:p>
            <a:pPr eaLnBrk="1" hangingPunct="1"/>
            <a:r>
              <a:rPr lang="pl-PL" altLang="pl-PL" sz="2000" dirty="0">
                <a:solidFill>
                  <a:schemeClr val="bg1"/>
                </a:solidFill>
              </a:rPr>
              <a:t> Urząd Miasta Szczecin</a:t>
            </a:r>
          </a:p>
          <a:p>
            <a:pPr eaLnBrk="1" hangingPunct="1"/>
            <a:endParaRPr lang="pl-PL" altLang="pl-PL" sz="2000" dirty="0">
              <a:solidFill>
                <a:schemeClr val="bg1"/>
              </a:solidFill>
            </a:endParaRPr>
          </a:p>
          <a:p>
            <a:pPr eaLnBrk="1" hangingPunct="1"/>
            <a:endParaRPr lang="pl-PL" altLang="pl-PL" sz="2000" dirty="0">
              <a:solidFill>
                <a:schemeClr val="bg1"/>
              </a:solidFill>
            </a:endParaRPr>
          </a:p>
          <a:p>
            <a:pPr eaLnBrk="1" hangingPunct="1"/>
            <a:endParaRPr lang="pl-PL" altLang="pl-PL" sz="2000" dirty="0">
              <a:solidFill>
                <a:schemeClr val="bg1"/>
              </a:solidFill>
            </a:endParaRPr>
          </a:p>
          <a:p>
            <a:pPr eaLnBrk="1" hangingPunct="1"/>
            <a:r>
              <a:rPr lang="pl-PL" sz="3600" dirty="0"/>
              <a:t>dr hab. </a:t>
            </a:r>
            <a:r>
              <a:rPr lang="pl-PL" sz="3600" dirty="0" err="1"/>
              <a:t>Beadr</a:t>
            </a:r>
            <a:r>
              <a:rPr lang="pl-PL" sz="3600" dirty="0"/>
              <a:t> hab. Beata Bugajska, prof. US – Dyrektor Wydziału Spraw Społecznych Urzędu Miasta Szczecin </a:t>
            </a:r>
          </a:p>
          <a:p>
            <a:pPr eaLnBrk="1" hangingPunct="1"/>
            <a:r>
              <a:rPr lang="pl-PL" sz="3600" dirty="0"/>
              <a:t>ta Bugajska, prof. US – Dyrektor Wydziału Spraw Społecznych Urzędu Miasta Szczecin </a:t>
            </a:r>
          </a:p>
          <a:p>
            <a:pPr eaLnBrk="1" hangingPunct="1"/>
            <a:r>
              <a:rPr lang="pl-PL" altLang="pl-PL" sz="36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2" name="Straight Connector 11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724400" y="4110038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6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3240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3" y="0"/>
            <a:ext cx="3241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 hab. Beata Bugajska, prof. US – Dyrektor Wydziału Spraw Społecznych Urzędu Miasta Szczecin </a:t>
            </a: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ectangle 72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6250" y="479425"/>
            <a:ext cx="11239500" cy="5899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00" name="Wykres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642938"/>
            <a:ext cx="787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Rectangle 73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6250" y="479425"/>
            <a:ext cx="11239500" cy="5899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4" name="Wykres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"/>
          <a:stretch>
            <a:fillRect/>
          </a:stretch>
        </p:blipFill>
        <p:spPr bwMode="auto">
          <a:xfrm>
            <a:off x="1293813" y="642938"/>
            <a:ext cx="96043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357188"/>
            <a:ext cx="28702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1007435" y="1484785"/>
            <a:ext cx="84489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i="1" dirty="0">
                <a:solidFill>
                  <a:schemeClr val="accent1">
                    <a:lumMod val="50000"/>
                  </a:schemeClr>
                </a:solidFill>
              </a:rPr>
              <a:t>Kierunki polityki senioralnej Szczecina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 cstate="print"/>
          <a:srcRect t="7793" r="11945"/>
          <a:stretch>
            <a:fillRect/>
          </a:stretch>
        </p:blipFill>
        <p:spPr bwMode="auto">
          <a:xfrm>
            <a:off x="9429752" y="1"/>
            <a:ext cx="2762249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007435" y="3789041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0" y="2060848"/>
          <a:ext cx="11905323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                      założenia</a:t>
            </a:r>
          </a:p>
        </p:txBody>
      </p:sp>
      <p:sp>
        <p:nvSpPr>
          <p:cNvPr id="33794" name="Podtytu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pl-PL" altLang="pl-PL" sz="3600" dirty="0">
                <a:solidFill>
                  <a:schemeClr val="bg1"/>
                </a:solidFill>
              </a:rPr>
              <a:t>Dziękuję za uwagę 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3796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3240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19" y="9236"/>
            <a:ext cx="45118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188" y="471488"/>
            <a:ext cx="4381500" cy="5891212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71" name="Tytuł 1"/>
          <p:cNvSpPr>
            <a:spLocks noGrp="1"/>
          </p:cNvSpPr>
          <p:nvPr>
            <p:ph type="title"/>
          </p:nvPr>
        </p:nvSpPr>
        <p:spPr>
          <a:xfrm>
            <a:off x="863600" y="1011238"/>
            <a:ext cx="3416300" cy="4795837"/>
          </a:xfrm>
        </p:spPr>
        <p:txBody>
          <a:bodyPr/>
          <a:lstStyle/>
          <a:p>
            <a:pPr eaLnBrk="1" hangingPunct="1"/>
            <a:r>
              <a:rPr lang="pl-PL" altLang="pl-PL" sz="3600" dirty="0">
                <a:solidFill>
                  <a:srgbClr val="FFFFFF"/>
                </a:solidFill>
              </a:rPr>
              <a:t>Ewaluacja</a:t>
            </a:r>
            <a:br>
              <a:rPr lang="pl-PL" altLang="pl-PL" sz="3600" dirty="0">
                <a:solidFill>
                  <a:srgbClr val="FFFFFF"/>
                </a:solidFill>
              </a:rPr>
            </a:br>
            <a:br>
              <a:rPr lang="pl-PL" altLang="pl-PL" sz="3600" dirty="0">
                <a:solidFill>
                  <a:srgbClr val="FFFFFF"/>
                </a:solidFill>
              </a:rPr>
            </a:br>
            <a:br>
              <a:rPr lang="pl-PL" altLang="pl-PL" sz="3600" dirty="0">
                <a:solidFill>
                  <a:srgbClr val="FFFFFF"/>
                </a:solidFill>
              </a:rPr>
            </a:br>
            <a:br>
              <a:rPr lang="pl-PL" altLang="pl-PL" sz="3600" dirty="0">
                <a:solidFill>
                  <a:srgbClr val="FFFFFF"/>
                </a:solidFill>
              </a:rPr>
            </a:br>
            <a:r>
              <a:rPr lang="pl-PL" altLang="pl-PL" sz="2400" dirty="0">
                <a:solidFill>
                  <a:srgbClr val="FFFFFF"/>
                </a:solidFill>
              </a:rPr>
              <a:t>badania realizowane we współpracy z Uniwersytetem Szczecińskim  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r>
              <a:rPr lang="pl-PL" altLang="pl-PL" sz="2400" dirty="0">
                <a:solidFill>
                  <a:srgbClr val="FFFFFF"/>
                </a:solidFill>
              </a:rPr>
              <a:t>dr Rafałem Iwańskim</a:t>
            </a:r>
          </a:p>
        </p:txBody>
      </p:sp>
      <p:graphicFrame>
        <p:nvGraphicFramePr>
          <p:cNvPr id="5" name="Symbol zastępczy zawartości 2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Wiek osoby chorej na chorobę Alzheimera</a:t>
            </a: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/>
          </a:p>
          <a:p>
            <a:pPr eaLnBrk="1" hangingPunct="1"/>
            <a:endParaRPr lang="pl-PL" altLang="pl-PL"/>
          </a:p>
          <a:p>
            <a:pPr eaLnBrk="1" hangingPunct="1"/>
            <a:r>
              <a:rPr lang="pl-PL" altLang="pl-PL"/>
              <a:t>Średnia 85 lat</a:t>
            </a:r>
          </a:p>
          <a:p>
            <a:pPr eaLnBrk="1" hangingPunct="1"/>
            <a:r>
              <a:rPr lang="pl-PL" altLang="pl-PL"/>
              <a:t>Mediana 84 lat</a:t>
            </a:r>
          </a:p>
          <a:p>
            <a:pPr eaLnBrk="1" hangingPunct="1"/>
            <a:r>
              <a:rPr lang="pl-PL" altLang="pl-PL"/>
              <a:t>Minimum 75 lat</a:t>
            </a:r>
          </a:p>
          <a:p>
            <a:pPr eaLnBrk="1" hangingPunct="1"/>
            <a:r>
              <a:rPr lang="pl-PL" altLang="pl-PL"/>
              <a:t>Maksimum 101 lat</a:t>
            </a:r>
          </a:p>
        </p:txBody>
      </p:sp>
      <p:graphicFrame>
        <p:nvGraphicFramePr>
          <p:cNvPr id="8196" name="Symbol zastępczy zawartości 3"/>
          <p:cNvGraphicFramePr>
            <a:graphicFrameLocks/>
          </p:cNvGraphicFramePr>
          <p:nvPr/>
        </p:nvGraphicFramePr>
        <p:xfrm>
          <a:off x="4286250" y="1639888"/>
          <a:ext cx="7270750" cy="474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Wykres" r:id="rId3" imgW="7273158" imgH="4743099" progId="Excel.Sheet.8">
                  <p:embed/>
                </p:oleObj>
              </mc:Choice>
              <mc:Fallback>
                <p:oleObj name="Wykres" r:id="rId3" imgW="7273158" imgH="4743099" progId="Excel.Shee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1639888"/>
                        <a:ext cx="7270750" cy="474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Wiek opiekuna składającego wniosek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25863" cy="4351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Średnia 63 lat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Mediana 62 lat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Minimum 20 lat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Maksimum 96 lat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2"/>
          </p:nvPr>
        </p:nvGraphicFramePr>
        <p:xfrm>
          <a:off x="4159307" y="1825625"/>
          <a:ext cx="719449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>
            <a:graphicFrameLocks/>
          </p:cNvGraphicFramePr>
          <p:nvPr/>
        </p:nvGraphicFramePr>
        <p:xfrm>
          <a:off x="184769" y="38295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714</Words>
  <Application>Microsoft Office PowerPoint</Application>
  <PresentationFormat>Panoramiczny</PresentationFormat>
  <Paragraphs>113</Paragraphs>
  <Slides>29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Times New Roman</vt:lpstr>
      <vt:lpstr>Motyw pakietu Office</vt:lpstr>
      <vt:lpstr>Wykres</vt:lpstr>
      <vt:lpstr>   </vt:lpstr>
      <vt:lpstr>Zapotrzebowanie na opiekę z uwagi na choroby otępienne,  w tym chorobę Alzheimera</vt:lpstr>
      <vt:lpstr>Prezentacja programu PowerPoint</vt:lpstr>
      <vt:lpstr>Prezentacja programu PowerPoint</vt:lpstr>
      <vt:lpstr>Prezentacja programu PowerPoint</vt:lpstr>
      <vt:lpstr>                       założenia</vt:lpstr>
      <vt:lpstr>Ewaluacja    badania realizowane we współpracy z Uniwersytetem Szczecińskim    dr Rafałem Iwańskim</vt:lpstr>
      <vt:lpstr>Wiek osoby chorej na chorobę Alzheimera</vt:lpstr>
      <vt:lpstr>Wiek opiekuna składającego wniosek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Główne koszty opieki: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Rekomendacje i wnioski</vt:lpstr>
      <vt:lpstr>Projektowane działania w ramach RPO na lata 2014 – 2020  projekt:  Zaopiekowani – systemowe wzmacnianie potencjału opiekuńczego rodzin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Wyniki badań ankietowych  przeprowadzonych w ramach programu  „Bon opiekuńczy Alzheimer 75”</dc:title>
  <dc:creator>Rafał Iwański</dc:creator>
  <cp:lastModifiedBy>Agnieszka Jędrzejczyk</cp:lastModifiedBy>
  <cp:revision>99</cp:revision>
  <dcterms:created xsi:type="dcterms:W3CDTF">2019-01-03T19:27:38Z</dcterms:created>
  <dcterms:modified xsi:type="dcterms:W3CDTF">2019-09-30T14:37:26Z</dcterms:modified>
</cp:coreProperties>
</file>