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  <p:sldId id="265" r:id="rId6"/>
    <p:sldId id="264" r:id="rId7"/>
    <p:sldId id="266" r:id="rId8"/>
    <p:sldId id="269" r:id="rId9"/>
    <p:sldId id="268" r:id="rId10"/>
    <p:sldId id="267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5" r:id="rId19"/>
    <p:sldId id="284" r:id="rId20"/>
    <p:sldId id="286" r:id="rId21"/>
    <p:sldId id="287" r:id="rId22"/>
    <p:sldId id="288" r:id="rId23"/>
    <p:sldId id="289" r:id="rId24"/>
    <p:sldId id="290" r:id="rId25"/>
    <p:sldId id="291" r:id="rId26"/>
    <p:sldId id="259" r:id="rId27"/>
    <p:sldId id="261" r:id="rId28"/>
    <p:sldId id="270" r:id="rId29"/>
    <p:sldId id="271" r:id="rId30"/>
    <p:sldId id="272" r:id="rId31"/>
    <p:sldId id="274" r:id="rId32"/>
    <p:sldId id="275" r:id="rId33"/>
    <p:sldId id="276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8" r:id="rId49"/>
  </p:sldIdLst>
  <p:sldSz cx="9144000" cy="6858000" type="screen4x3"/>
  <p:notesSz cx="6858000" cy="9144000"/>
  <p:defaultTextStyle>
    <a:defPPr>
      <a:defRPr lang="pl-PL"/>
    </a:defPPr>
    <a:lvl1pPr marL="0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418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557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5696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2836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99975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7114" algn="l" defTabSz="91427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42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3" autoAdjust="0"/>
    <p:restoredTop sz="86400" autoAdjust="0"/>
  </p:normalViewPr>
  <p:slideViewPr>
    <p:cSldViewPr>
      <p:cViewPr>
        <p:scale>
          <a:sx n="90" d="100"/>
          <a:sy n="90" d="100"/>
        </p:scale>
        <p:origin x="12" y="-618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1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708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688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799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260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617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2" y="2906714"/>
            <a:ext cx="7772401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42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50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84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0" indent="0">
              <a:buNone/>
              <a:defRPr sz="2000" b="1"/>
            </a:lvl2pPr>
            <a:lvl3pPr marL="914278" indent="0">
              <a:buNone/>
              <a:defRPr sz="1700" b="1"/>
            </a:lvl3pPr>
            <a:lvl4pPr marL="1371418" indent="0">
              <a:buNone/>
              <a:defRPr sz="1600" b="1"/>
            </a:lvl4pPr>
            <a:lvl5pPr marL="1828557" indent="0">
              <a:buNone/>
              <a:defRPr sz="1600" b="1"/>
            </a:lvl5pPr>
            <a:lvl6pPr marL="2285696" indent="0">
              <a:buNone/>
              <a:defRPr sz="1600" b="1"/>
            </a:lvl6pPr>
            <a:lvl7pPr marL="2742836" indent="0">
              <a:buNone/>
              <a:defRPr sz="1600" b="1"/>
            </a:lvl7pPr>
            <a:lvl8pPr marL="3199975" indent="0">
              <a:buNone/>
              <a:defRPr sz="1600" b="1"/>
            </a:lvl8pPr>
            <a:lvl9pPr marL="3657114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0" indent="0">
              <a:buNone/>
              <a:defRPr sz="2000" b="1"/>
            </a:lvl2pPr>
            <a:lvl3pPr marL="914278" indent="0">
              <a:buNone/>
              <a:defRPr sz="1700" b="1"/>
            </a:lvl3pPr>
            <a:lvl4pPr marL="1371418" indent="0">
              <a:buNone/>
              <a:defRPr sz="1600" b="1"/>
            </a:lvl4pPr>
            <a:lvl5pPr marL="1828557" indent="0">
              <a:buNone/>
              <a:defRPr sz="1600" b="1"/>
            </a:lvl5pPr>
            <a:lvl6pPr marL="2285696" indent="0">
              <a:buNone/>
              <a:defRPr sz="1600" b="1"/>
            </a:lvl6pPr>
            <a:lvl7pPr marL="2742836" indent="0">
              <a:buNone/>
              <a:defRPr sz="1600" b="1"/>
            </a:lvl7pPr>
            <a:lvl8pPr marL="3199975" indent="0">
              <a:buNone/>
              <a:defRPr sz="1600" b="1"/>
            </a:lvl8pPr>
            <a:lvl9pPr marL="3657114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550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559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3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0" indent="0">
              <a:buNone/>
              <a:defRPr sz="1200"/>
            </a:lvl2pPr>
            <a:lvl3pPr marL="914278" indent="0">
              <a:buNone/>
              <a:defRPr sz="1000"/>
            </a:lvl3pPr>
            <a:lvl4pPr marL="1371418" indent="0">
              <a:buNone/>
              <a:defRPr sz="900"/>
            </a:lvl4pPr>
            <a:lvl5pPr marL="1828557" indent="0">
              <a:buNone/>
              <a:defRPr sz="900"/>
            </a:lvl5pPr>
            <a:lvl6pPr marL="2285696" indent="0">
              <a:buNone/>
              <a:defRPr sz="900"/>
            </a:lvl6pPr>
            <a:lvl7pPr marL="2742836" indent="0">
              <a:buNone/>
              <a:defRPr sz="900"/>
            </a:lvl7pPr>
            <a:lvl8pPr marL="3199975" indent="0">
              <a:buNone/>
              <a:defRPr sz="900"/>
            </a:lvl8pPr>
            <a:lvl9pPr marL="3657114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15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0" indent="0">
              <a:buNone/>
              <a:defRPr sz="2900"/>
            </a:lvl2pPr>
            <a:lvl3pPr marL="914278" indent="0">
              <a:buNone/>
              <a:defRPr sz="2400"/>
            </a:lvl3pPr>
            <a:lvl4pPr marL="1371418" indent="0">
              <a:buNone/>
              <a:defRPr sz="2000"/>
            </a:lvl4pPr>
            <a:lvl5pPr marL="1828557" indent="0">
              <a:buNone/>
              <a:defRPr sz="2000"/>
            </a:lvl5pPr>
            <a:lvl6pPr marL="2285696" indent="0">
              <a:buNone/>
              <a:defRPr sz="2000"/>
            </a:lvl6pPr>
            <a:lvl7pPr marL="2742836" indent="0">
              <a:buNone/>
              <a:defRPr sz="2000"/>
            </a:lvl7pPr>
            <a:lvl8pPr marL="3199975" indent="0">
              <a:buNone/>
              <a:defRPr sz="2000"/>
            </a:lvl8pPr>
            <a:lvl9pPr marL="3657114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0" indent="0">
              <a:buNone/>
              <a:defRPr sz="1200"/>
            </a:lvl2pPr>
            <a:lvl3pPr marL="914278" indent="0">
              <a:buNone/>
              <a:defRPr sz="1000"/>
            </a:lvl3pPr>
            <a:lvl4pPr marL="1371418" indent="0">
              <a:buNone/>
              <a:defRPr sz="900"/>
            </a:lvl4pPr>
            <a:lvl5pPr marL="1828557" indent="0">
              <a:buNone/>
              <a:defRPr sz="900"/>
            </a:lvl5pPr>
            <a:lvl6pPr marL="2285696" indent="0">
              <a:buNone/>
              <a:defRPr sz="900"/>
            </a:lvl6pPr>
            <a:lvl7pPr marL="2742836" indent="0">
              <a:buNone/>
              <a:defRPr sz="900"/>
            </a:lvl7pPr>
            <a:lvl8pPr marL="3199975" indent="0">
              <a:buNone/>
              <a:defRPr sz="900"/>
            </a:lvl8pPr>
            <a:lvl9pPr marL="3657114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749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8" tIns="45713" rIns="91428" bIns="45713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600201"/>
            <a:ext cx="8229600" cy="4525963"/>
          </a:xfrm>
          <a:prstGeom prst="rect">
            <a:avLst/>
          </a:prstGeom>
        </p:spPr>
        <p:txBody>
          <a:bodyPr vert="horz" lIns="91428" tIns="45713" rIns="91428" bIns="45713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6"/>
          </a:xfrm>
          <a:prstGeom prst="rect">
            <a:avLst/>
          </a:prstGeom>
        </p:spPr>
        <p:txBody>
          <a:bodyPr vert="horz" lIns="91428" tIns="45713" rIns="91428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7098-11CE-4F44-8FDD-3453E4C3C95F}" type="datetimeFigureOut">
              <a:rPr lang="pl-PL" smtClean="0"/>
              <a:t>2017-12-05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1" y="6356350"/>
            <a:ext cx="2895600" cy="365126"/>
          </a:xfrm>
          <a:prstGeom prst="rect">
            <a:avLst/>
          </a:prstGeom>
        </p:spPr>
        <p:txBody>
          <a:bodyPr vert="horz" lIns="91428" tIns="45713" rIns="91428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1" y="6356350"/>
            <a:ext cx="2133600" cy="365126"/>
          </a:xfrm>
          <a:prstGeom prst="rect">
            <a:avLst/>
          </a:prstGeom>
        </p:spPr>
        <p:txBody>
          <a:bodyPr vert="horz" lIns="91428" tIns="45713" rIns="91428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B11CF-CEAB-4B4C-BA00-155360142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379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8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5" indent="-342855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1" indent="-285713" algn="l" defTabSz="9142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9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7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7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66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05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45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84" indent="-228569" algn="l" defTabSz="9142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0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8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8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7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6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36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75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14" algn="l" defTabSz="91427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6283"/>
              </p:ext>
            </p:extLst>
          </p:nvPr>
        </p:nvGraphicFramePr>
        <p:xfrm>
          <a:off x="67637" y="1484784"/>
          <a:ext cx="9016715" cy="52278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16176"/>
                <a:gridCol w="1161008"/>
                <a:gridCol w="609594"/>
                <a:gridCol w="1504757"/>
                <a:gridCol w="1412416"/>
                <a:gridCol w="1046777"/>
                <a:gridCol w="1375625"/>
                <a:gridCol w="1290362"/>
              </a:tblGrid>
              <a:tr h="370336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Corbel" panose="020B0503020204020204" pitchFamily="34" charset="0"/>
                        </a:rPr>
                        <a:t>8 GRUDNIA 2017 - PIĄTEK</a:t>
                      </a:r>
                      <a:endParaRPr lang="pl-PL" sz="12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49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GODZINY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AUDYTORIUM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GODZINY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SALA </a:t>
                      </a:r>
                      <a:b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KONFERENCYJNA A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SALA </a:t>
                      </a:r>
                      <a:b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KONFERENCYJNA B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SALA DYDAKTYCZNA 1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SALA </a:t>
                      </a:r>
                      <a:b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DYDAKTYCZNA 2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SALA </a:t>
                      </a:r>
                      <a:b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DYDAKTYCZNA 3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09.00 – 10.45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SESJA OTWIERAJĄCA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6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69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10.45 – 11.00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10.45 – 12.45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PRAWA LOKATORÓW – CHRONIONE WYSTARCZAJĄCO, </a:t>
                      </a:r>
                      <a:b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CZY „ZA BARDZO”?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GWARANCJE PROCESOWE OSKARŻONEGO I RESPEKTOWANIE ZASADY RÓWNOŚCI BRONI W MODELU POSTĘPOWANIA PRZYJĘTYM W NOWELIZACJI PROCEDURY KARNEJ</a:t>
                      </a: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OCHRONA ZDROWIA PSYCHICZNEGO </a:t>
                      </a:r>
                      <a:b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W POLSCE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OCHRONA ŚRODOWISKA. PARTYCYPACJA. KONSULTACJE. PROCEDURY.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DZIAŁANIA</a:t>
                      </a:r>
                      <a:r>
                        <a:rPr lang="pl-PL" sz="900" u="none" strike="noStrike" baseline="0" dirty="0" smtClean="0">
                          <a:effectLst/>
                          <a:latin typeface="Corbel" panose="020B0503020204020204" pitchFamily="34" charset="0"/>
                        </a:rPr>
                        <a:t> NA RZECZ RÓWNEGO TRAKTOWANIA. OBECNE WYZWANIA. BUDOWANIE SOJUSZY Z SAMORZĄDAMI PRAWNICZYMI</a:t>
                      </a: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672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11.00 – 13.00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PANEL RZECZNIKÓW – </a:t>
                      </a:r>
                      <a:r>
                        <a:rPr lang="pl-PL" sz="9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PRZESZŁOŚĆ</a:t>
                      </a: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, PRZYSZŁOŚĆ,</a:t>
                      </a:r>
                      <a:r>
                        <a:rPr lang="pl-PL" sz="900" baseline="0" dirty="0" smtClean="0">
                          <a:effectLst/>
                          <a:latin typeface="Corbel" panose="020B0503020204020204" pitchFamily="34" charset="0"/>
                        </a:rPr>
                        <a:t> TERAŹNIEJSZOŚĆ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PL/EN/FR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6915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12.45 – 13.00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13.00 – 13.30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13.00 – 15.00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POMOC PRAWNA PRO BONO JAKO UZUPEŁNIENIE FUNKCJONUJĄCEGO SYSTEMU POMOCY PRAWNEJ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RUCH SAMOPOMOCOWY OSÓB</a:t>
                      </a:r>
                      <a:b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Z DOŚWIADCZENIEM KRYZYSU PSYCHICZNEGO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ŚWIADOMA ZGODA PACJENTA NA ZABIEG MEDYCZNY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OPIEKUN RODZINNY – SAMOTNY BOHATER?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UBEZWŁASNOWOLNIENIE – REFORMA CZY LIKWIDACJA? O POTRZEBIE WPROWADZENIA WSPIERANEGO PODEJMOWANIA DECYZJI.</a:t>
                      </a:r>
                      <a:endParaRPr lang="pl-PL" sz="900" u="none" strike="noStrike" kern="1200" baseline="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840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13.30 – 15.30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WSPÓŁCZESNE WYZWANIA MIĘDZYNARODOWE DOTYCZĄCE OCHRONY PRAW OBYWATELSKICH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PL/EN/FR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6915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15.00 – 15.15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650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15.15 – 17.15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EUROPEJSKA</a:t>
                      </a:r>
                      <a:r>
                        <a:rPr lang="pl-PL" sz="900" baseline="0" dirty="0" smtClean="0">
                          <a:effectLst/>
                          <a:latin typeface="Corbel" panose="020B0503020204020204" pitchFamily="34" charset="0"/>
                        </a:rPr>
                        <a:t> KONWENCJA PRAW CZŁOWIEKA W RĘKACH OBYWATELI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JAK</a:t>
                      </a:r>
                      <a:r>
                        <a:rPr lang="pl-PL" sz="900" u="none" strike="noStrike" baseline="0" dirty="0" smtClean="0">
                          <a:effectLst/>
                          <a:latin typeface="Corbel" panose="020B0503020204020204" pitchFamily="34" charset="0"/>
                        </a:rPr>
                        <a:t> UCZYĆ O PRAWACH CZŁOWIEKA W ŚWIECIE ROZCHWIANYCH EMOCJI I WARTOŚCI?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PRACA, WOLNOŚĆ, SOLIDARNOŚĆ – DYLEMATY (PÓŁ)PERYFERYJNYCH SPOŁECZEŃSTW</a:t>
                      </a: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STARZENIE SIĘ W MIEJSCU ZAMIESZKANIA – PRAWEM OSÓB STARSZYCH – ODPOWIEDZIALNOŚCIĄ WSPÓLNOT LOKALNYCH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ZASADA RÓWNEGO TRAKTOWANIA </a:t>
                      </a:r>
                      <a:b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</a:b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W RELACJACH HORYZONTALNYCH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15.30 – 16.00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PRZERWA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7068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700" dirty="0" smtClean="0">
                          <a:effectLst/>
                          <a:latin typeface="Corbel" panose="020B0503020204020204" pitchFamily="34" charset="0"/>
                        </a:rPr>
                        <a:t>16.00 – 18.00</a:t>
                      </a:r>
                      <a:endParaRPr lang="pl-PL" sz="7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u="none" strike="noStrike" dirty="0" smtClean="0">
                          <a:effectLst/>
                          <a:latin typeface="Corbel" panose="020B0503020204020204" pitchFamily="34" charset="0"/>
                        </a:rPr>
                        <a:t>PRAWA CZŁOWIEKA WIDZIANE Z PERSPEKTYWY RÓŻNYCH POKOLEŃ</a:t>
                      </a:r>
                      <a:endParaRPr lang="pl-PL" sz="900" dirty="0" smtClean="0">
                        <a:effectLst/>
                        <a:latin typeface="Corbel" panose="020B0503020204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Corbel" panose="020B0503020204020204" pitchFamily="34" charset="0"/>
                        </a:rPr>
                        <a:t>PL/EN/FR</a:t>
                      </a:r>
                      <a:endParaRPr lang="pl-PL" sz="9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7092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 </a:t>
                      </a:r>
                      <a:endParaRPr lang="pl-PL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240493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86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16.00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18.00</a:t>
            </a:r>
          </a:p>
          <a:p>
            <a:pPr algn="ct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Human rights as seen from the perspectives of different generations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/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</a:b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endParaRPr lang="pl-PL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Moderator: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.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Jakub Janiszewski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TOK FM 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: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Aleksandra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Chudaś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social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Head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Wolves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Leszek Jażdżewski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political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scientist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Liberté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! Editor-in-Chief 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Augusta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Featherston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OSCE Office for Democratic Institutions and Human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Rights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Danuta Przywara,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Chairwoman of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the Helsinki Foundation for Human Rights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rof. Karol Modzelewski,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historian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anticommunist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opposition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Marian Turski,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historian and journalist, Chairman of the Council of the Museum of the History of Polish Jews, editor in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Polityka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weekly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Jashar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Jasharov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OSCE Office for Democratic Institutions and Human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Rights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10.45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12.45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Prawa lokatorów – chronione wystarczająco, czy „za bardzo”</a:t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Kamilla Dołowska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Zespołu Prawa Cywilnego,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Małgorzata Bednarek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radca prawny, autor monografii “Prawo do mieszkania w Konstytucji i ustawodawstwie”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mec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Rafał Dębowski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Sekretarz Naczelnej Rady Adwokackiej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Robert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Damski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komornik sądowy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Paweł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Sławicki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sędzia Sądu Rejonowego dla Warszawy-Pragi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Renata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Krupa-Dąbrowska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Rzeczypospolita</a:t>
            </a:r>
          </a:p>
        </p:txBody>
      </p:sp>
    </p:spTree>
    <p:extLst>
      <p:ext uri="{BB962C8B-B14F-4D97-AF65-F5344CB8AC3E}">
        <p14:creationId xmlns:p14="http://schemas.microsoft.com/office/powerpoint/2010/main" val="73400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10.45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12.45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Gwarancje procesowe oskarżonego i respektowanie zasady równości broni w modelu postępowania przyjętym w nowelizacji procedury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karnej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konferencyjna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Ewa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Ivanova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Gazeta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Wyborcza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mec. Jacek Dubois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Okręgowa Rada Adwokacka w Warszawie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hab. Dariusz Świecki, prof. UŁ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sędzia Sądu Najwyższego w Izbie Karnej, przewodniczący I Wydziału Zagadnień Prawnych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Krzysztof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Parchimowicz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przewodniczący Stowarzyszenia Lex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Supeomnia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52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10.45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12.45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Ochrona zdrowia psychicznego w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Polsce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Krzysztof Olkowicz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główny koordynator do spraw Ochrony Zdrowia Psychicznego w Biurze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Joanna Krzyżanowska-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Zbucka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eF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kropka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Mariusz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Panek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 Fundacji Wspierania Rozwoju Społecznego „Leonardo”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n. med.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Andrzej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Cechnicki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kierownik Zakładu Psychiatrii Środowiskowej, Katedra Psychiatrii Wydziału Lekarskiego, Uniwersytet Jagielloński, Collegium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Medicum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Stowarzyszenie na Rzecz Rozwoju Psychiatrii i Opieki Środowiskowej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Marek Balicki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kierownik Wolskiego Centrum Zdrowia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Psychicznego,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członek Narodowej Rady Rozwoju przy Prezydencie RP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Agnieszka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Lewonowska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-Banach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Zakładu Aktywności Zawodowej U Pana Cogito</a:t>
            </a:r>
          </a:p>
        </p:txBody>
      </p:sp>
    </p:spTree>
    <p:extLst>
      <p:ext uri="{BB962C8B-B14F-4D97-AF65-F5344CB8AC3E}">
        <p14:creationId xmlns:p14="http://schemas.microsoft.com/office/powerpoint/2010/main" val="379423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10.45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12.45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Ochrona środowiska. Partycypacja. Konsultacje.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Procedury.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2</a:t>
            </a:r>
          </a:p>
          <a:p>
            <a:pPr algn="ctr">
              <a:spcAft>
                <a:spcPts val="600"/>
              </a:spcAft>
            </a:pP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Mierzejewski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Zespołu Prawa Administracyjnego i Gospodarczego,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Marcin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Stoczkiewicz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ClientEarth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Szymon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Osowski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Sieć Obywatelska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Watchdog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Polska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Artur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Zalewski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Zespół Prawa Cywilnego BRPO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Jerzy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Jendrośka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członek Komitetu Konwencji z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Aarhus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wspólnik zarządzający w kancelarii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Jendrośka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Jerzmanowski, Bar i Wspólnicy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Robert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Stańko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 Stowarzyszenia Klub Przyrodników w Świebodzinie</a:t>
            </a:r>
          </a:p>
        </p:txBody>
      </p:sp>
    </p:spTree>
    <p:extLst>
      <p:ext uri="{BB962C8B-B14F-4D97-AF65-F5344CB8AC3E}">
        <p14:creationId xmlns:p14="http://schemas.microsoft.com/office/powerpoint/2010/main" val="35830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10.45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12.45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Działania na rzecz równego traktowania. Obecne wyzwania. Budowanie sojuszy z samorządami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prawniczymi</a:t>
            </a:r>
          </a:p>
          <a:p>
            <a:pPr algn="ctr"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3</a:t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współpracująca: PTPA – Polskie Towarzystwo Prawa Antydyskryminacyjnego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r. pr. Karolina Kędziora, Polskie Towarzystwo Prawa Antydyskryminacyjnego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mec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Sylwia Gregorczyk – Abram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pełnomocniczka dziekana Warszawskiej Izby Adwokackiej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ds.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    współpracy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 organizacjami pozarządowymi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Mirosława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Makuchowska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dyrektorka ds. rzecznictwa, wiceprezeska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Kampanii Przeciw Homofobii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Rawłuszko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socjolożka, badaczka społeczna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Agnieszka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Wardak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adwokat,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Dentons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Pomoc prawna pro bono jako uzupełnienie funkcjonującego systemu pomocy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prawnej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konferencyjna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Wioletta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Lewicka-Szostak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dyrektor Zespołu Wstępnej Oceny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Wniosków, 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Małgorzata Król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kierownik samodzielnego Zakładu Polityki Prawa na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WPiA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Uniwersytetu Łódzkiego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Ryszard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Ostrowski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wiceprezes Krajowej Rady Radców Prawnych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Rafał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Dębowski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sekretarz Naczelnej Rady Adwokackiej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Lewko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wiceprezes zarządu Związku Biur Porad Obywatelskich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Grzegorz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Wiaderek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członek zarządu Instytutu Prawa i Społeczeństwa (INPRIS)</a:t>
            </a:r>
          </a:p>
        </p:txBody>
      </p:sp>
    </p:spTree>
    <p:extLst>
      <p:ext uri="{BB962C8B-B14F-4D97-AF65-F5344CB8AC3E}">
        <p14:creationId xmlns:p14="http://schemas.microsoft.com/office/powerpoint/2010/main" val="144779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Ruch samopomocowy osób z doświadczeniem kryzysu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psychicznego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konferencyjna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współpracująca: Ogólnopolskie Porozumienie na rzecz Wsparcia Osób Chorujących Psychicznie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hab. Paweł Bronowski, profesor Akademii Pedagogiki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Specjalnej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Hubert Kaszyński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Jagielloński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Harhaj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Pomorska Koalicja na rzecz Zdrowia Psychicznego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Jacek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Bednarzak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lider Grupy Wsparcia Osób z Doświadczeniem Kryzysu Psychicznego TROP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Joanna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Obiegałka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współtwórczyni i liderka Nieformalnej Grupy Wolni Razem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Ocimek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studentka pracy socjalnej w Instytucie Socjologii Uniwersytetu Jagiellońskiego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Agnieszka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Ejsmont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członkini Grupy Wsparcia Osób z Doświadczeniem Kryzysu Psychicznego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„TROP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”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Tomasz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Ferenc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psycholog kliniczny, terapeuta środowiskowy</a:t>
            </a:r>
          </a:p>
        </p:txBody>
      </p:sp>
    </p:spTree>
    <p:extLst>
      <p:ext uri="{BB962C8B-B14F-4D97-AF65-F5344CB8AC3E}">
        <p14:creationId xmlns:p14="http://schemas.microsoft.com/office/powerpoint/2010/main" val="41589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Świadoma zgoda pacjenta na zabieg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medyczny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Fundacja Rodzić po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Ludzku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Joanna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Pietrusiewicz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prezeska Fundacji Rodzić po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Ludzku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Iwona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Adamska-Sala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Rodzić po ludzku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Dorota Karkowska, prof. Collegium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Medicum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Jagielloński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Olga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Kozieł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Biuro Rzecznika Praw Pacjenta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Filip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Dąbrowski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rezydent Położnictwa i Ginekologii w I Klinice Położnictwa, Warszawski Uniwersytet Medyczny</a:t>
            </a:r>
          </a:p>
        </p:txBody>
      </p:sp>
    </p:spTree>
    <p:extLst>
      <p:ext uri="{BB962C8B-B14F-4D97-AF65-F5344CB8AC3E}">
        <p14:creationId xmlns:p14="http://schemas.microsoft.com/office/powerpoint/2010/main" val="135269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Opiekun rodzinny – samotny bohater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2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Janowicz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 Fundacji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Hospicyjnej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Magdalena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Rosochacka-Gmitrzak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Stosowanych Nauk Społecznych, Uniwersytet Warszawski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Beata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Tobiasz-Adamczyk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Collegium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Medicum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Jagielloński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Piotr Czekanowski, prof. UG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Zakład Socjologii Stosowanej, Uniwersytet Gdański</a:t>
            </a:r>
          </a:p>
        </p:txBody>
      </p:sp>
    </p:spTree>
    <p:extLst>
      <p:ext uri="{BB962C8B-B14F-4D97-AF65-F5344CB8AC3E}">
        <p14:creationId xmlns:p14="http://schemas.microsoft.com/office/powerpoint/2010/main" val="295000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261" y="1205054"/>
            <a:ext cx="761320" cy="463322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758" y="463738"/>
            <a:ext cx="9142473" cy="7413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2568" l="2251" r="93891">
                        <a14:backgroundMark x1="41479" y1="4054" x2="41479" y2="4054"/>
                        <a14:backgroundMark x1="39228" y1="3041" x2="39228" y2="3041"/>
                        <a14:backgroundMark x1="4502" y1="18243" x2="4502" y2="18243"/>
                      </a14:backgroundRemoval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353" y="185745"/>
            <a:ext cx="1563283" cy="1580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pole tekstowe 6"/>
          <p:cNvSpPr txBox="1"/>
          <p:nvPr/>
        </p:nvSpPr>
        <p:spPr>
          <a:xfrm>
            <a:off x="4851474" y="438784"/>
            <a:ext cx="4310758" cy="752525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r"/>
            <a:r>
              <a:rPr lang="en-GB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The First </a:t>
            </a:r>
            <a:endParaRPr lang="pl-PL" sz="2000" b="1" dirty="0">
              <a:solidFill>
                <a:schemeClr val="bg1">
                  <a:lumMod val="85000"/>
                </a:schemeClr>
              </a:solidFill>
              <a:latin typeface="Segoe UI Light" panose="020B0502040204020203" pitchFamily="34" charset="0"/>
              <a:cs typeface="Adobe Devanagari" pitchFamily="18" charset="0"/>
            </a:endParaRPr>
          </a:p>
          <a:p>
            <a:pPr algn="r"/>
            <a:r>
              <a:rPr lang="en-GB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Congress on Civil Rights </a:t>
            </a:r>
            <a:endParaRPr lang="pl-PL" sz="2000" b="1" dirty="0">
              <a:solidFill>
                <a:schemeClr val="bg1">
                  <a:lumMod val="85000"/>
                </a:schemeClr>
              </a:solidFill>
              <a:latin typeface="Segoe UI Light" panose="020B0502040204020203" pitchFamily="34" charset="0"/>
              <a:cs typeface="Adobe Devanagari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22444" y="576952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108484"/>
              </p:ext>
            </p:extLst>
          </p:nvPr>
        </p:nvGraphicFramePr>
        <p:xfrm>
          <a:off x="67636" y="1675601"/>
          <a:ext cx="9016715" cy="52422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16176"/>
                <a:gridCol w="1161008"/>
                <a:gridCol w="609594"/>
                <a:gridCol w="1504757"/>
                <a:gridCol w="1412416"/>
                <a:gridCol w="1046777"/>
                <a:gridCol w="1516799"/>
                <a:gridCol w="1149188"/>
              </a:tblGrid>
              <a:tr h="159875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err="1" smtClean="0">
                          <a:effectLst/>
                          <a:latin typeface="Corbel" panose="020B0503020204020204" pitchFamily="34" charset="0"/>
                        </a:rPr>
                        <a:t>December</a:t>
                      </a:r>
                      <a:r>
                        <a:rPr lang="pl-PL" sz="1400" b="1" dirty="0" smtClean="0">
                          <a:effectLst/>
                          <a:latin typeface="Corbel" panose="020B0503020204020204" pitchFamily="34" charset="0"/>
                        </a:rPr>
                        <a:t> 8, 2017 - FRIDAY</a:t>
                      </a:r>
                      <a:endParaRPr lang="pl-PL" sz="14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3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  <a:ea typeface="Calibri"/>
                          <a:cs typeface="Times New Roman"/>
                        </a:rPr>
                        <a:t>TIME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AUDYTORIUM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  <a:ea typeface="Calibri"/>
                          <a:cs typeface="Times New Roman"/>
                        </a:rPr>
                        <a:t>TIME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CONFERENCE</a:t>
                      </a:r>
                      <a:r>
                        <a:rPr lang="pl-PL" sz="900" b="1" baseline="0" dirty="0" smtClean="0">
                          <a:effectLst/>
                          <a:latin typeface="Corbel" panose="020B0503020204020204" pitchFamily="34" charset="0"/>
                        </a:rPr>
                        <a:t> ROOM</a:t>
                      </a: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 A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CONFERENCE ROOM B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1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2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3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8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9.00 – 10.45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OPENING SESSION</a:t>
                      </a:r>
                      <a:endParaRPr lang="pl-PL" sz="1000" b="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endParaRPr lang="pl-PL" sz="6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85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10.45 – 11.00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10.45 – 12.45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TENANTS’ RIGHTS: PROTECTED SUFFICIENTLY OR TOO MUCH?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PROCEDURAL SAFEGUARDS FOR DEFENDANTS, AND RESPECTING THE PRINCIPLE OF EQUALITY OF ARMS IN THE PROCEDURAL MODEL ADOPTED IN THE AMENDED CODE OF CRIMINAL PROCEDURE</a:t>
                      </a:r>
                      <a:endParaRPr lang="pl-PL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MENTAL HEALTH PROTECTION IN POLAND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 ENVIRONMENTAL PROTECTION: PARTICIPATION, CONSULTATIONS, PROCEDURES</a:t>
                      </a:r>
                      <a:endParaRPr lang="pl-PL" sz="23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MEASURES REQUIRED FOR EQUAL TREATMENT. CURRENT CHALLENGES. BUILDING ALLIANCES WITH PROFESSIONAL ASSOCIATIONS OF LAWYERS</a:t>
                      </a:r>
                      <a:endParaRPr lang="pl-PL" sz="9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3556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11.00 – 13.00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PANEL OF POLISH COMMISSIONERS FOR HUMAN RIGHTS: THE PAST, PRESENT AND FUTURE</a:t>
                      </a:r>
                      <a:endParaRPr lang="pl-PL" sz="1000" b="0" kern="120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</a:t>
                      </a:r>
                      <a:r>
                        <a:rPr lang="en-GB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/FR</a:t>
                      </a:r>
                      <a:endParaRPr lang="pl-PL" sz="1000" b="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6915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12.45 – 13.00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13.00 – 13.30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13.00 – 15.00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PRO BONO LEGAL AID AS A SOLUTION SUPPLEMENTING THE EXISTING LEGAL AID SYSTEM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SELF-HELP MOVEMENT OF PERSONS WHO HAVE EXPERIENCED MENTAL CRISIS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PATIENT’S INFORMED CONSENT TO A MEDICAL PROCEDURE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Corbel"/>
                          <a:ea typeface="Calibri"/>
                          <a:cs typeface="Times New Roman"/>
                        </a:rPr>
                        <a:t>A FAMILY CARER - A LONELY HERO?</a:t>
                      </a:r>
                      <a:endParaRPr lang="pl-PL" sz="1000" kern="1200" dirty="0" smtClean="0">
                        <a:solidFill>
                          <a:schemeClr val="tx1"/>
                        </a:solidFill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effectLst/>
                          <a:latin typeface="Corbel"/>
                          <a:ea typeface="Calibri"/>
                          <a:cs typeface="Times New Roman"/>
                        </a:rPr>
                        <a:t>INCAPACITATION: TO BE REFORMED, OR TO BE ABOLISHED? ON THE NEED TO INTRODUCE ASSISTED DECISION-MAKING </a:t>
                      </a:r>
                      <a:endParaRPr lang="pl-PL" sz="900" kern="1200" dirty="0">
                        <a:solidFill>
                          <a:schemeClr val="tx1"/>
                        </a:solidFill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984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13.30 – 15.30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CURRENT INTERNATIONAL CHALLENGES IN THE PROTECTION OF CIVIL RIGHTS </a:t>
                      </a:r>
                      <a:endParaRPr lang="pl-PL" sz="1000" b="0" kern="120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pc="-6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</a:t>
                      </a:r>
                      <a:r>
                        <a:rPr lang="en-GB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/FR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6915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15.00 – 15.15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 smtClean="0">
                          <a:solidFill>
                            <a:schemeClr val="tx1"/>
                          </a:solidFill>
                          <a:effectLst/>
                          <a:latin typeface="Corbel"/>
                          <a:ea typeface="Calibri"/>
                          <a:cs typeface="Times New Roman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400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15.15 – 17.15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EUROPEAN CONVENTION ON HUMAN RIGHTS IN CITIZENS’ HANDS</a:t>
                      </a:r>
                      <a:endParaRPr lang="pl-PL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HOW TO TEACH ABOUT HUMAN RIGHTS IN THE WORLD OF SWINGING EMOTIONS AND VALUES? </a:t>
                      </a:r>
                      <a:endParaRPr lang="pl-PL" sz="1000" dirty="0" smtClean="0"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WORK, FREEDOM AND SSOLIDARITY: DILEMMAS OF (SEMI)PERIPHERAL SOCIETIES 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AGING AT HOME- A RIGHT OF SENIOR PERSONS AND A RESPONSIBILITY OF LOCAL COMMUNITIES</a:t>
                      </a:r>
                      <a:endParaRPr lang="pl-PL" sz="1000" b="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Corbel"/>
                          <a:ea typeface="Calibri"/>
                          <a:cs typeface="Times New Roman"/>
                        </a:rPr>
                        <a:t>THE PRINCIPLE OF EQUAL TREATMENT IN HORIZONTAL RELATIONS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4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15.30 – 16.00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64084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 smtClean="0">
                          <a:effectLst/>
                          <a:latin typeface="Corbel" panose="020B0503020204020204" pitchFamily="34" charset="0"/>
                        </a:rPr>
                        <a:t>16.00 – 18.00</a:t>
                      </a:r>
                      <a:endParaRPr lang="pl-PL" sz="8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6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HUMAN RIGHTS AS SEEN FROM THE PERSPECTIVES OF DIFFERENT GENERATIONS </a:t>
                      </a:r>
                      <a:r>
                        <a:rPr lang="pl-PL" sz="960" dirty="0" smtClean="0">
                          <a:effectLst/>
                          <a:latin typeface="Corbel" panose="020B0503020204020204" pitchFamily="34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6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PL/EN/FR</a:t>
                      </a:r>
                      <a:endParaRPr lang="pl-PL" sz="96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69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 </a:t>
                      </a:r>
                      <a:endParaRPr lang="pl-PL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4" marR="36004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Picture 2" descr="W:\logo_sobota\rpo_logo_poziomo_eng_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640" y="1205054"/>
            <a:ext cx="1306213" cy="37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2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Ubezwłasnowolnienie – reforma czy likwidacja? O potrzebie wprowadzenia wspieranego podejmowania decyzji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.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3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współpracująca: Polskie Stowarzyszenie na rzecz Osób z Niepełnosprawnością Intelektualną i Psychiczną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Krzysztof Kurowski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Zespół ds. Równego Traktowania,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Henryk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Walczewski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główny specjalista w Ministerstwie Sprawiedliwości - Departamencie Nadzoru Administracyjnego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Mariusz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Sorysz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Zakład Postępowania Cywilnego UJ, sędzia Sądu Rejonowego dla Krakowa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Krowodrzy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w Krakowie Wydział Cywilny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Monika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Zima-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Parjaszewska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prezeska Zarządu Głównego Polskiego Stowarzyszenia na rzecz Osób z Niepełnosprawnością Intelektualną,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Roman Wieruszewski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Nauk Prawnych PAN</a:t>
            </a:r>
          </a:p>
        </p:txBody>
      </p:sp>
    </p:spTree>
    <p:extLst>
      <p:ext uri="{BB962C8B-B14F-4D97-AF65-F5344CB8AC3E}">
        <p14:creationId xmlns:p14="http://schemas.microsoft.com/office/powerpoint/2010/main" val="230771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15.15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17.15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Europejska Konwencja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złowieka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w rękach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obywateli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A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Hanna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Machińska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zastępczyni Rzecznika Praw Obywatelskich</a:t>
            </a:r>
            <a:endParaRPr lang="pl-PL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Mirosław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Wróblewski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Zespołu Prawa Konstytucyjnego, Europejskiego i Międzynarodowego, BRPO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Magda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Mierzewska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-Krzyżanowska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prawnik w Kancelarii Europejskiego Trybunału Praw Człowieka w Strasburgu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Ireneusz Kamiński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Nauk Prawnych PAN</a:t>
            </a:r>
          </a:p>
        </p:txBody>
      </p:sp>
    </p:spTree>
    <p:extLst>
      <p:ext uri="{BB962C8B-B14F-4D97-AF65-F5344CB8AC3E}">
        <p14:creationId xmlns:p14="http://schemas.microsoft.com/office/powerpoint/2010/main" val="298823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15.15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17.15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Jak uczyć o prawach człowieka w świecie rozchwianych emocji i wartości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B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Andrzej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Stefański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główny koordynator ds. projektów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regionalnych, 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Krystyna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Starczewska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polonistka, filozofka, etyczka i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pedagożka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Roman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Kurkiewicz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dziennikarz i publicysta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Robert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Ciupa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historyk, dyrektor Śląskiego Centrum Wolności i Solidarności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Natalia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Zarańska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pedagog z Lęborska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David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Biuro Instytucji Demokratycznych i Praw Człowieka Organizacji ds. Bezpieczeństwa i Współpracy w Europie</a:t>
            </a:r>
          </a:p>
        </p:txBody>
      </p:sp>
    </p:spTree>
    <p:extLst>
      <p:ext uri="{BB962C8B-B14F-4D97-AF65-F5344CB8AC3E}">
        <p14:creationId xmlns:p14="http://schemas.microsoft.com/office/powerpoint/2010/main" val="221080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15.15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17.15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Praca, wolność, solidarność – dylematy (pół)peryferyjnych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społeczeństw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Lesław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Nawacki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Zespołu Prawa Pracy i Zabezpieczenia Społecznego,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Janusz Hryniewicz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Instytutu Ameryk i Europy Uniwersytetu Warszawskiego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Anna Musiała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Adama Mickiewicza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Jan Sowa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Jagielloński, członek Komitetu Nauk o Kulturze Polskiej Akademii Nauk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Arkadiusz Sobczyk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Jagielloński</a:t>
            </a:r>
          </a:p>
        </p:txBody>
      </p:sp>
    </p:spTree>
    <p:extLst>
      <p:ext uri="{BB962C8B-B14F-4D97-AF65-F5344CB8AC3E}">
        <p14:creationId xmlns:p14="http://schemas.microsoft.com/office/powerpoint/2010/main" val="299867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15.15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17.15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Starzenie się w miejscu zamieszkania – prawem osób starszych – odpowiedzialnością wspólnot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lokalnych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2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Barbara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Imiołczyk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dyrektorka Centrum Projektów Społecznych,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profesor UW Barbara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Szatur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-Jaworska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Polityki Społecznej Wydziału Dziennikarstwa i Nauk Politycznych Uniwersytetu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Warszawskiego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Ewa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Sowa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zastępczyni prezydenta Miasta Stargard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Zofia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Szwerda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-Lewandowska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adiunkt w Zakładzie Polityki Społecznej Instytutu Gospodarstwa Społecznego Szkoły Głównej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Handlowej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Jacek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Jaśkowiak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prezydent Miasta Poznania</a:t>
            </a:r>
          </a:p>
        </p:txBody>
      </p:sp>
    </p:spTree>
    <p:extLst>
      <p:ext uri="{BB962C8B-B14F-4D97-AF65-F5344CB8AC3E}">
        <p14:creationId xmlns:p14="http://schemas.microsoft.com/office/powerpoint/2010/main" val="137470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15.15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17.15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Zasada równego traktowania w relacjach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horyzontalnych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3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Mazurczak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naczelniczka w Zespole ds. Równego Traktowania, BRPO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Piotr Machnikowski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Wrocławski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Witold Borysiak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Warszawski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Anna Zawidzka Łojek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Warszawski</a:t>
            </a:r>
          </a:p>
        </p:txBody>
      </p:sp>
    </p:spTree>
    <p:extLst>
      <p:ext uri="{BB962C8B-B14F-4D97-AF65-F5344CB8AC3E}">
        <p14:creationId xmlns:p14="http://schemas.microsoft.com/office/powerpoint/2010/main" val="188352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261" y="1205054"/>
            <a:ext cx="761320" cy="463322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758" y="463738"/>
            <a:ext cx="9142473" cy="7413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2568" l="2251" r="93891">
                        <a14:backgroundMark x1="41479" y1="4054" x2="41479" y2="4054"/>
                        <a14:backgroundMark x1="39228" y1="3041" x2="39228" y2="3041"/>
                        <a14:backgroundMark x1="4502" y1="18243" x2="4502" y2="18243"/>
                      </a14:backgroundRemoval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353" y="185745"/>
            <a:ext cx="1563283" cy="1580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pole tekstowe 6"/>
          <p:cNvSpPr txBox="1"/>
          <p:nvPr/>
        </p:nvSpPr>
        <p:spPr>
          <a:xfrm>
            <a:off x="4851474" y="438784"/>
            <a:ext cx="4310758" cy="752525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r"/>
            <a:r>
              <a: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OGÓLNOPOLSKI </a:t>
            </a:r>
          </a:p>
          <a:p>
            <a:pPr algn="r"/>
            <a:r>
              <a: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KONGRES PRAW OBYWATELSKICH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22444" y="576952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386086"/>
              </p:ext>
            </p:extLst>
          </p:nvPr>
        </p:nvGraphicFramePr>
        <p:xfrm>
          <a:off x="71128" y="1628800"/>
          <a:ext cx="9028496" cy="540295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06426"/>
                <a:gridCol w="1329450"/>
                <a:gridCol w="633813"/>
                <a:gridCol w="1300476"/>
                <a:gridCol w="1300476"/>
                <a:gridCol w="1300476"/>
                <a:gridCol w="1300476"/>
                <a:gridCol w="1256903"/>
              </a:tblGrid>
              <a:tr h="183259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9 </a:t>
                      </a:r>
                      <a:r>
                        <a:rPr lang="pl-PL" sz="12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GRUDNIA 2017 - SOBOTA</a:t>
                      </a:r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16391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GODZINY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AUDYTORIUM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GODZINY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SALA </a:t>
                      </a:r>
                    </a:p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KONFERENCYJNA A 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SALA </a:t>
                      </a:r>
                    </a:p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KONFERENCYJNA B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SALA </a:t>
                      </a:r>
                      <a:b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</a:b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DYDAKTYCZNA 1 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SALA </a:t>
                      </a:r>
                      <a:b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</a:b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DYDAKTYCZNA 2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SALA </a:t>
                      </a:r>
                      <a:b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</a:br>
                      <a:r>
                        <a:rPr lang="pl-PL" sz="9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DYDAKTYCZNA 3</a:t>
                      </a:r>
                      <a:endParaRPr lang="pl-PL" sz="9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6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u="none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09.00 – 11.00</a:t>
                      </a:r>
                      <a:endParaRPr lang="pl-PL" sz="800" u="none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DEZUBEKIZACJA</a:t>
                      </a:r>
                      <a:r>
                        <a:rPr lang="pl-PL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– SPRAWIEDLIWOŚĆ SPOŁECZNA CZY REPRESJA</a:t>
                      </a: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PL/EN/FR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0405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10.00– 12.00</a:t>
                      </a:r>
                      <a:endParaRPr lang="pl-PL" sz="8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CHRZEŚCIJANIE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WOBEC PRAW CZŁOWIEKA – 40 LAT PÓŹNIEJ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DYREKTYWA POLICYJNA – SZANSA DLA OBYWATELI CZY LEGISLACYJNY PUSTY PRZEBIEG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POLITYKA MIGRACYJNA POLSKI W DOBIE KRYZYSU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SYTUACJA OSÓB Z </a:t>
                      </a:r>
                      <a:r>
                        <a:rPr lang="pl-PL" sz="9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NIEPEŁNOSPRAWNOŚCIĄ 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INTELEKTUALNĄ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LUB PSYCHICZNĄ W JEDNOSTKACH PENITENCJARNYCH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ZABEZPIECZENIE EMERYTALNE – W POSZUKIWANIU RÓWNOWAGI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MIĘDZY MOŻLIWOŚCIAMI PAŃSTWA A INTERESEM UBEZPIECZONYCH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11.00 – 11.30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9678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11.30 – 13.30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SĄDY – DŁUŻNICY OBYWATELI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PL/EN/FR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913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12.00 </a:t>
                      </a:r>
                      <a:r>
                        <a:rPr lang="pl-PL" sz="8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–12.30</a:t>
                      </a:r>
                      <a:endParaRPr lang="pl-PL" sz="8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5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12.30 – 14.30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PRAWA OBYWATELSKIE W MEDIACH – O CZYM I JAK INFORMOWAĆ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BEZPOŚREDNIE STOSOWANIE KONSTYTUCJI W SFERZE PRAWA KARNEGO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ZABURZENIA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ADAPTACYJNE ORAZ ZESPÓŁ STRESU POURAZOWEGO W SŁUŻBACH MUNDUROWYCH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OFIARY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TORTUR W STRZEŻONYCH OŚRODKACH DLA CUDZOZIEMCÓW NA TERENIE RP</a:t>
                      </a:r>
                      <a:endParaRPr lang="pl-PL" sz="1000" kern="1200" baseline="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278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CIEMNA STRONA INTEGRACJI – PROBLEMY OBYWATELI POLSKICH ZA GRANICĄ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13.30 – 14.00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911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14.00 – 16.00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KOBIETA JAKO (NIE)PEŁNOPRAWNA* OBYWATELKA / *niepotrzebne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skreślić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PL/EN/FR</a:t>
                      </a:r>
                      <a:endParaRPr lang="pl-PL" sz="1000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197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14.30 – 15.00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PRZERWA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15.00 – 17.00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JAKICH PRAW OBYWATELSKICH BRAKUJE W KONSTYTUCJI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RP?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JAK UCZYĆ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O KONSTYTUCJI I PRAWACH OBYWATELSKICH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WSPÓŁCZESNE WYZWANIA BIOETYCZNE W KONTEKŚCIE ROZWOJU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NOWOCZESNYCH TECHNOLOGII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CZY MOŻNA W POLSCE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CAŁKOWICIE WYELIMINOWAĆ TORTURY?</a:t>
                      </a:r>
                      <a:endParaRPr lang="pl-PL" sz="1000" kern="1200" baseline="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278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GOŚCINNOŚĆ – CZYLI GOSPODARZ I GOŚĆ WOBEC PRAW OBYWATELSKICH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069">
                <a:tc rowSpan="2" grid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 </a:t>
                      </a:r>
                      <a:endParaRPr lang="pl-PL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Obraz 10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013" y="1213017"/>
            <a:ext cx="1019210" cy="35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1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261" y="1205054"/>
            <a:ext cx="761320" cy="463322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758" y="463738"/>
            <a:ext cx="9142473" cy="74131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2568" l="2251" r="93891">
                        <a14:backgroundMark x1="41479" y1="4054" x2="41479" y2="4054"/>
                        <a14:backgroundMark x1="39228" y1="3041" x2="39228" y2="3041"/>
                        <a14:backgroundMark x1="4502" y1="18243" x2="4502" y2="18243"/>
                      </a14:backgroundRemoval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353" y="185745"/>
            <a:ext cx="1563283" cy="1580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pole tekstowe 6"/>
          <p:cNvSpPr txBox="1"/>
          <p:nvPr/>
        </p:nvSpPr>
        <p:spPr>
          <a:xfrm>
            <a:off x="4851474" y="438784"/>
            <a:ext cx="4310758" cy="752525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r"/>
            <a:r>
              <a:rPr lang="en-GB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The First </a:t>
            </a:r>
            <a:endParaRPr lang="pl-PL" sz="2000" b="1" dirty="0">
              <a:solidFill>
                <a:schemeClr val="bg1">
                  <a:lumMod val="85000"/>
                </a:schemeClr>
              </a:solidFill>
              <a:latin typeface="Segoe UI Light" panose="020B0502040204020203" pitchFamily="34" charset="0"/>
              <a:cs typeface="Adobe Devanagari" pitchFamily="18" charset="0"/>
            </a:endParaRPr>
          </a:p>
          <a:p>
            <a:pPr algn="r"/>
            <a:r>
              <a:rPr lang="en-GB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Congress on Civil Rights </a:t>
            </a:r>
            <a:endParaRPr lang="pl-PL" sz="2000" b="1" dirty="0">
              <a:solidFill>
                <a:schemeClr val="bg1">
                  <a:lumMod val="85000"/>
                </a:schemeClr>
              </a:solidFill>
              <a:latin typeface="Segoe UI Light" panose="020B0502040204020203" pitchFamily="34" charset="0"/>
              <a:cs typeface="Adobe Devanagari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222444" y="576952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75499"/>
              </p:ext>
            </p:extLst>
          </p:nvPr>
        </p:nvGraphicFramePr>
        <p:xfrm>
          <a:off x="71110" y="1700808"/>
          <a:ext cx="9009772" cy="52627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06426"/>
                <a:gridCol w="1446192"/>
                <a:gridCol w="498347"/>
                <a:gridCol w="1300476"/>
                <a:gridCol w="1300476"/>
                <a:gridCol w="1300476"/>
                <a:gridCol w="1300476"/>
                <a:gridCol w="1256903"/>
              </a:tblGrid>
              <a:tr h="158942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December</a:t>
                      </a:r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9, 2017, SATURDAY</a:t>
                      </a:r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07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  <a:ea typeface="Calibri"/>
                          <a:cs typeface="Times New Roman"/>
                        </a:rPr>
                        <a:t>TIME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AUDYTORIUM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  <a:ea typeface="Calibri"/>
                          <a:cs typeface="Times New Roman"/>
                        </a:rPr>
                        <a:t>TIME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  <a:ea typeface="Calibri"/>
                        <a:cs typeface="Times New Roman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CONFERENCE</a:t>
                      </a:r>
                      <a:r>
                        <a:rPr lang="pl-PL" sz="900" b="1" baseline="0" dirty="0" smtClean="0">
                          <a:effectLst/>
                          <a:latin typeface="Corbel" panose="020B0503020204020204" pitchFamily="34" charset="0"/>
                        </a:rPr>
                        <a:t> ROOM</a:t>
                      </a: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 A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CONFERENCE ROOM B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1 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2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effectLst/>
                          <a:latin typeface="Corbel" panose="020B0503020204020204" pitchFamily="34" charset="0"/>
                        </a:rPr>
                        <a:t>DIDACTIC HALL 3</a:t>
                      </a:r>
                      <a:endParaRPr lang="pl-PL" sz="900" b="1" dirty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6004" marR="36004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u="none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9.00 – 11.00</a:t>
                      </a:r>
                      <a:endParaRPr lang="pl-PL" sz="800" u="none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rgbClr val="000000"/>
                          </a:solidFill>
                          <a:effectLst/>
                          <a:latin typeface="Corbel"/>
                          <a:ea typeface="Calibri"/>
                          <a:cs typeface="Times New Roman"/>
                        </a:rPr>
                        <a:t>THE ACT ON RETIREMENT BENEFITS FOR PERSONS SERVING IN THE STATE UNIFORMED SERVICES AND INTELLIGENCE SERVICES UNDER THE FORMER POLITICAL SYSTEM – SOCIAL JUSTICE OR REPRESSION? </a:t>
                      </a:r>
                      <a:endParaRPr lang="pl-PL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PL/EN/FR</a:t>
                      </a:r>
                      <a:endParaRPr lang="pl-PL" sz="900" u="none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14471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10.00 – 12.00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CHRISTIANS AND HUMAN RIGHTS - 40 YEARS LATER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DIRECTIVE ON THE POLICE - A CHANCE FOR CITIZENS OR A PIECE OF LEGISLATION WITHOUT EFFECT?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rgbClr val="000000"/>
                          </a:solidFill>
                          <a:effectLst/>
                          <a:latin typeface="Corbel"/>
                          <a:ea typeface="Times New Roman"/>
                          <a:cs typeface="Times New Roman"/>
                        </a:rPr>
                        <a:t>POLAND’S MIGRATION POLICY AT THE TIME OF CRISIS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THE SITUATION OF PERSONS WITH INTELLECTUAL OR MENTAL DISABILITIES, HELD IN PENITENTIARY INSTITUTIONS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RETIREMENT PENSION INSURANCE: IN SEARCH FOR A BALANCE BETWEEN THE POSSIBILITIES OF THE STATE AND THE INTERESTS OF INSURED PERSONS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11.00 – 11.30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75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29702" marR="29702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012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11.30 – 13.30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COURTS - DEBTORS TO CITIZENS</a:t>
                      </a:r>
                      <a:endParaRPr lang="pl-PL" sz="1000" dirty="0" smtClean="0"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PL/EN/FR</a:t>
                      </a:r>
                      <a:endParaRPr lang="pl-PL" sz="1000" i="1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12.00– </a:t>
                      </a: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12.30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80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12.30 – 14.30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IMMEDIATE APPLICATION OF THE CONSTITUTION IN THE SPHERE OF CRIMINAL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THE DARK SIDE OF THE INTEGRATION: PROBLEMS OF POLISH CITIZENS LIVING ABROAD</a:t>
                      </a:r>
                      <a:endParaRPr lang="pl-PL" sz="1000" b="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ADJUSTMENT DISORDERS AND POSTTRAUMATIC STRESS SYNDROME IN UNIFORMED SERVICES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VICTIMS OF TORTURE IN GUARDED CENTRES FOR MIGRANTS IN POLAND</a:t>
                      </a:r>
                      <a:endParaRPr lang="pl-PL" sz="1000" dirty="0" smtClean="0"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b="0" kern="120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THE DARK SIDE OF THE INTEGRATION: PROBLEMS OF POLISH CITIZENS LIVING ABROAD</a:t>
                      </a:r>
                      <a:endParaRPr lang="pl-PL" sz="1000" b="0" kern="120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736549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kern="1200" dirty="0" smtClean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13.30 </a:t>
                      </a:r>
                      <a:r>
                        <a:rPr lang="pl-PL" sz="8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–14.00</a:t>
                      </a:r>
                      <a:endParaRPr lang="pl-PL" sz="8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BREAK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26491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14.00 </a:t>
                      </a:r>
                      <a:r>
                        <a:rPr lang="pl-PL" sz="800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–16.00</a:t>
                      </a:r>
                      <a:endParaRPr lang="pl-PL" sz="8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WOMAN AS AN (UN)TRULY FULL*CITIZEN/ *DELETE AS APPROPRIATE </a:t>
                      </a:r>
                      <a:endParaRPr lang="pl-PL" sz="1000" dirty="0" smtClean="0">
                        <a:effectLst/>
                        <a:latin typeface="Corbel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PL/EN</a:t>
                      </a:r>
                      <a:r>
                        <a:rPr lang="en-GB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b="0" i="1" kern="1200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/FR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7257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14.30 – 15.00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  <a:endParaRPr lang="pl-PL" sz="1000" dirty="0" smtClean="0"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  <a:latin typeface="Corbel" panose="020B0503020204020204" pitchFamily="34" charset="0"/>
                        </a:rPr>
                        <a:t>BREAK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3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15.00 – 17.00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WHAT HUMAN RIGHTS ARE MISSING FROM THE POLISH CONSTITUTION?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HOW TO TEACH ABOUT THE CONSTITUTION AND CIVIL RIGHTS?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CONTEMPORARY BIOETHICAL CHALLENGES IN THE CONTEXT OF MODERN TECHNOLOGICAL DEVELOPMENTS 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orbel" panose="020B0503020204020204" pitchFamily="34" charset="0"/>
                          <a:ea typeface="Calibri"/>
                          <a:cs typeface="Times New Roman"/>
                        </a:rPr>
                        <a:t>IS IT POSSIBLE TO FULLY ELIMINATE TORTURE IN POLAND?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278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effectLst/>
                          <a:latin typeface="Corbel"/>
                          <a:ea typeface="Calibri"/>
                          <a:cs typeface="Times New Roman"/>
                        </a:rPr>
                        <a:t>HOSPITALITY, OR THE HOST AND THE GUEST IN VIEW OF CIVIL RIGHTS </a:t>
                      </a:r>
                      <a:endParaRPr lang="pl-PL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  <a:ea typeface="+mn-ea"/>
                        <a:cs typeface="+mn-cs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472">
                <a:tc rowSpan="2" gridSpan="2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</a:rPr>
                        <a:t> </a:t>
                      </a:r>
                      <a:endParaRPr lang="pl-PL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19" marR="35919" marT="0" marB="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 descr="W:\logo_sobota\rpo_logo_poziomo_eng_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969" y="1262276"/>
            <a:ext cx="1306213" cy="37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1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9.00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11.00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Dezubekizacja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– sprawiedliwość społeczna czy represja?</a:t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Adam Rapacki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nadinsp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w st.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spocz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., były podsekretarz stanu w Ministerstwie Spraw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Wewnętrznych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Jan Widacki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adwokat, były wiceminister spraw wewnętrznych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Marek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Chmaj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radca prawny, politolog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Andrzej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Milczanowski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były minister spraw wewnętrznych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Henryk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Majewski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były minister spraw wewnętrznych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Tomasz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Oklejak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naczelnik Wydziału ds. Żołnierzy i Funkcjonariuszy, BRPO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Marcin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Szwed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prawnik, Helsińska Fundacja Praw Człowieka</a:t>
            </a:r>
          </a:p>
        </p:txBody>
      </p:sp>
    </p:spTree>
    <p:extLst>
      <p:ext uri="{BB962C8B-B14F-4D97-AF65-F5344CB8AC3E}">
        <p14:creationId xmlns:p14="http://schemas.microsoft.com/office/powerpoint/2010/main" val="63891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9.00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11.00</a:t>
            </a:r>
          </a:p>
          <a:p>
            <a:pPr algn="ctr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The Act on retirement benefits for persons serving in the state uniformed services and intelligence services under the former political system – social justice or repression? </a:t>
            </a:r>
            <a:endParaRPr lang="pl-PL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endParaRPr lang="pl-PL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Moderator: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general Adam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Rapacki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former Secretary of State at the Ministry of the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Interior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Panelists: 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Jan Widacki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former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Deputy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Minister of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Internal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Affairs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Marek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Chmaj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Constitutional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law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specialist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Andrzej Milczanowski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former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Minister of Interior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Henryk Majewski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former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Minister of Interior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Tomasz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Oklejak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Head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Soldiers and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Functionaries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Unit, Office of the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Commissioner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for Human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Rights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03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240493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484784"/>
            <a:ext cx="885698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9.00 – 10.45 Sesja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inauguracyjna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</a:br>
            <a:r>
              <a:rPr lang="pl-P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audytorium</a:t>
            </a:r>
          </a:p>
          <a:p>
            <a:pPr algn="ctr"/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Otwarcie I Ogólnopolskiego Kongresu Praw Obywatelskich, powitanie gości</a:t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–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Adam Bodnar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Rzecznik Praw Obywatelskich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Wystąpienia przedstawicieli najwyższych władz państwowych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Wystąpienie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Ingibjörg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Sólrún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Gísladóttir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dyrektor Biura Instytucji Demokratycznych i Praw Człowieka OBWE (ODIHR) – video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Wystąpienie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Emily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O’Reilly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Europejskiego Rzecznika Praw Obywatelskich – video	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Wystąpienie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Birgit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van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Hout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przedstawicielki Regionu Europejskiego Wysokiego Komisarza Narodów Zjednoczonych ds. Praw Człowieka</a:t>
            </a:r>
          </a:p>
          <a:p>
            <a:pPr>
              <a:spcAft>
                <a:spcPts val="600"/>
              </a:spcAft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Wystąpienia przedstawicieli europejskich instytucji ochrony praw człowieka:</a:t>
            </a:r>
          </a:p>
          <a:p>
            <a:pPr marL="28800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Międzynarodowego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Instytutu Ombudsmana</a:t>
            </a:r>
          </a:p>
          <a:p>
            <a:pPr marL="28800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Europejskiej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Sieci Krajowych Instytucji Praw Człowieka (ENNHRI)</a:t>
            </a:r>
          </a:p>
          <a:p>
            <a:pPr marL="28800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Międzynarodowego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Komitetu Koordynacyjnego ds. Krajowych Instytucji Praw Człowieka (GANHRI)</a:t>
            </a:r>
          </a:p>
          <a:p>
            <a:pPr marL="288000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Agencji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Praw Podstawowych Unii Europejskiej (FRA)</a:t>
            </a:r>
          </a:p>
          <a:p>
            <a:pPr>
              <a:spcBef>
                <a:spcPts val="600"/>
              </a:spcBef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Wykład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wprowadzający do Kongresu: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Nils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Muižnieks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Komisarz Praw Człowieka Rady Europy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307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11.30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Sądy – dłużnicy obywateli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Łukasz Bojarski,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INPRIS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Jarosław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Gwizdak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sędzia Sądu Rejonowego Katowice-Zachód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Bartosz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Pilitowski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 Fundacji Court Watch Polska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Korwin-Piotrowska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sędzia Sądu Okręgowego w Opolu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Ejchart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-Dubois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prezeska Stowarzyszenia im. Prof. Zbigniewa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Hołdy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Karolina Wigura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Obserwatorium Debaty Publicznej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„Kultura Liberalna”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97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11.30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13.30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Courts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- </a:t>
            </a:r>
            <a:r>
              <a:rPr lang="pl-PL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debtors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to </a:t>
            </a:r>
            <a:r>
              <a:rPr lang="pl-PL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citizens</a:t>
            </a:r>
            <a:endParaRPr lang="pl-PL" sz="20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Łukasz Bojarski, INPRIS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Institute for Law and Society</a:t>
            </a:r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Jarosław Gwizdak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judge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and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former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District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Court Katowice - West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Bartosz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Pilitowski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sociologist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Court Watch Polska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Fundation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Anna Korwin-Piotrowska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judge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Vice-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Regional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Court in Opole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Maria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Ejchart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-Dubois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lawyer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and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Prof. Zbigniew Hołda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Association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Karolina Wigura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Liberal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Culture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11.30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Kobieta jako (nie)pełnoprawna* obywatelka/ *niepotrzebne skreślić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,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Pacewicz, Oko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Press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Małgorzata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Fuszara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była Pełnomocniczka Rządu Ds. Równego Traktowania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Grzegorz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Wrona,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adwokat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Henryka Bochniarz,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prezydent Konfederacji Pracodawców Prywatnych Lewiatan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Sylwia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Spurek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zastępczyni RPO ds. Równego Traktowania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Tiina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Kukkamaa-Bah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Biuro Instytucji Demokratycznych i Praw Człowieka OBWE w Warszawie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Monika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"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Pacyfka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"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Tichy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aktywistka, feministka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Elwira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Borowiec,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działaczka społeczna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Paweł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Gużyński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OP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dominikanin</a:t>
            </a:r>
          </a:p>
        </p:txBody>
      </p:sp>
    </p:spTree>
    <p:extLst>
      <p:ext uri="{BB962C8B-B14F-4D97-AF65-F5344CB8AC3E}">
        <p14:creationId xmlns:p14="http://schemas.microsoft.com/office/powerpoint/2010/main" val="346288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16.00 </a:t>
            </a:r>
            <a:endParaRPr lang="pl-PL" sz="20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Woman as an (un)truly full*citizen/ *delete as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appropriate</a:t>
            </a:r>
            <a:endParaRPr lang="pl-PL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room - auditorium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Piotr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Pacewicz, Oko Press </a:t>
            </a:r>
            <a:endParaRPr lang="pl-PL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Małgorzata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Fuszara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lawyer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and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sociologist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former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Government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Plenipotentiary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for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Equal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Treatment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Grzegorz Wrona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-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attorney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in law,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specialist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domestic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violence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prevention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Henryka Bochniarz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economist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the Lewiatan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Confederation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Private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Employers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Sylwia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Spurek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Deputy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Human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Rights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Commissioner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for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Equal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Treatment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Tiina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Kukkamaa-Bah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sociologist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Chief of the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Democratic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Governance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and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Gender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Unit, OSCE Office for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Democratic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Institutions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and Human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Rights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Monika "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Pacyfka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"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Tichy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feminist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Elwira Borowiec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activist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feminist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O. Paweł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Gużyński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OP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sociologist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dominican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48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Chrześcijanie wobec praw człowieka - 40 lat później</a:t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A</a:t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współpracująca: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Kwartalnik „Więź” oraz Klub Inteligencji Katolickiej w Warszawie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Zbigniew Nosowski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Miesięcznik „Więź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”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Dominika Kozłowska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redaktor naczelna miesięcznika „Znak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”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Andrzej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Friszke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członek korespondent Polskiej Akademii Nauk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Aleksander Stępkowski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Uniwersytetu Warszawskiego, kierownik Katedry Socjologii Prawa na Wydziale Prawa i Administracji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UW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Tadeusz J. Zieliński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prorektor Chrześcijańskiej Akademii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Teologicznej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Andrzej Rzepliński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Warszawski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Kazimierz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Michał Ujazdowski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poseł do Parlamentu Europejskiego</a:t>
            </a:r>
          </a:p>
        </p:txBody>
      </p:sp>
    </p:spTree>
    <p:extLst>
      <p:ext uri="{BB962C8B-B14F-4D97-AF65-F5344CB8AC3E}">
        <p14:creationId xmlns:p14="http://schemas.microsoft.com/office/powerpoint/2010/main" val="38619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Dyrektywa policyjna – szansa dla obywateli czy legislacyjny pusty przebieg?</a:t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Panoptykon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Wojciech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Klicki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Panoptykon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ALK dr hab. Agnieszka Grzelak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Akademia Leona Koźmińskiego, zastępczyni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dyrektora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Zespołu Prawa Konstytucyjnego, Europejskiego 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Międzynarodowego,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Paweł Waszkiewicz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Katedra Kryminalistyki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WPiA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Barbara Grabowska-Moroz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Helsińska Fundacja Praw Człowieka</a:t>
            </a:r>
          </a:p>
        </p:txBody>
      </p:sp>
    </p:spTree>
    <p:extLst>
      <p:ext uri="{BB962C8B-B14F-4D97-AF65-F5344CB8AC3E}">
        <p14:creationId xmlns:p14="http://schemas.microsoft.com/office/powerpoint/2010/main" val="39733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Polityka migracyjna Polski w dobie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kryzysu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Stowarzyszenie Interwencji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Prawnej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Marcin Sośniak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naczelnik w Zespole ds. Równego Traktowania,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Witold Klaus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Stowarzyszenie Interwencji Prawnej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Maciej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Duszczyk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Ośrodek Badań nam Migracjami 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Karolina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Majdzińska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Szkoła Główna Handlowa</a:t>
            </a:r>
          </a:p>
        </p:txBody>
      </p:sp>
    </p:spTree>
    <p:extLst>
      <p:ext uri="{BB962C8B-B14F-4D97-AF65-F5344CB8AC3E}">
        <p14:creationId xmlns:p14="http://schemas.microsoft.com/office/powerpoint/2010/main" val="384431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Sytuacja osób z niepełnosprawnością intelektualną lub psychiczną w jednostkach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penitencjarnych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2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Ewa Dawidziuk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Zespołu ds. Wykonywania Kar, 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Barbara Stańdo-Kawecka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Uniwersytetu Jagiellońskiego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Maria Gordon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psycholog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Krzysztof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Olkowicz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główny koordynator do spraw Ochrony Zdrowia Psychicznego w BRPO</a:t>
            </a:r>
          </a:p>
        </p:txBody>
      </p:sp>
    </p:spTree>
    <p:extLst>
      <p:ext uri="{BB962C8B-B14F-4D97-AF65-F5344CB8AC3E}">
        <p14:creationId xmlns:p14="http://schemas.microsoft.com/office/powerpoint/2010/main" val="345524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10.00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Zabezpieczenie emerytalne – w poszukiwaniu równowagi między możliwościami państwa a interesem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ubezpieczonych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3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Instytut Badań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Strukturalnych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Katarzyna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Karpa-Świderek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TVN Biznes 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Świat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Lewandowski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Badań Strukturalnych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Kamila Bielawska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Wydział Zarządzania, Uniwersytet Gdański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Janina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Petelczyc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Polityki Społecznej 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Paweł Wojciechowski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Zakład Ubezpieczeń Społecznych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4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Prawa obywatelskie w mediach. O czym i jak informować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A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Agata Szczęśniak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Oko.press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Łukasz Warzecha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Do Rzeczy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Justyna Kopińska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dziennikarka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Przemysław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Talkowski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dziennikarz, prawnik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Krystyna Skarżyńska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psycholog, SWPS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Zuzanna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Rudzińska-Bluszcz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główna koordynatorka ds. Strategicznych Postępowań Sądowych, BRPO</a:t>
            </a:r>
          </a:p>
        </p:txBody>
      </p:sp>
    </p:spTree>
    <p:extLst>
      <p:ext uri="{BB962C8B-B14F-4D97-AF65-F5344CB8AC3E}">
        <p14:creationId xmlns:p14="http://schemas.microsoft.com/office/powerpoint/2010/main" val="352410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8791" y="1468987"/>
            <a:ext cx="8856984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9.00 – 10.45 </a:t>
            </a:r>
            <a:r>
              <a:rPr lang="pl-PL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Opening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pl-PL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session</a:t>
            </a:r>
            <a:endParaRPr lang="pl-PL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algn="ctr"/>
            <a:endParaRPr lang="pl-PL" sz="16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Opening of the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Congress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–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Dr.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Adam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Bodnar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Commissioner for Human Rights of the Republic of Poland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Occasional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speeches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Ingibjörg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Sólrún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Gísladóttir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Director of the OSCE Office for Democratic Institutions and Human Rights (ODIHR) – video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Emily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O’Reilly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European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Ombudsman – video</a:t>
            </a:r>
          </a:p>
          <a:p>
            <a:pPr>
              <a:spcAft>
                <a:spcPts val="600"/>
              </a:spcAft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Ms.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Birgit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van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Hout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Regional Representative for Europe, Office of the UN High Commissioner for Human Rights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Representatives of European Institutions of Human Rights</a:t>
            </a:r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Rafael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Ribo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 International Ombudsman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Institute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(IOI) for Europe,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Catalan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European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Network of National Human Rights Institutions (ENNHRI)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Beate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Rudolf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Chair of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Global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Alliance of National Human Rights Institutions (GANHRI)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European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Union Agency for Fundamental Rights (FRA)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 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Keynote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speech :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Nils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Muižnieks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– Commissioner for Human Rights of the Council of Europe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algn="ctr"/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2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Bezpośrednie stosowanie Konstytucji w sferze prawa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karnego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konferencyjna B</a:t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współpracująca: Helsińska Fundacja Praw Człowieka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Piotr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Kładoczny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Helsińska Fundacja Praw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Człowieka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sędzia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SN Stanisław Zabłocki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 Sądu Najwyższego, Izba Karna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Małgorzata Seroczyńska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prokurator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Małgorzata Wąsek-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Wiadrek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KUL, członek Biura Studiów i Analiz Sądu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Najwyższego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Andrzej Sakowicz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Uniwersytetu w Białymstoku, Katedra Prawa Karnego</a:t>
            </a:r>
          </a:p>
        </p:txBody>
      </p:sp>
    </p:spTree>
    <p:extLst>
      <p:ext uri="{BB962C8B-B14F-4D97-AF65-F5344CB8AC3E}">
        <p14:creationId xmlns:p14="http://schemas.microsoft.com/office/powerpoint/2010/main" val="332340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Zaburzenia adaptacyjne oraz zespół stresu pourazowego w służbach mundurowych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Tomasz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Oklejak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naczelnik Wydziału do Spraw Żołnierzy i Funkcjonariuszy,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Płk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n. med. Radosław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Tworus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cz.p.o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Kierownika Kliniki Psychiatrii, Stresu Bojowego i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Psychotraumatologii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WIM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Izabela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Solarska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naczelnik Wydziału Psychologów Policyjnych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Komendy Głównej Policji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Płk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Leszek Stępień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Centrum Weterana Działań Poza Granicami Państwa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Ewa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Sapieżyńska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Biuro Instytucji Demokratycznych i Praw Człowieka Organizacji ds. Bezpieczeństwa i Współpracy w Europie</a:t>
            </a:r>
          </a:p>
        </p:txBody>
      </p:sp>
    </p:spTree>
    <p:extLst>
      <p:ext uri="{BB962C8B-B14F-4D97-AF65-F5344CB8AC3E}">
        <p14:creationId xmlns:p14="http://schemas.microsoft.com/office/powerpoint/2010/main" val="13070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Ofiary tortur w strzeżonych ośrodkach dla cudzoziemców na terenie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RP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2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Fundacja Międzynarodowa Inicjatywa Humanitarna we współpracy ze Stowarzyszeniem Interwencji Prawnej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Aleksandra Chrzanowska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Stowarzyszenie Interwencji Prawnej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Książak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Międzynarodowa Inicjatywa Humanitarna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Jolanta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Paruszkiewicz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psychiatra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Adam Chmura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prawnik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aplikant radcowski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Andrzej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Jakubaszek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Zarządu ds. Cudzoziemców Komendy Głównej Straży Granicznej</a:t>
            </a:r>
          </a:p>
        </p:txBody>
      </p:sp>
    </p:spTree>
    <p:extLst>
      <p:ext uri="{BB962C8B-B14F-4D97-AF65-F5344CB8AC3E}">
        <p14:creationId xmlns:p14="http://schemas.microsoft.com/office/powerpoint/2010/main" val="298820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12.30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14.30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Ciemna strona integracji – problemy obywateli polskich za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granicą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3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Łukasz Lipiński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Polityka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Insight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Ewa Sadowska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Pomocy Wzajemnej Barka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Magdalena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Chwarścianek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Fundacja Pomocy Wzajemnej Barka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Kamilla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Zagórska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Wydziału z Departamencie Współpracy Międzynarodowej, Ministerstwo Sprawiedliwości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Adriana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Porowska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Kamiliańska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Misja Pomocy Społecznej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Ryszard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Majer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senator RP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Magdalena Mostowska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Wydział Geografii i Studiów Regionalnych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Łukasz Lutostański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, zastępca dyrektora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Departamentu Konsularnego Ministerstwa Spraw Zagranicznych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8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Jakich praw obywatelskich brakuje w Konstytucji RP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</a:p>
          <a:p>
            <a:pPr algn="ctr"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konferencyjna A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Ewa Siedlecka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Polityka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Zbigniew Szawarski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emerytowany profesor 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Krzysztof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Izdebski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INPRIS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Mirosław Wyrzykowski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Wydział Prawa i Administracji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UW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Zdzisław Kędzia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Wydział Prawa i Administracji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UAM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1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Jak uczyć o Konstytucji i prawach obywatelskich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konferencyjna B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Stowarzyszenie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im. Prof. Hołdy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mec. Paulina Kieszkowska-Knapik,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wspólniczka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KRK Kieszkowska Rutkowska Kolasiński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Monika Płatek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Uniwersytetu Warszawskiego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Paweł Wiliński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Adama Mickiewicza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Agnieszka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Milbrandt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członek Komisji dialogu społecznego ds. edukacji Urzędu m. st. Warszawy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Monika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Mazur-Rafał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prezeska Fundacji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Humanity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in Action Polska</a:t>
            </a:r>
          </a:p>
        </p:txBody>
      </p:sp>
    </p:spTree>
    <p:extLst>
      <p:ext uri="{BB962C8B-B14F-4D97-AF65-F5344CB8AC3E}">
        <p14:creationId xmlns:p14="http://schemas.microsoft.com/office/powerpoint/2010/main" val="390982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Współczesne wyzwania bioetyczne w kontekście rozwoju nowoczesnych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technologii</a:t>
            </a:r>
          </a:p>
          <a:p>
            <a:pPr algn="ctr"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1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Białek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Zespół Prawa Konstytucyjnego, Międzynarodowego i Europejskiego, 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Soniewicka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Wydział Prawa i Administracji Uniwersytetu Jagiellońskiego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Oktawian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Nawrot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UG, Wydział Prawa i Administracji Uniwersytetu Gdańskiego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hab. n. med. Anna Wójcicka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Uniwersytet Warszawski, Warszawski Uniwersytet Medyczny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dr hab. n. med. Michał Witt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Instytut Genetyki Człowieka PAN</a:t>
            </a:r>
          </a:p>
        </p:txBody>
      </p:sp>
    </p:spTree>
    <p:extLst>
      <p:ext uri="{BB962C8B-B14F-4D97-AF65-F5344CB8AC3E}">
        <p14:creationId xmlns:p14="http://schemas.microsoft.com/office/powerpoint/2010/main" val="422867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Czy można w Polsce całkowicie wyeliminować tortury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?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2</a:t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Moderatorka: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Justyna Lewandowska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dyrektor Krajowy Mechanizm Prewencji Tortur,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BRPO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dr hab. Zbigniew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Lasocik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Wydział Nauk Politycznych i Studiów Międzynarodowych, Uniwersytet Warszawski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mec. Mikołaj Pietrzak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Okręgowa Rada Adwokacka Warszawa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Wojciech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Bojanowski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TVN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Igor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Tuleya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sędzia Sądu Okręgowego w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Warszawie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7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16" name="pole tekstowe 15"/>
          <p:cNvSpPr txBox="1"/>
          <p:nvPr/>
        </p:nvSpPr>
        <p:spPr>
          <a:xfrm>
            <a:off x="171626" y="1628800"/>
            <a:ext cx="8856984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17.00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Gościnność, czyli Gospodarz i Gość wobec praw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obywatelskich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sala dydaktyczna 3</a:t>
            </a:r>
            <a:b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Organizacja współpracująca – Fundacja Pogranicze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Moderator: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Krzysztof Czyżewski,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Ośrodek "Pogranicze - sztuk, kultur, narodów" w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Sejnach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hab. Agata Bielik-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Robson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profesor Instytutu Filozofii i Socjologii PAN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Jacek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Dehnel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prozaik, poeta, tłumacz, felietonista</a:t>
            </a:r>
          </a:p>
        </p:txBody>
      </p:sp>
    </p:spTree>
    <p:extLst>
      <p:ext uri="{BB962C8B-B14F-4D97-AF65-F5344CB8AC3E}">
        <p14:creationId xmlns:p14="http://schemas.microsoft.com/office/powerpoint/2010/main" val="20923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11.00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13.00 </a:t>
            </a:r>
            <a:endParaRPr lang="pl-PL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Panel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Rzeczników – przeszłość, teraźniejszość,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przyszłość 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/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Jarosław Kuźniar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Onet.pl </a:t>
            </a:r>
          </a:p>
          <a:p>
            <a:pPr>
              <a:spcAft>
                <a:spcPts val="600"/>
              </a:spcAft>
            </a:pP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Ewa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Łętowska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Rzecznik Praw Obywatelskich I kadencji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Andrzej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Zoll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Rzecznik Praw Obywatelskich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IV kadencji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Adam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Zieliński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Rzecznik Praw Obywatelskich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III kadencji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Irena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Lipowicz,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Rzecznik Praw Obywatelskich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VI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kadencji 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Lesław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Nawacki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o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prof. Tadeuszu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Zielińskim, Rzeczniku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Praw Obywatelskich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II kadencji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Adam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Bodnar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Rzecznik Praw Obywatelskich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VII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kadencji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panelu wykorzystane zostaną archiwalne wypowiedzi zmarłego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dra Janusza Kochanowskiego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Rzecznika Praw Obywatelskich V kadencji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11.00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13.00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The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past, present times and the future – Panel of the Polish 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Ombudsmen</a:t>
            </a:r>
            <a:endParaRPr lang="pl-PL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endParaRPr lang="pl-PL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Moderator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: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.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Jarosław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Kuźniar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Onet.pl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Panelists: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Dr. Adam Bodnar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Commissioner for Human Rights (VII term)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Prof.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Ewa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Łętowska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Commissioner for Human Rights (I term)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Prof. Andrzej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Zoll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Commissioner for Human Rights (IV term)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Prof. Adam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Zieliński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Commissioner for Human Rights (III term)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Prof. Irena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Lipowicz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Commissioner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for Human Rights (VI term)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Mr. </a:t>
            </a:r>
            <a:r>
              <a:rPr 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Lesław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Nawacki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Director of the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Labour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Law and Social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Scurity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Department, Office of the Commissioner for Human Rights presenting the idea of  Prof. Tadeusz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Zieliński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Commissioner for Human Rights (II term)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Display of archive statements of Dr.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Janusz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Kochanowski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, Commissioner for Human Rights (V term)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 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28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13.30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15.30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Współczesne wyzwania międzynarodowe 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dotyczące ochrony praw obywatelskich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/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Marek Ostrowski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Polityka 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Reinier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van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Zupthen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 Holandii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Günther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Kräuter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Sekretarz Generalny Międzynarodowego Instytutu Ombudsmana (IOI)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Anna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Šabatová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 Czech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Marcin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Walecki,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Dyrektor Departamentu Demokratyzacji w Biurze Instytucji Demokratycznych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 Praw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Człowieka OBWE w Warszawie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Rafael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Ribo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Przewodniczący Regionu Europejskiego Międzynarodowego Instytutu Ombudsmana (IOI), Ombudsman Katalonii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Bart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Weekers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Flandrii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30166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THE FIRST </a:t>
              </a:r>
            </a:p>
            <a:p>
              <a:pPr algn="r"/>
              <a:r>
                <a:rPr lang="pl-PL" sz="2000" b="1" dirty="0" smtClean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CONGRESS ON HUMAN RIGHTS</a:t>
              </a:r>
              <a:endParaRPr lang="pl-PL" sz="20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endParaRP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34074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5767" y="1429468"/>
            <a:ext cx="885698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13.30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15.30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Adobe Devanagari" pitchFamily="18" charset="0"/>
              </a:rPr>
              <a:t>Current international challenges in the protection of civil rights 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plenary room - auditorium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endParaRPr lang="pl-PL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Moderator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: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.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Marek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Ostrowski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Polityka </a:t>
            </a:r>
          </a:p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Panelists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cs typeface="Adobe Devanagari" pitchFamily="18" charset="0"/>
              </a:rPr>
              <a:t>: </a:t>
            </a: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cs typeface="Adobe Devanagari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Reinier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van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Zupthen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 of the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Netherlands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Günther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Kräuter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Secretary General of the International Ombudsman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Institute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Austrian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Ombudsman Board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Dr. Anna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Šabatová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Ombudsman of the Czech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Republic</a:t>
            </a:r>
            <a:endParaRPr lang="pl-P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Marcin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Walecki,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Head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of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Democratization Department, OSCE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Office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for Democratic Institutions and Human Rights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endParaRPr lang="pl-PL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Rafael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Ribo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President of International Ombudsman Institute (IOI) for Europe 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Catalan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Ombudsman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Bart </a:t>
            </a: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Weekers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Flemish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Ombudsman</a:t>
            </a:r>
          </a:p>
        </p:txBody>
      </p:sp>
    </p:spTree>
    <p:extLst>
      <p:ext uri="{BB962C8B-B14F-4D97-AF65-F5344CB8AC3E}">
        <p14:creationId xmlns:p14="http://schemas.microsoft.com/office/powerpoint/2010/main" val="245321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32000" t="26000" r="-1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4758" y="463738"/>
            <a:ext cx="9142473" cy="4048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504" tIns="56752" rIns="113504" bIns="56752" rtlCol="0" anchor="ctr"/>
          <a:lstStyle/>
          <a:p>
            <a:pPr algn="ctr"/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14" y="989774"/>
            <a:ext cx="761320" cy="463322"/>
          </a:xfrm>
          <a:prstGeom prst="rect">
            <a:avLst/>
          </a:prstGeom>
        </p:spPr>
      </p:pic>
      <p:grpSp>
        <p:nvGrpSpPr>
          <p:cNvPr id="4" name="Grupa 3"/>
          <p:cNvGrpSpPr/>
          <p:nvPr/>
        </p:nvGrpSpPr>
        <p:grpSpPr>
          <a:xfrm>
            <a:off x="-36511" y="4161"/>
            <a:ext cx="9189544" cy="1433433"/>
            <a:chOff x="21042" y="332655"/>
            <a:chExt cx="9142473" cy="1433433"/>
          </a:xfrm>
        </p:grpSpPr>
        <p:sp>
          <p:nvSpPr>
            <p:cNvPr id="11" name="Prostokąt 10"/>
            <p:cNvSpPr/>
            <p:nvPr/>
          </p:nvSpPr>
          <p:spPr>
            <a:xfrm>
              <a:off x="21042" y="576952"/>
              <a:ext cx="9142473" cy="74131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504" tIns="56752" rIns="113504" bIns="56752" rtlCol="0" anchor="ctr"/>
            <a:lstStyle/>
            <a:p>
              <a:pPr algn="ctr"/>
              <a:endParaRPr lang="pl-PL" dirty="0"/>
            </a:p>
          </p:txBody>
        </p:sp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2568" l="2251" r="93891">
                          <a14:backgroundMark x1="41479" y1="4054" x2="41479" y2="4054"/>
                          <a14:backgroundMark x1="39228" y1="3041" x2="39228" y2="3041"/>
                          <a14:backgroundMark x1="4502" y1="18243" x2="4502" y2="18243"/>
                        </a14:backgroundRemoval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705" y="332655"/>
              <a:ext cx="1417958" cy="14334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pole tekstowe 12"/>
            <p:cNvSpPr txBox="1"/>
            <p:nvPr/>
          </p:nvSpPr>
          <p:spPr>
            <a:xfrm>
              <a:off x="4850053" y="565743"/>
              <a:ext cx="4310758" cy="752525"/>
            </a:xfrm>
            <a:prstGeom prst="rect">
              <a:avLst/>
            </a:prstGeom>
            <a:noFill/>
          </p:spPr>
          <p:txBody>
            <a:bodyPr wrap="square" lIns="113504" tIns="56752" rIns="113504" bIns="56752" rtlCol="0">
              <a:spAutoFit/>
            </a:bodyPr>
            <a:lstStyle/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OGÓLNOPOLSKI </a:t>
              </a:r>
            </a:p>
            <a:p>
              <a:pPr algn="r"/>
              <a:r>
                <a:rPr lang="pl-PL" sz="2000" b="1" dirty="0">
                  <a:solidFill>
                    <a:schemeClr val="bg1">
                      <a:lumMod val="85000"/>
                    </a:schemeClr>
                  </a:solidFill>
                  <a:latin typeface="Segoe UI Light" panose="020B0502040204020203" pitchFamily="34" charset="0"/>
                  <a:cs typeface="Adobe Devanagari" pitchFamily="18" charset="0"/>
                </a:rPr>
                <a:t>KONGRES PRAW OBYWATELSKICH</a:t>
              </a:r>
            </a:p>
          </p:txBody>
        </p:sp>
      </p:grpSp>
      <p:sp>
        <p:nvSpPr>
          <p:cNvPr id="14" name="pole tekstowe 13"/>
          <p:cNvSpPr txBox="1"/>
          <p:nvPr/>
        </p:nvSpPr>
        <p:spPr>
          <a:xfrm>
            <a:off x="31244" y="353708"/>
            <a:ext cx="3221990" cy="514887"/>
          </a:xfrm>
          <a:prstGeom prst="rect">
            <a:avLst/>
          </a:prstGeom>
          <a:noFill/>
        </p:spPr>
        <p:txBody>
          <a:bodyPr wrap="square" lIns="113504" tIns="56752" rIns="113504" bIns="56752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bg1">
                    <a:lumMod val="85000"/>
                  </a:schemeClr>
                </a:solidFill>
                <a:latin typeface="Segoe UI Light" panose="020B0502040204020203" pitchFamily="34" charset="0"/>
                <a:cs typeface="Adobe Devanagari" pitchFamily="18" charset="0"/>
              </a:rPr>
              <a:t>Program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43" y="1026165"/>
            <a:ext cx="1019210" cy="35777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71897" y="1563737"/>
            <a:ext cx="885698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16.00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–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18.00 </a:t>
            </a:r>
          </a:p>
          <a:p>
            <a:pPr algn="ctr">
              <a:spcAft>
                <a:spcPts val="600"/>
              </a:spcAft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Prawa człowieka widziane z perspektywy różnych pokoleń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/>
            </a:r>
            <a:b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audytorium</a:t>
            </a:r>
          </a:p>
          <a:p>
            <a:pPr algn="ctr">
              <a:spcAft>
                <a:spcPts val="600"/>
              </a:spcAft>
            </a:pPr>
            <a:endParaRPr lang="pl-PL" sz="1600" dirty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Moderator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 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Jakub Janiszewski</a:t>
            </a: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TOK FM</a:t>
            </a:r>
          </a:p>
          <a:p>
            <a:pPr>
              <a:spcAft>
                <a:spcPts val="600"/>
              </a:spcAft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Uczestnicy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Aleksandra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Chudaś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działaczka społeczna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dr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Leszek Jażdżewski,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redaktor naczelny </a:t>
            </a:r>
            <a:r>
              <a:rPr lang="pl-PL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Liberté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!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Augusta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Featherston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Biuro Instytucji Demokratycznych i Praw Człowieka OBWE w Warszawie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Danuta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Przywara,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prezeska Helsińskiej Fundacji Praw Człowieka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prof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. Karol Modzelewski,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historyk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Marian 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Turski,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przewodniczący Rady Muzeum Historii Żydów Polskich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pl-PL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Jashar</a:t>
            </a: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pl-PL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Jasharov</a:t>
            </a:r>
            <a:r>
              <a:rPr lang="pl-P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, </a:t>
            </a:r>
            <a:r>
              <a:rPr lang="pl-P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</a:rPr>
              <a:t>Biuro Instytucji Demokratycznych i Praw Człowieka OBWE w Warszawie</a:t>
            </a:r>
          </a:p>
        </p:txBody>
      </p:sp>
    </p:spTree>
    <p:extLst>
      <p:ext uri="{BB962C8B-B14F-4D97-AF65-F5344CB8AC3E}">
        <p14:creationId xmlns:p14="http://schemas.microsoft.com/office/powerpoint/2010/main" val="377643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3206</Words>
  <Application>Microsoft Office PowerPoint</Application>
  <PresentationFormat>Pokaz na ekranie (4:3)</PresentationFormat>
  <Paragraphs>846</Paragraphs>
  <Slides>48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48</vt:i4>
      </vt:variant>
    </vt:vector>
  </HeadingPairs>
  <TitlesOfParts>
    <vt:vector size="4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BRPO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Aneta Słomka</dc:creator>
  <cp:lastModifiedBy>Aneta Słomka</cp:lastModifiedBy>
  <cp:revision>82</cp:revision>
  <dcterms:created xsi:type="dcterms:W3CDTF">2017-11-03T07:23:53Z</dcterms:created>
  <dcterms:modified xsi:type="dcterms:W3CDTF">2017-12-05T11:59:21Z</dcterms:modified>
</cp:coreProperties>
</file>