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18" r:id="rId2"/>
    <p:sldId id="319" r:id="rId3"/>
    <p:sldId id="257" r:id="rId4"/>
    <p:sldId id="290" r:id="rId5"/>
    <p:sldId id="292" r:id="rId6"/>
    <p:sldId id="291" r:id="rId7"/>
    <p:sldId id="293" r:id="rId8"/>
    <p:sldId id="294" r:id="rId9"/>
    <p:sldId id="296" r:id="rId10"/>
    <p:sldId id="297" r:id="rId11"/>
    <p:sldId id="299" r:id="rId12"/>
    <p:sldId id="301" r:id="rId13"/>
    <p:sldId id="302" r:id="rId14"/>
    <p:sldId id="303" r:id="rId15"/>
    <p:sldId id="304" r:id="rId16"/>
    <p:sldId id="264" r:id="rId17"/>
    <p:sldId id="265" r:id="rId18"/>
    <p:sldId id="310" r:id="rId19"/>
    <p:sldId id="266" r:id="rId20"/>
    <p:sldId id="274" r:id="rId21"/>
    <p:sldId id="305" r:id="rId22"/>
    <p:sldId id="311" r:id="rId23"/>
    <p:sldId id="307" r:id="rId24"/>
    <p:sldId id="313" r:id="rId25"/>
    <p:sldId id="269" r:id="rId26"/>
    <p:sldId id="314" r:id="rId27"/>
    <p:sldId id="270" r:id="rId28"/>
    <p:sldId id="315" r:id="rId29"/>
    <p:sldId id="316" r:id="rId30"/>
    <p:sldId id="317" r:id="rId31"/>
    <p:sldId id="272" r:id="rId32"/>
    <p:sldId id="284" r:id="rId33"/>
    <p:sldId id="285" r:id="rId34"/>
    <p:sldId id="288" r:id="rId35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0FF"/>
    <a:srgbClr val="C6DBFA"/>
    <a:srgbClr val="EFF2D2"/>
    <a:srgbClr val="FFFFE1"/>
    <a:srgbClr val="91D587"/>
    <a:srgbClr val="EFF0F5"/>
    <a:srgbClr val="FFF7DD"/>
    <a:srgbClr val="E5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CBC7DA83-1EE1-4D56-895B-B88916160987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D662AC5A-045F-47B7-8138-58E5FCC52986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0230FAF5-43FA-4814-93F4-EF6486C8DA95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65D6922D-F850-40B4-B319-8C77F78008FF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F630A1D4-89AA-44A7-A4C1-20373EFA26FA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D527A14-E00E-48B7-AC33-EF2879CCF048}" type="doc">
      <dgm:prSet loTypeId="urn:microsoft.com/office/officeart/2005/8/layout/default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B493C6A2-CF33-4707-848E-A50DB21DE6C3}">
      <dgm:prSet custT="1"/>
      <dgm:spPr/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Bezpieczeństwo ekonomiczne</a:t>
          </a:r>
          <a:endParaRPr lang="pl-PL" sz="28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916D6F71-0FB0-4733-9A42-7F50BDB50753}" type="parTrans" cxnId="{A1004184-8CE4-41AC-B5C6-F6A7F75EB088}">
      <dgm:prSet/>
      <dgm:spPr/>
      <dgm:t>
        <a:bodyPr/>
        <a:lstStyle/>
        <a:p>
          <a:endParaRPr lang="pl-PL"/>
        </a:p>
      </dgm:t>
    </dgm:pt>
    <dgm:pt modelId="{AC00C488-5B9F-436A-8721-0B2E3DEABF8E}" type="sibTrans" cxnId="{A1004184-8CE4-41AC-B5C6-F6A7F75EB088}">
      <dgm:prSet/>
      <dgm:spPr/>
      <dgm:t>
        <a:bodyPr/>
        <a:lstStyle/>
        <a:p>
          <a:endParaRPr lang="pl-PL"/>
        </a:p>
      </dgm:t>
    </dgm:pt>
    <dgm:pt modelId="{E54FE939-5027-4644-BF37-790CAF9C1431}">
      <dgm:prSet custT="1"/>
      <dgm:spPr/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Zdrowie</a:t>
          </a:r>
          <a:endParaRPr lang="pl-PL" sz="28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B7E87F43-7925-40EE-97D9-2C2C3B57BD13}" type="parTrans" cxnId="{DB8CDDEF-2BA3-4D63-9D79-2B4E89A2D807}">
      <dgm:prSet/>
      <dgm:spPr/>
      <dgm:t>
        <a:bodyPr/>
        <a:lstStyle/>
        <a:p>
          <a:endParaRPr lang="pl-PL"/>
        </a:p>
      </dgm:t>
    </dgm:pt>
    <dgm:pt modelId="{7C182E2D-E098-4799-A8B1-73F9D4E4425C}" type="sibTrans" cxnId="{DB8CDDEF-2BA3-4D63-9D79-2B4E89A2D807}">
      <dgm:prSet/>
      <dgm:spPr/>
      <dgm:t>
        <a:bodyPr/>
        <a:lstStyle/>
        <a:p>
          <a:endParaRPr lang="pl-PL"/>
        </a:p>
      </dgm:t>
    </dgm:pt>
    <dgm:pt modelId="{0BD0F478-F311-4917-B363-42BB347C1814}">
      <dgm:prSet custT="1"/>
      <dgm:spPr>
        <a:solidFill>
          <a:srgbClr val="93D1BC"/>
        </a:solidFill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</dgm:spPr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Opieka</a:t>
          </a:r>
          <a:endParaRPr lang="pl-PL" sz="28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C01412CD-7F25-429C-B58B-AD070631CE74}" type="parTrans" cxnId="{C776D6D3-127D-4736-AA87-275A5A40C038}">
      <dgm:prSet/>
      <dgm:spPr/>
      <dgm:t>
        <a:bodyPr/>
        <a:lstStyle/>
        <a:p>
          <a:endParaRPr lang="pl-PL"/>
        </a:p>
      </dgm:t>
    </dgm:pt>
    <dgm:pt modelId="{8C6F8E7F-3B3A-45BD-BECE-8E95F15ADE4F}" type="sibTrans" cxnId="{C776D6D3-127D-4736-AA87-275A5A40C038}">
      <dgm:prSet/>
      <dgm:spPr/>
      <dgm:t>
        <a:bodyPr/>
        <a:lstStyle/>
        <a:p>
          <a:endParaRPr lang="pl-PL"/>
        </a:p>
      </dgm:t>
    </dgm:pt>
    <dgm:pt modelId="{528CFBD2-5E80-479F-8B80-7C06AC980AB6}">
      <dgm:prSet custT="1"/>
      <dgm:spPr>
        <a:solidFill>
          <a:srgbClr val="91D587"/>
        </a:solidFill>
      </dgm:spPr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Czas wolny</a:t>
          </a:r>
          <a:endParaRPr lang="pl-PL" sz="28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9F1EC33B-E3E2-4A61-8C9A-825EE1F5CA88}" type="parTrans" cxnId="{12203417-D491-4A82-909F-6E778D0C18F2}">
      <dgm:prSet/>
      <dgm:spPr/>
      <dgm:t>
        <a:bodyPr/>
        <a:lstStyle/>
        <a:p>
          <a:endParaRPr lang="pl-PL"/>
        </a:p>
      </dgm:t>
    </dgm:pt>
    <dgm:pt modelId="{F51CC36C-3B36-4711-8F47-5653529F997C}" type="sibTrans" cxnId="{12203417-D491-4A82-909F-6E778D0C18F2}">
      <dgm:prSet/>
      <dgm:spPr/>
      <dgm:t>
        <a:bodyPr/>
        <a:lstStyle/>
        <a:p>
          <a:endParaRPr lang="pl-PL"/>
        </a:p>
      </dgm:t>
    </dgm:pt>
    <dgm:pt modelId="{5E5C18BE-1739-4DC6-8DE8-D82841BC34EF}">
      <dgm:prSet custT="1"/>
      <dgm:spPr/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Edukacja</a:t>
          </a:r>
          <a:endParaRPr lang="pl-PL" sz="28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594E2F7-4C30-40CC-93B8-7A554B5CC18A}" type="parTrans" cxnId="{1044FE9F-E910-4B2B-B2AE-062395639469}">
      <dgm:prSet/>
      <dgm:spPr/>
      <dgm:t>
        <a:bodyPr/>
        <a:lstStyle/>
        <a:p>
          <a:endParaRPr lang="pl-PL"/>
        </a:p>
      </dgm:t>
    </dgm:pt>
    <dgm:pt modelId="{C116C733-6E6C-463C-A575-1001B989249A}" type="sibTrans" cxnId="{1044FE9F-E910-4B2B-B2AE-062395639469}">
      <dgm:prSet/>
      <dgm:spPr/>
      <dgm:t>
        <a:bodyPr/>
        <a:lstStyle/>
        <a:p>
          <a:endParaRPr lang="pl-PL"/>
        </a:p>
      </dgm:t>
    </dgm:pt>
    <dgm:pt modelId="{840155EC-C8A3-423C-9453-7C0846D64860}">
      <dgm:prSet custT="1"/>
      <dgm:spPr>
        <a:solidFill>
          <a:srgbClr val="D2DA7A"/>
        </a:solidFill>
      </dgm:spPr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Mieszkalnictwo</a:t>
          </a:r>
          <a:endParaRPr lang="pl-PL" sz="28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7857FDDF-69BB-4DE1-A418-CF1CECC90CEC}" type="parTrans" cxnId="{32920BF8-8A01-411F-9706-716D67845CB1}">
      <dgm:prSet/>
      <dgm:spPr/>
      <dgm:t>
        <a:bodyPr/>
        <a:lstStyle/>
        <a:p>
          <a:endParaRPr lang="pl-PL"/>
        </a:p>
      </dgm:t>
    </dgm:pt>
    <dgm:pt modelId="{D243E550-1D45-42A6-9DE4-BF28BE50373A}" type="sibTrans" cxnId="{32920BF8-8A01-411F-9706-716D67845CB1}">
      <dgm:prSet/>
      <dgm:spPr/>
      <dgm:t>
        <a:bodyPr/>
        <a:lstStyle/>
        <a:p>
          <a:endParaRPr lang="pl-PL"/>
        </a:p>
      </dgm:t>
    </dgm:pt>
    <dgm:pt modelId="{8C231CD3-44EB-4B70-A4CD-F2EB31D64464}">
      <dgm:prSet custT="1"/>
      <dgm:spPr>
        <a:solidFill>
          <a:srgbClr val="8DD3A0"/>
        </a:solidFill>
      </dgm:spPr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Bezpieczeństwo w środowisku zamieszkania</a:t>
          </a:r>
          <a:endParaRPr lang="pl-PL" sz="28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EA5DB1A-09E8-4FC6-AC51-B670B484353A}" type="parTrans" cxnId="{C84BAA3A-B46B-46C3-B9D5-EF35387FE6E4}">
      <dgm:prSet/>
      <dgm:spPr/>
      <dgm:t>
        <a:bodyPr/>
        <a:lstStyle/>
        <a:p>
          <a:endParaRPr lang="pl-PL"/>
        </a:p>
      </dgm:t>
    </dgm:pt>
    <dgm:pt modelId="{599F50DC-9F02-425B-AAC3-09DCA1F96700}" type="sibTrans" cxnId="{C84BAA3A-B46B-46C3-B9D5-EF35387FE6E4}">
      <dgm:prSet/>
      <dgm:spPr/>
      <dgm:t>
        <a:bodyPr/>
        <a:lstStyle/>
        <a:p>
          <a:endParaRPr lang="pl-PL"/>
        </a:p>
      </dgm:t>
    </dgm:pt>
    <dgm:pt modelId="{A163F78F-E3B0-476A-A741-D95CC4C83DAE}" type="pres">
      <dgm:prSet presAssocID="{3D527A14-E00E-48B7-AC33-EF2879CCF0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C41F1F1-A56D-4EEB-85B2-73EF1BEF8B6D}" type="pres">
      <dgm:prSet presAssocID="{B493C6A2-CF33-4707-848E-A50DB21DE6C3}" presName="node" presStyleLbl="node1" presStyleIdx="0" presStyleCnt="7" custScaleX="169468" custLinFactNeighborX="1131" custLinFactNeighborY="-2708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FEB87A-9718-4D33-BF5B-A01C28865E1E}" type="pres">
      <dgm:prSet presAssocID="{AC00C488-5B9F-436A-8721-0B2E3DEABF8E}" presName="sibTrans" presStyleCnt="0"/>
      <dgm:spPr/>
    </dgm:pt>
    <dgm:pt modelId="{9E050128-1F74-46BB-9D4E-9629CAA4AFDD}" type="pres">
      <dgm:prSet presAssocID="{E54FE939-5027-4644-BF37-790CAF9C1431}" presName="node" presStyleLbl="node1" presStyleIdx="1" presStyleCnt="7" custScaleX="81222" custLinFactY="98164" custLinFactNeighborX="-97977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681770-E19B-4486-8A54-7322C97AE0CC}" type="pres">
      <dgm:prSet presAssocID="{7C182E2D-E098-4799-A8B1-73F9D4E4425C}" presName="sibTrans" presStyleCnt="0"/>
      <dgm:spPr/>
    </dgm:pt>
    <dgm:pt modelId="{EBD4682E-D6C3-4893-8DAF-43CF3D0A908C}" type="pres">
      <dgm:prSet presAssocID="{0BD0F478-F311-4917-B363-42BB347C1814}" presName="node" presStyleLbl="node1" presStyleIdx="2" presStyleCnt="7" custScaleX="85885" custLinFactY="98164" custLinFactNeighborX="-94229" custLinFactNeighborY="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38B71C1-69B1-4151-B0A5-F69EFE928175}" type="pres">
      <dgm:prSet presAssocID="{8C6F8E7F-3B3A-45BD-BECE-8E95F15ADE4F}" presName="sibTrans" presStyleCnt="0"/>
      <dgm:spPr/>
    </dgm:pt>
    <dgm:pt modelId="{B18426F4-CEF3-4E7D-956B-CBDE677DC5D7}" type="pres">
      <dgm:prSet presAssocID="{528CFBD2-5E80-479F-8B80-7C06AC980AB6}" presName="node" presStyleLbl="node1" presStyleIdx="3" presStyleCnt="7" custScaleX="100363" custLinFactX="100000" custLinFactNeighborX="173688" custLinFactNeighborY="8149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298889D-E3F7-4B29-9864-2995927EEC41}" type="pres">
      <dgm:prSet presAssocID="{F51CC36C-3B36-4711-8F47-5653529F997C}" presName="sibTrans" presStyleCnt="0"/>
      <dgm:spPr/>
    </dgm:pt>
    <dgm:pt modelId="{5B3E425C-762C-4033-9823-75752A0CF896}" type="pres">
      <dgm:prSet presAssocID="{5E5C18BE-1739-4DC6-8DE8-D82841BC34EF}" presName="node" presStyleLbl="node1" presStyleIdx="4" presStyleCnt="7" custScaleX="86261" custLinFactX="-34568" custLinFactNeighborX="-100000" custLinFactNeighborY="831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DF14F7-0B61-4F40-9FFC-7BAECBAB74FA}" type="pres">
      <dgm:prSet presAssocID="{C116C733-6E6C-463C-A575-1001B989249A}" presName="sibTrans" presStyleCnt="0"/>
      <dgm:spPr/>
    </dgm:pt>
    <dgm:pt modelId="{16787F6A-76CE-4ED1-B90D-788E255076CB}" type="pres">
      <dgm:prSet presAssocID="{840155EC-C8A3-423C-9453-7C0846D64860}" presName="node" presStyleLbl="node1" presStyleIdx="5" presStyleCnt="7" custScaleX="154464" custLinFactY="-49841" custLinFactNeighborX="-13295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5C3B29-E23E-49B9-B241-BF613471BFD9}" type="pres">
      <dgm:prSet presAssocID="{D243E550-1D45-42A6-9DE4-BF28BE50373A}" presName="sibTrans" presStyleCnt="0"/>
      <dgm:spPr/>
    </dgm:pt>
    <dgm:pt modelId="{52EB9A0D-E950-4E12-89BD-CFFC130B700A}" type="pres">
      <dgm:prSet presAssocID="{8C231CD3-44EB-4B70-A4CD-F2EB31D64464}" presName="node" presStyleLbl="node1" presStyleIdx="6" presStyleCnt="7" custScaleX="390384" custScaleY="77764" custLinFactY="-38663" custLinFactNeighborX="-228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1004184-8CE4-41AC-B5C6-F6A7F75EB088}" srcId="{3D527A14-E00E-48B7-AC33-EF2879CCF048}" destId="{B493C6A2-CF33-4707-848E-A50DB21DE6C3}" srcOrd="0" destOrd="0" parTransId="{916D6F71-0FB0-4733-9A42-7F50BDB50753}" sibTransId="{AC00C488-5B9F-436A-8721-0B2E3DEABF8E}"/>
    <dgm:cxn modelId="{C84BAA3A-B46B-46C3-B9D5-EF35387FE6E4}" srcId="{3D527A14-E00E-48B7-AC33-EF2879CCF048}" destId="{8C231CD3-44EB-4B70-A4CD-F2EB31D64464}" srcOrd="6" destOrd="0" parTransId="{1EA5DB1A-09E8-4FC6-AC51-B670B484353A}" sibTransId="{599F50DC-9F02-425B-AAC3-09DCA1F96700}"/>
    <dgm:cxn modelId="{1044FE9F-E910-4B2B-B2AE-062395639469}" srcId="{3D527A14-E00E-48B7-AC33-EF2879CCF048}" destId="{5E5C18BE-1739-4DC6-8DE8-D82841BC34EF}" srcOrd="4" destOrd="0" parTransId="{1594E2F7-4C30-40CC-93B8-7A554B5CC18A}" sibTransId="{C116C733-6E6C-463C-A575-1001B989249A}"/>
    <dgm:cxn modelId="{BD12F22B-6B9F-4991-B4E8-CCB87A5DC970}" type="presOf" srcId="{B493C6A2-CF33-4707-848E-A50DB21DE6C3}" destId="{8C41F1F1-A56D-4EEB-85B2-73EF1BEF8B6D}" srcOrd="0" destOrd="0" presId="urn:microsoft.com/office/officeart/2005/8/layout/default"/>
    <dgm:cxn modelId="{EA932BDF-AF41-40B1-8CD0-2F6D3C2CA79B}" type="presOf" srcId="{8C231CD3-44EB-4B70-A4CD-F2EB31D64464}" destId="{52EB9A0D-E950-4E12-89BD-CFFC130B700A}" srcOrd="0" destOrd="0" presId="urn:microsoft.com/office/officeart/2005/8/layout/default"/>
    <dgm:cxn modelId="{B842BEB9-BA02-4586-9204-B5CFC4F69A94}" type="presOf" srcId="{5E5C18BE-1739-4DC6-8DE8-D82841BC34EF}" destId="{5B3E425C-762C-4033-9823-75752A0CF896}" srcOrd="0" destOrd="0" presId="urn:microsoft.com/office/officeart/2005/8/layout/default"/>
    <dgm:cxn modelId="{7978BEF5-D0A4-4014-91E5-E4B012D88550}" type="presOf" srcId="{840155EC-C8A3-423C-9453-7C0846D64860}" destId="{16787F6A-76CE-4ED1-B90D-788E255076CB}" srcOrd="0" destOrd="0" presId="urn:microsoft.com/office/officeart/2005/8/layout/default"/>
    <dgm:cxn modelId="{32920BF8-8A01-411F-9706-716D67845CB1}" srcId="{3D527A14-E00E-48B7-AC33-EF2879CCF048}" destId="{840155EC-C8A3-423C-9453-7C0846D64860}" srcOrd="5" destOrd="0" parTransId="{7857FDDF-69BB-4DE1-A418-CF1CECC90CEC}" sibTransId="{D243E550-1D45-42A6-9DE4-BF28BE50373A}"/>
    <dgm:cxn modelId="{BFC7D89B-A577-4879-A2A6-0012F0067945}" type="presOf" srcId="{3D527A14-E00E-48B7-AC33-EF2879CCF048}" destId="{A163F78F-E3B0-476A-A741-D95CC4C83DAE}" srcOrd="0" destOrd="0" presId="urn:microsoft.com/office/officeart/2005/8/layout/default"/>
    <dgm:cxn modelId="{DB8CDDEF-2BA3-4D63-9D79-2B4E89A2D807}" srcId="{3D527A14-E00E-48B7-AC33-EF2879CCF048}" destId="{E54FE939-5027-4644-BF37-790CAF9C1431}" srcOrd="1" destOrd="0" parTransId="{B7E87F43-7925-40EE-97D9-2C2C3B57BD13}" sibTransId="{7C182E2D-E098-4799-A8B1-73F9D4E4425C}"/>
    <dgm:cxn modelId="{12203417-D491-4A82-909F-6E778D0C18F2}" srcId="{3D527A14-E00E-48B7-AC33-EF2879CCF048}" destId="{528CFBD2-5E80-479F-8B80-7C06AC980AB6}" srcOrd="3" destOrd="0" parTransId="{9F1EC33B-E3E2-4A61-8C9A-825EE1F5CA88}" sibTransId="{F51CC36C-3B36-4711-8F47-5653529F997C}"/>
    <dgm:cxn modelId="{8DE8441B-5783-4B58-BCF3-54F8EA1194A7}" type="presOf" srcId="{E54FE939-5027-4644-BF37-790CAF9C1431}" destId="{9E050128-1F74-46BB-9D4E-9629CAA4AFDD}" srcOrd="0" destOrd="0" presId="urn:microsoft.com/office/officeart/2005/8/layout/default"/>
    <dgm:cxn modelId="{C776D6D3-127D-4736-AA87-275A5A40C038}" srcId="{3D527A14-E00E-48B7-AC33-EF2879CCF048}" destId="{0BD0F478-F311-4917-B363-42BB347C1814}" srcOrd="2" destOrd="0" parTransId="{C01412CD-7F25-429C-B58B-AD070631CE74}" sibTransId="{8C6F8E7F-3B3A-45BD-BECE-8E95F15ADE4F}"/>
    <dgm:cxn modelId="{5EA688BA-DC33-4F3F-8840-9D6ED9768E8A}" type="presOf" srcId="{528CFBD2-5E80-479F-8B80-7C06AC980AB6}" destId="{B18426F4-CEF3-4E7D-956B-CBDE677DC5D7}" srcOrd="0" destOrd="0" presId="urn:microsoft.com/office/officeart/2005/8/layout/default"/>
    <dgm:cxn modelId="{25A68112-8ECB-4C62-9CC2-1B776D247123}" type="presOf" srcId="{0BD0F478-F311-4917-B363-42BB347C1814}" destId="{EBD4682E-D6C3-4893-8DAF-43CF3D0A908C}" srcOrd="0" destOrd="0" presId="urn:microsoft.com/office/officeart/2005/8/layout/default"/>
    <dgm:cxn modelId="{C7FFD05A-2924-4E9E-AFDB-F8540382C06F}" type="presParOf" srcId="{A163F78F-E3B0-476A-A741-D95CC4C83DAE}" destId="{8C41F1F1-A56D-4EEB-85B2-73EF1BEF8B6D}" srcOrd="0" destOrd="0" presId="urn:microsoft.com/office/officeart/2005/8/layout/default"/>
    <dgm:cxn modelId="{12A4A233-5400-4B89-8408-08A1F28F10E9}" type="presParOf" srcId="{A163F78F-E3B0-476A-A741-D95CC4C83DAE}" destId="{C7FEB87A-9718-4D33-BF5B-A01C28865E1E}" srcOrd="1" destOrd="0" presId="urn:microsoft.com/office/officeart/2005/8/layout/default"/>
    <dgm:cxn modelId="{D4BD6603-0175-4C73-826A-E1B8598B5A7A}" type="presParOf" srcId="{A163F78F-E3B0-476A-A741-D95CC4C83DAE}" destId="{9E050128-1F74-46BB-9D4E-9629CAA4AFDD}" srcOrd="2" destOrd="0" presId="urn:microsoft.com/office/officeart/2005/8/layout/default"/>
    <dgm:cxn modelId="{98F76730-CB21-45DC-BB49-114E7E80D3BA}" type="presParOf" srcId="{A163F78F-E3B0-476A-A741-D95CC4C83DAE}" destId="{9A681770-E19B-4486-8A54-7322C97AE0CC}" srcOrd="3" destOrd="0" presId="urn:microsoft.com/office/officeart/2005/8/layout/default"/>
    <dgm:cxn modelId="{EC15FA5C-6315-489B-89C2-310218E732E5}" type="presParOf" srcId="{A163F78F-E3B0-476A-A741-D95CC4C83DAE}" destId="{EBD4682E-D6C3-4893-8DAF-43CF3D0A908C}" srcOrd="4" destOrd="0" presId="urn:microsoft.com/office/officeart/2005/8/layout/default"/>
    <dgm:cxn modelId="{DE805B24-6E85-42E2-BD6F-E02ABFC25DE1}" type="presParOf" srcId="{A163F78F-E3B0-476A-A741-D95CC4C83DAE}" destId="{838B71C1-69B1-4151-B0A5-F69EFE928175}" srcOrd="5" destOrd="0" presId="urn:microsoft.com/office/officeart/2005/8/layout/default"/>
    <dgm:cxn modelId="{AFFB29FB-6C02-4F78-9EEB-A022282A2EDB}" type="presParOf" srcId="{A163F78F-E3B0-476A-A741-D95CC4C83DAE}" destId="{B18426F4-CEF3-4E7D-956B-CBDE677DC5D7}" srcOrd="6" destOrd="0" presId="urn:microsoft.com/office/officeart/2005/8/layout/default"/>
    <dgm:cxn modelId="{28657503-5513-4A81-B06A-4FA1436C273D}" type="presParOf" srcId="{A163F78F-E3B0-476A-A741-D95CC4C83DAE}" destId="{3298889D-E3F7-4B29-9864-2995927EEC41}" srcOrd="7" destOrd="0" presId="urn:microsoft.com/office/officeart/2005/8/layout/default"/>
    <dgm:cxn modelId="{93EED92A-123E-4ADF-89EB-8BAB5CDE2CF3}" type="presParOf" srcId="{A163F78F-E3B0-476A-A741-D95CC4C83DAE}" destId="{5B3E425C-762C-4033-9823-75752A0CF896}" srcOrd="8" destOrd="0" presId="urn:microsoft.com/office/officeart/2005/8/layout/default"/>
    <dgm:cxn modelId="{F370BBA9-EB02-4C15-8914-A70A9DEE24EF}" type="presParOf" srcId="{A163F78F-E3B0-476A-A741-D95CC4C83DAE}" destId="{AADF14F7-0B61-4F40-9FFC-7BAECBAB74FA}" srcOrd="9" destOrd="0" presId="urn:microsoft.com/office/officeart/2005/8/layout/default"/>
    <dgm:cxn modelId="{2D2FCC06-C7D4-4050-BCF1-DB172E8AB69A}" type="presParOf" srcId="{A163F78F-E3B0-476A-A741-D95CC4C83DAE}" destId="{16787F6A-76CE-4ED1-B90D-788E255076CB}" srcOrd="10" destOrd="0" presId="urn:microsoft.com/office/officeart/2005/8/layout/default"/>
    <dgm:cxn modelId="{0603A200-0411-4809-B611-3E24BAD6DB1C}" type="presParOf" srcId="{A163F78F-E3B0-476A-A741-D95CC4C83DAE}" destId="{415C3B29-E23E-49B9-B241-BF613471BFD9}" srcOrd="11" destOrd="0" presId="urn:microsoft.com/office/officeart/2005/8/layout/default"/>
    <dgm:cxn modelId="{EF388A4F-EA98-436C-A437-279B37124E5C}" type="presParOf" srcId="{A163F78F-E3B0-476A-A741-D95CC4C83DAE}" destId="{52EB9A0D-E950-4E12-89BD-CFFC130B700A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E9C77EA-D798-4F58-AC8C-D8A36B8EBCC2}" type="doc">
      <dgm:prSet loTypeId="urn:microsoft.com/office/officeart/2005/8/layout/venn1" loCatId="relationship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l-PL"/>
        </a:p>
      </dgm:t>
    </dgm:pt>
    <dgm:pt modelId="{FED5050B-5B79-4E30-B773-B69AF258149A}">
      <dgm:prSet custT="1"/>
      <dgm:spPr>
        <a:solidFill>
          <a:srgbClr val="C6B7B2">
            <a:alpha val="49804"/>
          </a:srgbClr>
        </a:solidFill>
        <a:ln>
          <a:solidFill>
            <a:schemeClr val="accent6"/>
          </a:solidFill>
        </a:ln>
      </dgm:spPr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pl-PL" sz="2000" dirty="0" smtClean="0">
              <a:latin typeface="Cambria" panose="02040503050406030204" pitchFamily="18" charset="0"/>
            </a:rPr>
            <a:t>   </a:t>
          </a:r>
          <a:r>
            <a:rPr lang="pl-PL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Zatrudnienie</a:t>
          </a:r>
          <a:endParaRPr lang="pl-PL" sz="2800" b="1" dirty="0">
            <a:solidFill>
              <a:schemeClr val="tx1">
                <a:lumMod val="95000"/>
                <a:lumOff val="5000"/>
              </a:schemeClr>
            </a:solidFill>
            <a:latin typeface="Cambria" panose="02040503050406030204" pitchFamily="18" charset="0"/>
          </a:endParaRPr>
        </a:p>
      </dgm:t>
    </dgm:pt>
    <dgm:pt modelId="{EE5CE9A2-93D0-4BCD-8D14-B139D5295766}" type="parTrans" cxnId="{D4DAD68D-FB6E-4FA6-8D8B-4173DB762E53}">
      <dgm:prSet/>
      <dgm:spPr/>
      <dgm:t>
        <a:bodyPr/>
        <a:lstStyle/>
        <a:p>
          <a:endParaRPr lang="pl-PL"/>
        </a:p>
      </dgm:t>
    </dgm:pt>
    <dgm:pt modelId="{E15DD134-DF63-4AB7-9F7B-E22236045606}" type="sibTrans" cxnId="{D4DAD68D-FB6E-4FA6-8D8B-4173DB762E53}">
      <dgm:prSet/>
      <dgm:spPr/>
      <dgm:t>
        <a:bodyPr/>
        <a:lstStyle/>
        <a:p>
          <a:endParaRPr lang="pl-PL"/>
        </a:p>
      </dgm:t>
    </dgm:pt>
    <dgm:pt modelId="{7EA7DF19-FBC8-42F7-B5A6-1C1F3CFD7EC0}">
      <dgm:prSet custT="1"/>
      <dgm:spPr>
        <a:solidFill>
          <a:srgbClr val="D6CBC8">
            <a:alpha val="49804"/>
          </a:srgbClr>
        </a:solidFill>
        <a:ln>
          <a:solidFill>
            <a:schemeClr val="accent6"/>
          </a:solidFill>
        </a:ln>
      </dgm:spPr>
      <dgm:t>
        <a:bodyPr/>
        <a:lstStyle/>
        <a:p>
          <a:pPr rtl="0"/>
          <a:endParaRPr lang="pl-PL" sz="2000" dirty="0">
            <a:latin typeface="Cambria" panose="02040503050406030204" pitchFamily="18" charset="0"/>
          </a:endParaRPr>
        </a:p>
      </dgm:t>
    </dgm:pt>
    <dgm:pt modelId="{814BDE05-EBBD-45C7-A2B9-A36BA8DB0A63}" type="sibTrans" cxnId="{BEE6D549-5109-4E40-8F1B-56F61EACAFCF}">
      <dgm:prSet/>
      <dgm:spPr/>
      <dgm:t>
        <a:bodyPr/>
        <a:lstStyle/>
        <a:p>
          <a:endParaRPr lang="pl-PL"/>
        </a:p>
      </dgm:t>
    </dgm:pt>
    <dgm:pt modelId="{A4FB4DF8-4000-4D4E-A4AB-0829024F7DF6}" type="parTrans" cxnId="{BEE6D549-5109-4E40-8F1B-56F61EACAFCF}">
      <dgm:prSet/>
      <dgm:spPr/>
      <dgm:t>
        <a:bodyPr/>
        <a:lstStyle/>
        <a:p>
          <a:endParaRPr lang="pl-PL"/>
        </a:p>
      </dgm:t>
    </dgm:pt>
    <dgm:pt modelId="{26ACDAAF-2787-40D3-A5F4-F08069C89A16}">
      <dgm:prSet custT="1"/>
      <dgm:spPr>
        <a:solidFill>
          <a:srgbClr val="F5F2F1">
            <a:alpha val="49804"/>
          </a:srgbClr>
        </a:solidFill>
        <a:ln>
          <a:solidFill>
            <a:schemeClr val="accent6"/>
          </a:solidFill>
        </a:ln>
      </dgm:spPr>
      <dgm:t>
        <a:bodyPr anchor="ctr" anchorCtr="1"/>
        <a:lstStyle/>
        <a:p>
          <a:pPr algn="just" rtl="0">
            <a:lnSpc>
              <a:spcPct val="0"/>
            </a:lnSpc>
            <a:spcAft>
              <a:spcPts val="0"/>
            </a:spcAft>
          </a:pPr>
          <a:endParaRPr lang="pl-PL" sz="2000" dirty="0">
            <a:latin typeface="Cambria" panose="02040503050406030204" pitchFamily="18" charset="0"/>
          </a:endParaRPr>
        </a:p>
      </dgm:t>
    </dgm:pt>
    <dgm:pt modelId="{3870391A-DAAB-4CEA-B79D-082A7B056659}" type="sibTrans" cxnId="{8E429321-21EA-4992-9BD7-9EB31743970D}">
      <dgm:prSet/>
      <dgm:spPr/>
      <dgm:t>
        <a:bodyPr/>
        <a:lstStyle/>
        <a:p>
          <a:endParaRPr lang="pl-PL"/>
        </a:p>
      </dgm:t>
    </dgm:pt>
    <dgm:pt modelId="{9065EEDF-3C23-4D0C-90B6-183B391FFB96}" type="parTrans" cxnId="{8E429321-21EA-4992-9BD7-9EB31743970D}">
      <dgm:prSet/>
      <dgm:spPr/>
      <dgm:t>
        <a:bodyPr/>
        <a:lstStyle/>
        <a:p>
          <a:endParaRPr lang="pl-PL"/>
        </a:p>
      </dgm:t>
    </dgm:pt>
    <dgm:pt modelId="{86E5FADF-FB60-4EB3-ABB1-909CE4B2E954}" type="pres">
      <dgm:prSet presAssocID="{5E9C77EA-D798-4F58-AC8C-D8A36B8EBCC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268BE54-AC74-415B-8D7E-C32FBAE3122F}" type="pres">
      <dgm:prSet presAssocID="{FED5050B-5B79-4E30-B773-B69AF258149A}" presName="circ1" presStyleLbl="vennNode1" presStyleIdx="0" presStyleCnt="3" custScaleX="116667" custScaleY="83883" custLinFactNeighborX="0" custLinFactNeighborY="-2083"/>
      <dgm:spPr/>
      <dgm:t>
        <a:bodyPr/>
        <a:lstStyle/>
        <a:p>
          <a:endParaRPr lang="pl-PL"/>
        </a:p>
      </dgm:t>
    </dgm:pt>
    <dgm:pt modelId="{0D131384-9991-4D9B-94E2-9090467204AC}" type="pres">
      <dgm:prSet presAssocID="{FED5050B-5B79-4E30-B773-B69AF258149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6585634-E3D1-4378-BE9B-D5D02C31075D}" type="pres">
      <dgm:prSet presAssocID="{26ACDAAF-2787-40D3-A5F4-F08069C89A16}" presName="circ2" presStyleLbl="vennNode1" presStyleIdx="1" presStyleCnt="3" custScaleX="112339" custLinFactNeighborX="53878" custLinFactNeighborY="2693"/>
      <dgm:spPr/>
      <dgm:t>
        <a:bodyPr/>
        <a:lstStyle/>
        <a:p>
          <a:endParaRPr lang="pl-PL"/>
        </a:p>
      </dgm:t>
    </dgm:pt>
    <dgm:pt modelId="{A8E6D569-7A1B-4347-AEED-56767E9A9A9E}" type="pres">
      <dgm:prSet presAssocID="{26ACDAAF-2787-40D3-A5F4-F08069C89A1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E5BC826-0892-43C1-BC59-32FB7EF93503}" type="pres">
      <dgm:prSet presAssocID="{7EA7DF19-FBC8-42F7-B5A6-1C1F3CFD7EC0}" presName="circ3" presStyleLbl="vennNode1" presStyleIdx="2" presStyleCnt="3" custScaleX="114905" custLinFactNeighborX="-52806" custLinFactNeighborY="2083"/>
      <dgm:spPr/>
      <dgm:t>
        <a:bodyPr/>
        <a:lstStyle/>
        <a:p>
          <a:endParaRPr lang="pl-PL"/>
        </a:p>
      </dgm:t>
    </dgm:pt>
    <dgm:pt modelId="{F5C8DBBE-96DF-4EF0-ABB5-4ED11F6F8222}" type="pres">
      <dgm:prSet presAssocID="{7EA7DF19-FBC8-42F7-B5A6-1C1F3CFD7EC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282B429-EC8C-425A-A2E9-89E637FB8853}" type="presOf" srcId="{5E9C77EA-D798-4F58-AC8C-D8A36B8EBCC2}" destId="{86E5FADF-FB60-4EB3-ABB1-909CE4B2E954}" srcOrd="0" destOrd="0" presId="urn:microsoft.com/office/officeart/2005/8/layout/venn1"/>
    <dgm:cxn modelId="{D4DAD68D-FB6E-4FA6-8D8B-4173DB762E53}" srcId="{5E9C77EA-D798-4F58-AC8C-D8A36B8EBCC2}" destId="{FED5050B-5B79-4E30-B773-B69AF258149A}" srcOrd="0" destOrd="0" parTransId="{EE5CE9A2-93D0-4BCD-8D14-B139D5295766}" sibTransId="{E15DD134-DF63-4AB7-9F7B-E22236045606}"/>
    <dgm:cxn modelId="{BEE6D549-5109-4E40-8F1B-56F61EACAFCF}" srcId="{5E9C77EA-D798-4F58-AC8C-D8A36B8EBCC2}" destId="{7EA7DF19-FBC8-42F7-B5A6-1C1F3CFD7EC0}" srcOrd="2" destOrd="0" parTransId="{A4FB4DF8-4000-4D4E-A4AB-0829024F7DF6}" sibTransId="{814BDE05-EBBD-45C7-A2B9-A36BA8DB0A63}"/>
    <dgm:cxn modelId="{94DBAF0D-EDE8-40D8-8D01-EB4EC2F59E75}" type="presOf" srcId="{26ACDAAF-2787-40D3-A5F4-F08069C89A16}" destId="{96585634-E3D1-4378-BE9B-D5D02C31075D}" srcOrd="0" destOrd="0" presId="urn:microsoft.com/office/officeart/2005/8/layout/venn1"/>
    <dgm:cxn modelId="{86445559-BA21-44F8-A865-A8797599B68A}" type="presOf" srcId="{7EA7DF19-FBC8-42F7-B5A6-1C1F3CFD7EC0}" destId="{F5C8DBBE-96DF-4EF0-ABB5-4ED11F6F8222}" srcOrd="1" destOrd="0" presId="urn:microsoft.com/office/officeart/2005/8/layout/venn1"/>
    <dgm:cxn modelId="{193A0EFA-17B3-434F-B8ED-74D6CCDDF333}" type="presOf" srcId="{FED5050B-5B79-4E30-B773-B69AF258149A}" destId="{0268BE54-AC74-415B-8D7E-C32FBAE3122F}" srcOrd="0" destOrd="0" presId="urn:microsoft.com/office/officeart/2005/8/layout/venn1"/>
    <dgm:cxn modelId="{505669F1-8A73-4317-830E-68B314F8B436}" type="presOf" srcId="{FED5050B-5B79-4E30-B773-B69AF258149A}" destId="{0D131384-9991-4D9B-94E2-9090467204AC}" srcOrd="1" destOrd="0" presId="urn:microsoft.com/office/officeart/2005/8/layout/venn1"/>
    <dgm:cxn modelId="{8E429321-21EA-4992-9BD7-9EB31743970D}" srcId="{5E9C77EA-D798-4F58-AC8C-D8A36B8EBCC2}" destId="{26ACDAAF-2787-40D3-A5F4-F08069C89A16}" srcOrd="1" destOrd="0" parTransId="{9065EEDF-3C23-4D0C-90B6-183B391FFB96}" sibTransId="{3870391A-DAAB-4CEA-B79D-082A7B056659}"/>
    <dgm:cxn modelId="{2D943540-A556-4771-B319-0DC9D52755CA}" type="presOf" srcId="{26ACDAAF-2787-40D3-A5F4-F08069C89A16}" destId="{A8E6D569-7A1B-4347-AEED-56767E9A9A9E}" srcOrd="1" destOrd="0" presId="urn:microsoft.com/office/officeart/2005/8/layout/venn1"/>
    <dgm:cxn modelId="{AF76076C-15F4-4884-AE65-07FF2FBDE8C0}" type="presOf" srcId="{7EA7DF19-FBC8-42F7-B5A6-1C1F3CFD7EC0}" destId="{0E5BC826-0892-43C1-BC59-32FB7EF93503}" srcOrd="0" destOrd="0" presId="urn:microsoft.com/office/officeart/2005/8/layout/venn1"/>
    <dgm:cxn modelId="{B48FDDB2-40B3-4C30-B9B7-80D246C7FA03}" type="presParOf" srcId="{86E5FADF-FB60-4EB3-ABB1-909CE4B2E954}" destId="{0268BE54-AC74-415B-8D7E-C32FBAE3122F}" srcOrd="0" destOrd="0" presId="urn:microsoft.com/office/officeart/2005/8/layout/venn1"/>
    <dgm:cxn modelId="{13F536B5-D162-447C-8403-366B53DFB0C8}" type="presParOf" srcId="{86E5FADF-FB60-4EB3-ABB1-909CE4B2E954}" destId="{0D131384-9991-4D9B-94E2-9090467204AC}" srcOrd="1" destOrd="0" presId="urn:microsoft.com/office/officeart/2005/8/layout/venn1"/>
    <dgm:cxn modelId="{C3F16021-B8DF-4E84-9CF1-2534FEA458B5}" type="presParOf" srcId="{86E5FADF-FB60-4EB3-ABB1-909CE4B2E954}" destId="{96585634-E3D1-4378-BE9B-D5D02C31075D}" srcOrd="2" destOrd="0" presId="urn:microsoft.com/office/officeart/2005/8/layout/venn1"/>
    <dgm:cxn modelId="{39FEF1EC-86FB-4656-B3B2-89A4AAB5D0FB}" type="presParOf" srcId="{86E5FADF-FB60-4EB3-ABB1-909CE4B2E954}" destId="{A8E6D569-7A1B-4347-AEED-56767E9A9A9E}" srcOrd="3" destOrd="0" presId="urn:microsoft.com/office/officeart/2005/8/layout/venn1"/>
    <dgm:cxn modelId="{8A777B10-7718-4205-8B0F-47448CB9AD73}" type="presParOf" srcId="{86E5FADF-FB60-4EB3-ABB1-909CE4B2E954}" destId="{0E5BC826-0892-43C1-BC59-32FB7EF93503}" srcOrd="4" destOrd="0" presId="urn:microsoft.com/office/officeart/2005/8/layout/venn1"/>
    <dgm:cxn modelId="{85099BED-3CFF-46DE-8461-FE9D5758ECF3}" type="presParOf" srcId="{86E5FADF-FB60-4EB3-ABB1-909CE4B2E954}" destId="{F5C8DBBE-96DF-4EF0-ABB5-4ED11F6F822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0B49ACE0-412D-4042-A51E-067BF759A06D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Akcja informacyjna dla pracodawców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3E3B86BF-4F21-4F0F-BE83-C1629A7DA325}" type="parTrans" cxnId="{33AA67D1-35B4-480F-B494-41255D9D1423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6EC72275-6DD2-4FAC-9368-50CCD59DD7E2}" type="sibTrans" cxnId="{33AA67D1-35B4-480F-B494-41255D9D1423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6C7E6185-5FBE-4D9D-8CAF-2A8744624BF0}">
      <dgm:prSet custT="1"/>
      <dgm:spPr>
        <a:solidFill>
          <a:srgbClr val="F1D2A5"/>
        </a:solidFill>
      </dgm:spPr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Targi pracy dla seniorów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6F0ECE41-1B96-40BC-94A0-4469DE20940C}" type="par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28CA77F7-2ABD-4203-A18D-4B9E07D77377}" type="sib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AB17CE66-B4E6-448F-9B09-52FB24B695B9}">
      <dgm:prSet custT="1"/>
      <dgm:spPr>
        <a:solidFill>
          <a:srgbClr val="DFB799"/>
        </a:solidFill>
      </dgm:spPr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Wprowadzenie lokalnych ulg dla seniorów (np. karta seniora)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F95668A-8BCE-47B7-92D1-0E234E6D2E96}" type="par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E42C5EC5-83AB-47B5-A4A6-D2BE7570C629}" type="sib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F7D8AC48-3C3C-4A8A-9E50-51C86437FAFA}">
      <dgm:prSet custT="1"/>
      <dgm:spPr>
        <a:solidFill>
          <a:srgbClr val="D2B2A6"/>
        </a:solidFill>
      </dgm:spPr>
      <dgm:t>
        <a:bodyPr/>
        <a:lstStyle/>
        <a:p>
          <a:pPr rtl="0"/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Informowanie o przysługujących prawach konsumenckich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F00E7F8-30F4-4CBC-92B8-79236299D39E}" type="parTrans" cxnId="{B37438AA-F32B-416F-9986-218F29362C61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95B54608-1E35-4E78-9A66-19E2C5FF4BA7}" type="sibTrans" cxnId="{B37438AA-F32B-416F-9986-218F29362C61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4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4"/>
      <dgm:spPr/>
    </dgm:pt>
    <dgm:pt modelId="{8AEC9A58-DAD2-45BE-AECA-89817FA5C6CC}" type="pres">
      <dgm:prSet presAssocID="{E0167BE8-8406-467E-B0C5-DF9F463FAE8F}" presName="dstNode" presStyleLbl="node1" presStyleIdx="0" presStyleCnt="4"/>
      <dgm:spPr/>
    </dgm:pt>
    <dgm:pt modelId="{3C983ED4-DFA4-4956-8F28-C09052805EBD}" type="pres">
      <dgm:prSet presAssocID="{0B49ACE0-412D-4042-A51E-067BF759A06D}" presName="text_1" presStyleLbl="node1" presStyleIdx="0" presStyleCnt="4" custScaleY="1425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A3444D-673C-4A3E-B6C0-C20AC5B55467}" type="pres">
      <dgm:prSet presAssocID="{0B49ACE0-412D-4042-A51E-067BF759A06D}" presName="accent_1" presStyleCnt="0"/>
      <dgm:spPr/>
    </dgm:pt>
    <dgm:pt modelId="{79BE13A8-78DD-47D6-BADC-30505CEC8661}" type="pres">
      <dgm:prSet presAssocID="{0B49ACE0-412D-4042-A51E-067BF759A06D}" presName="accentRepeatNode" presStyleLbl="solidFgAcc1" presStyleIdx="0" presStyleCnt="4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596042B6-7808-4105-8A0A-2C180FB2FDD9}" type="pres">
      <dgm:prSet presAssocID="{6C7E6185-5FBE-4D9D-8CAF-2A8744624BF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10F719-1D9F-41D3-98BA-0A525678AEDA}" type="pres">
      <dgm:prSet presAssocID="{6C7E6185-5FBE-4D9D-8CAF-2A8744624BF0}" presName="accent_2" presStyleCnt="0"/>
      <dgm:spPr/>
    </dgm:pt>
    <dgm:pt modelId="{0F656E76-7E3E-4897-8831-CBCDCC29DCDB}" type="pres">
      <dgm:prSet presAssocID="{6C7E6185-5FBE-4D9D-8CAF-2A8744624BF0}" presName="accentRepeatNode" presStyleLbl="solidFgAcc1" presStyleIdx="1" presStyleCnt="4" custScaleX="83000" custScaleY="83000" custLinFactNeighborX="1797" custLinFactNeighborY="4601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80D7526E-E66A-42C0-B86A-C3DF2538676C}" type="pres">
      <dgm:prSet presAssocID="{AB17CE66-B4E6-448F-9B09-52FB24B695B9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E7355B-F8F5-4D45-8B5C-3960DD3750A1}" type="pres">
      <dgm:prSet presAssocID="{AB17CE66-B4E6-448F-9B09-52FB24B695B9}" presName="accent_3" presStyleCnt="0"/>
      <dgm:spPr/>
    </dgm:pt>
    <dgm:pt modelId="{1BADAEAC-9A82-4B0D-9ACE-1E56EF7D766C}" type="pres">
      <dgm:prSet presAssocID="{AB17CE66-B4E6-448F-9B09-52FB24B695B9}" presName="accentRepeatNode" presStyleLbl="solidFgAcc1" presStyleIdx="2" presStyleCnt="4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1A9F6B6B-0D00-4B43-B08E-55D1E3CF9919}" type="pres">
      <dgm:prSet presAssocID="{F7D8AC48-3C3C-4A8A-9E50-51C86437FAF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F3FD71-0A8B-4AD8-B55E-FF1B50C03731}" type="pres">
      <dgm:prSet presAssocID="{F7D8AC48-3C3C-4A8A-9E50-51C86437FAFA}" presName="accent_4" presStyleCnt="0"/>
      <dgm:spPr/>
    </dgm:pt>
    <dgm:pt modelId="{A8362FB8-8ECD-4D46-95F3-AF9D5B55864C}" type="pres">
      <dgm:prSet presAssocID="{F7D8AC48-3C3C-4A8A-9E50-51C86437FAFA}" presName="accentRepeatNode" presStyleLbl="solidFgAcc1" presStyleIdx="3" presStyleCnt="4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</dgm:ptLst>
  <dgm:cxnLst>
    <dgm:cxn modelId="{DB2CC730-6CA9-4E16-B99E-001975158941}" type="presOf" srcId="{6C7E6185-5FBE-4D9D-8CAF-2A8744624BF0}" destId="{596042B6-7808-4105-8A0A-2C180FB2FDD9}" srcOrd="0" destOrd="0" presId="urn:microsoft.com/office/officeart/2008/layout/VerticalCurvedList"/>
    <dgm:cxn modelId="{DA3F8230-30D1-4BCE-825E-ACF8FD056500}" type="presOf" srcId="{F7D8AC48-3C3C-4A8A-9E50-51C86437FAFA}" destId="{1A9F6B6B-0D00-4B43-B08E-55D1E3CF9919}" srcOrd="0" destOrd="0" presId="urn:microsoft.com/office/officeart/2008/layout/VerticalCurvedList"/>
    <dgm:cxn modelId="{33AA67D1-35B4-480F-B494-41255D9D1423}" srcId="{E0167BE8-8406-467E-B0C5-DF9F463FAE8F}" destId="{0B49ACE0-412D-4042-A51E-067BF759A06D}" srcOrd="0" destOrd="0" parTransId="{3E3B86BF-4F21-4F0F-BE83-C1629A7DA325}" sibTransId="{6EC72275-6DD2-4FAC-9368-50CCD59DD7E2}"/>
    <dgm:cxn modelId="{D606571E-0913-4EC7-8BA6-2A6C3E83DABB}" srcId="{E0167BE8-8406-467E-B0C5-DF9F463FAE8F}" destId="{AB17CE66-B4E6-448F-9B09-52FB24B695B9}" srcOrd="2" destOrd="0" parTransId="{0F95668A-8BCE-47B7-92D1-0E234E6D2E96}" sibTransId="{E42C5EC5-83AB-47B5-A4A6-D2BE7570C629}"/>
    <dgm:cxn modelId="{01E866FA-C0E2-4982-8E31-AD3814E32DF5}" type="presOf" srcId="{AB17CE66-B4E6-448F-9B09-52FB24B695B9}" destId="{80D7526E-E66A-42C0-B86A-C3DF2538676C}" srcOrd="0" destOrd="0" presId="urn:microsoft.com/office/officeart/2008/layout/VerticalCurvedList"/>
    <dgm:cxn modelId="{F477E7F7-4BF2-4DF1-894D-9E8CF933F184}" type="presOf" srcId="{E0167BE8-8406-467E-B0C5-DF9F463FAE8F}" destId="{409E67AF-1135-4917-94FE-6329A980C85A}" srcOrd="0" destOrd="0" presId="urn:microsoft.com/office/officeart/2008/layout/VerticalCurvedList"/>
    <dgm:cxn modelId="{76DEA5F5-3CD0-42EF-9172-657A0F963746}" srcId="{E0167BE8-8406-467E-B0C5-DF9F463FAE8F}" destId="{6C7E6185-5FBE-4D9D-8CAF-2A8744624BF0}" srcOrd="1" destOrd="0" parTransId="{6F0ECE41-1B96-40BC-94A0-4469DE20940C}" sibTransId="{28CA77F7-2ABD-4203-A18D-4B9E07D77377}"/>
    <dgm:cxn modelId="{CDABC9BE-0187-4E0A-86C0-49D961793AC9}" type="presOf" srcId="{6EC72275-6DD2-4FAC-9368-50CCD59DD7E2}" destId="{8CBCCA33-FA72-4102-AFCF-1641BE47604E}" srcOrd="0" destOrd="0" presId="urn:microsoft.com/office/officeart/2008/layout/VerticalCurvedList"/>
    <dgm:cxn modelId="{B37438AA-F32B-416F-9986-218F29362C61}" srcId="{E0167BE8-8406-467E-B0C5-DF9F463FAE8F}" destId="{F7D8AC48-3C3C-4A8A-9E50-51C86437FAFA}" srcOrd="3" destOrd="0" parTransId="{1F00E7F8-30F4-4CBC-92B8-79236299D39E}" sibTransId="{95B54608-1E35-4E78-9A66-19E2C5FF4BA7}"/>
    <dgm:cxn modelId="{3D7D3355-1300-47E3-96E3-A0CDB14E8A21}" type="presOf" srcId="{0B49ACE0-412D-4042-A51E-067BF759A06D}" destId="{3C983ED4-DFA4-4956-8F28-C09052805EBD}" srcOrd="0" destOrd="0" presId="urn:microsoft.com/office/officeart/2008/layout/VerticalCurvedList"/>
    <dgm:cxn modelId="{A9461CAC-FF27-4319-B16E-8C7291AB550C}" type="presParOf" srcId="{409E67AF-1135-4917-94FE-6329A980C85A}" destId="{8EC97C0D-2FF9-439A-AAE1-47EC2ED86AD9}" srcOrd="0" destOrd="0" presId="urn:microsoft.com/office/officeart/2008/layout/VerticalCurvedList"/>
    <dgm:cxn modelId="{205E884E-32A8-48FB-94DE-65CABC731D82}" type="presParOf" srcId="{8EC97C0D-2FF9-439A-AAE1-47EC2ED86AD9}" destId="{A661695B-33AF-49B4-AB7E-76BEB7487814}" srcOrd="0" destOrd="0" presId="urn:microsoft.com/office/officeart/2008/layout/VerticalCurvedList"/>
    <dgm:cxn modelId="{C5F9E682-4F3C-44E0-9580-99FB78E07143}" type="presParOf" srcId="{A661695B-33AF-49B4-AB7E-76BEB7487814}" destId="{A4180845-BA21-48A5-9A56-848785427F33}" srcOrd="0" destOrd="0" presId="urn:microsoft.com/office/officeart/2008/layout/VerticalCurvedList"/>
    <dgm:cxn modelId="{EEC4FDAC-615C-4991-8522-5865106C02D8}" type="presParOf" srcId="{A661695B-33AF-49B4-AB7E-76BEB7487814}" destId="{8CBCCA33-FA72-4102-AFCF-1641BE47604E}" srcOrd="1" destOrd="0" presId="urn:microsoft.com/office/officeart/2008/layout/VerticalCurvedList"/>
    <dgm:cxn modelId="{3E17C736-89A7-4C68-A4E2-682179C09AB3}" type="presParOf" srcId="{A661695B-33AF-49B4-AB7E-76BEB7487814}" destId="{F29590F4-E230-457C-B85A-024CCB0D1631}" srcOrd="2" destOrd="0" presId="urn:microsoft.com/office/officeart/2008/layout/VerticalCurvedList"/>
    <dgm:cxn modelId="{B6149E77-B400-432C-AC23-A568A13CD9C7}" type="presParOf" srcId="{A661695B-33AF-49B4-AB7E-76BEB7487814}" destId="{8AEC9A58-DAD2-45BE-AECA-89817FA5C6CC}" srcOrd="3" destOrd="0" presId="urn:microsoft.com/office/officeart/2008/layout/VerticalCurvedList"/>
    <dgm:cxn modelId="{7E6B98EB-0DF3-44E7-9DCA-A2E01941AA3E}" type="presParOf" srcId="{8EC97C0D-2FF9-439A-AAE1-47EC2ED86AD9}" destId="{3C983ED4-DFA4-4956-8F28-C09052805EBD}" srcOrd="1" destOrd="0" presId="urn:microsoft.com/office/officeart/2008/layout/VerticalCurvedList"/>
    <dgm:cxn modelId="{BDFF4A7C-877E-40B9-89A7-579DFB334BC3}" type="presParOf" srcId="{8EC97C0D-2FF9-439A-AAE1-47EC2ED86AD9}" destId="{19A3444D-673C-4A3E-B6C0-C20AC5B55467}" srcOrd="2" destOrd="0" presId="urn:microsoft.com/office/officeart/2008/layout/VerticalCurvedList"/>
    <dgm:cxn modelId="{6AF4BC86-C93E-4F7C-B89B-D27FD14A37BE}" type="presParOf" srcId="{19A3444D-673C-4A3E-B6C0-C20AC5B55467}" destId="{79BE13A8-78DD-47D6-BADC-30505CEC8661}" srcOrd="0" destOrd="0" presId="urn:microsoft.com/office/officeart/2008/layout/VerticalCurvedList"/>
    <dgm:cxn modelId="{88946455-9AA5-4BD7-ACEB-4ED4A9028289}" type="presParOf" srcId="{8EC97C0D-2FF9-439A-AAE1-47EC2ED86AD9}" destId="{596042B6-7808-4105-8A0A-2C180FB2FDD9}" srcOrd="3" destOrd="0" presId="urn:microsoft.com/office/officeart/2008/layout/VerticalCurvedList"/>
    <dgm:cxn modelId="{7BEFB684-2889-4EED-A8E6-08F41ADF2C3A}" type="presParOf" srcId="{8EC97C0D-2FF9-439A-AAE1-47EC2ED86AD9}" destId="{AC10F719-1D9F-41D3-98BA-0A525678AEDA}" srcOrd="4" destOrd="0" presId="urn:microsoft.com/office/officeart/2008/layout/VerticalCurvedList"/>
    <dgm:cxn modelId="{09BE54EA-2373-4AE2-A569-B722F95C370A}" type="presParOf" srcId="{AC10F719-1D9F-41D3-98BA-0A525678AEDA}" destId="{0F656E76-7E3E-4897-8831-CBCDCC29DCDB}" srcOrd="0" destOrd="0" presId="urn:microsoft.com/office/officeart/2008/layout/VerticalCurvedList"/>
    <dgm:cxn modelId="{5BAC0EE6-4952-4565-A518-D8462E7B9FD9}" type="presParOf" srcId="{8EC97C0D-2FF9-439A-AAE1-47EC2ED86AD9}" destId="{80D7526E-E66A-42C0-B86A-C3DF2538676C}" srcOrd="5" destOrd="0" presId="urn:microsoft.com/office/officeart/2008/layout/VerticalCurvedList"/>
    <dgm:cxn modelId="{2660A9A6-EE2D-46FC-A7D4-8C74C0FDFD34}" type="presParOf" srcId="{8EC97C0D-2FF9-439A-AAE1-47EC2ED86AD9}" destId="{5FE7355B-F8F5-4D45-8B5C-3960DD3750A1}" srcOrd="6" destOrd="0" presId="urn:microsoft.com/office/officeart/2008/layout/VerticalCurvedList"/>
    <dgm:cxn modelId="{B6BE9A09-E304-4A0E-BBFD-C92863BFADBE}" type="presParOf" srcId="{5FE7355B-F8F5-4D45-8B5C-3960DD3750A1}" destId="{1BADAEAC-9A82-4B0D-9ACE-1E56EF7D766C}" srcOrd="0" destOrd="0" presId="urn:microsoft.com/office/officeart/2008/layout/VerticalCurvedList"/>
    <dgm:cxn modelId="{4FDB2B6B-653F-4FA8-B7A1-3985CA0B82E1}" type="presParOf" srcId="{8EC97C0D-2FF9-439A-AAE1-47EC2ED86AD9}" destId="{1A9F6B6B-0D00-4B43-B08E-55D1E3CF9919}" srcOrd="7" destOrd="0" presId="urn:microsoft.com/office/officeart/2008/layout/VerticalCurvedList"/>
    <dgm:cxn modelId="{7DF60D83-FAD8-4CFB-916F-B8B7DDE627DD}" type="presParOf" srcId="{8EC97C0D-2FF9-439A-AAE1-47EC2ED86AD9}" destId="{B7F3FD71-0A8B-4AD8-B55E-FF1B50C03731}" srcOrd="8" destOrd="0" presId="urn:microsoft.com/office/officeart/2008/layout/VerticalCurvedList"/>
    <dgm:cxn modelId="{FDDB671C-85B1-4F3C-BCEC-85E888CC585C}" type="presParOf" srcId="{B7F3FD71-0A8B-4AD8-B55E-FF1B50C03731}" destId="{A8362FB8-8ECD-4D46-95F3-AF9D5B5586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E633F01-456C-4E7E-AE43-032A744B3B5E}" type="doc">
      <dgm:prSet loTypeId="urn:microsoft.com/office/officeart/2005/8/layout/cycle6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40D449D-CEEC-4869-AED7-52B4B42F0AB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pl-PL" sz="2800" b="1" dirty="0" smtClean="0">
              <a:latin typeface="Cambria" panose="02040503050406030204" pitchFamily="18" charset="0"/>
            </a:rPr>
            <a:t>Profilaktyka zdrowotna </a:t>
          </a:r>
          <a:br>
            <a:rPr lang="pl-PL" sz="2800" b="1" dirty="0" smtClean="0">
              <a:latin typeface="Cambria" panose="02040503050406030204" pitchFamily="18" charset="0"/>
            </a:rPr>
          </a:br>
          <a:r>
            <a:rPr lang="pl-PL" sz="2800" b="1" dirty="0" smtClean="0">
              <a:latin typeface="Cambria" panose="02040503050406030204" pitchFamily="18" charset="0"/>
            </a:rPr>
            <a:t>i promocja zdrowia </a:t>
          </a:r>
          <a:endParaRPr lang="pl-PL" sz="2800" b="1" dirty="0">
            <a:latin typeface="Cambria" panose="02040503050406030204" pitchFamily="18" charset="0"/>
          </a:endParaRPr>
        </a:p>
      </dgm:t>
    </dgm:pt>
    <dgm:pt modelId="{D886DAFD-68AD-473F-A43C-9DFB5AD90592}" type="parTrans" cxnId="{37FD2384-96C8-42B6-8790-06F4D0AF8E1A}">
      <dgm:prSet/>
      <dgm:spPr/>
      <dgm:t>
        <a:bodyPr/>
        <a:lstStyle/>
        <a:p>
          <a:endParaRPr lang="pl-PL"/>
        </a:p>
      </dgm:t>
    </dgm:pt>
    <dgm:pt modelId="{E1CFD7F7-2972-4DEB-B075-65255FCFF1C7}" type="sibTrans" cxnId="{37FD2384-96C8-42B6-8790-06F4D0AF8E1A}">
      <dgm:prSet/>
      <dgm:spPr/>
      <dgm:t>
        <a:bodyPr/>
        <a:lstStyle/>
        <a:p>
          <a:endParaRPr lang="pl-PL"/>
        </a:p>
      </dgm:t>
    </dgm:pt>
    <dgm:pt modelId="{189AD701-51BA-4472-BC47-4AEC3675EC47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pl-PL" sz="2800" b="1" dirty="0" smtClean="0">
              <a:latin typeface="Cambria" panose="02040503050406030204" pitchFamily="18" charset="0"/>
            </a:rPr>
            <a:t>Wsparcie </a:t>
          </a:r>
          <a:br>
            <a:rPr lang="pl-PL" sz="2800" b="1" dirty="0" smtClean="0">
              <a:latin typeface="Cambria" panose="02040503050406030204" pitchFamily="18" charset="0"/>
            </a:rPr>
          </a:br>
          <a:r>
            <a:rPr lang="pl-PL" sz="2800" b="1" dirty="0" smtClean="0">
              <a:latin typeface="Cambria" panose="02040503050406030204" pitchFamily="18" charset="0"/>
            </a:rPr>
            <a:t>medyczno-socjalne </a:t>
          </a:r>
          <a:br>
            <a:rPr lang="pl-PL" sz="2800" b="1" dirty="0" smtClean="0">
              <a:latin typeface="Cambria" panose="02040503050406030204" pitchFamily="18" charset="0"/>
            </a:rPr>
          </a:br>
          <a:r>
            <a:rPr lang="pl-PL" sz="2800" b="1" dirty="0" smtClean="0">
              <a:latin typeface="Cambria" panose="02040503050406030204" pitchFamily="18" charset="0"/>
            </a:rPr>
            <a:t>osób z zaburzeniami poznawczymi </a:t>
          </a:r>
          <a:endParaRPr lang="pl-PL" sz="2800" b="1" dirty="0">
            <a:latin typeface="Cambria" panose="02040503050406030204" pitchFamily="18" charset="0"/>
          </a:endParaRPr>
        </a:p>
      </dgm:t>
    </dgm:pt>
    <dgm:pt modelId="{A6604997-D48B-4F77-806B-683B98978E4D}" type="parTrans" cxnId="{87E59C0D-10DE-498B-8836-72D290EA90AE}">
      <dgm:prSet/>
      <dgm:spPr/>
      <dgm:t>
        <a:bodyPr/>
        <a:lstStyle/>
        <a:p>
          <a:endParaRPr lang="pl-PL"/>
        </a:p>
      </dgm:t>
    </dgm:pt>
    <dgm:pt modelId="{BDE2CBF5-3218-492E-AC7D-849AB3F69151}" type="sibTrans" cxnId="{87E59C0D-10DE-498B-8836-72D290EA90AE}">
      <dgm:prSet/>
      <dgm:spPr/>
      <dgm:t>
        <a:bodyPr/>
        <a:lstStyle/>
        <a:p>
          <a:endParaRPr lang="pl-PL"/>
        </a:p>
      </dgm:t>
    </dgm:pt>
    <dgm:pt modelId="{FA8C011E-012A-469F-A4B6-758E90852BA2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rtl="0"/>
          <a:r>
            <a:rPr lang="pl-PL" sz="2800" b="1" dirty="0" smtClean="0">
              <a:latin typeface="Cambria" panose="02040503050406030204" pitchFamily="18" charset="0"/>
            </a:rPr>
            <a:t>Opieka geriatryczna </a:t>
          </a:r>
          <a:br>
            <a:rPr lang="pl-PL" sz="2800" b="1" dirty="0" smtClean="0">
              <a:latin typeface="Cambria" panose="02040503050406030204" pitchFamily="18" charset="0"/>
            </a:rPr>
          </a:br>
          <a:r>
            <a:rPr lang="pl-PL" sz="2800" b="1" dirty="0" smtClean="0">
              <a:latin typeface="Cambria" panose="02040503050406030204" pitchFamily="18" charset="0"/>
            </a:rPr>
            <a:t>i rehabilitacja </a:t>
          </a:r>
          <a:endParaRPr lang="pl-PL" sz="2800" b="1" dirty="0">
            <a:latin typeface="Cambria" panose="02040503050406030204" pitchFamily="18" charset="0"/>
          </a:endParaRPr>
        </a:p>
      </dgm:t>
    </dgm:pt>
    <dgm:pt modelId="{84BDA392-5A16-4863-B652-C15B451AE5C9}" type="parTrans" cxnId="{EC7EF591-34AD-4A4D-92B1-030E88B9A823}">
      <dgm:prSet/>
      <dgm:spPr/>
      <dgm:t>
        <a:bodyPr/>
        <a:lstStyle/>
        <a:p>
          <a:endParaRPr lang="pl-PL"/>
        </a:p>
      </dgm:t>
    </dgm:pt>
    <dgm:pt modelId="{BC37A9EF-EB92-4EAF-9410-186AA4FC9EB3}" type="sibTrans" cxnId="{EC7EF591-34AD-4A4D-92B1-030E88B9A823}">
      <dgm:prSet/>
      <dgm:spPr/>
      <dgm:t>
        <a:bodyPr/>
        <a:lstStyle/>
        <a:p>
          <a:endParaRPr lang="pl-PL"/>
        </a:p>
      </dgm:t>
    </dgm:pt>
    <dgm:pt modelId="{0E1F8651-C415-4FDC-BB7C-7BCF295680ED}" type="pres">
      <dgm:prSet presAssocID="{2E633F01-456C-4E7E-AE43-032A744B3B5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39F2A00-1C80-4CB9-8C98-0A7170AA4C9C}" type="pres">
      <dgm:prSet presAssocID="{A40D449D-CEEC-4869-AED7-52B4B42F0AB2}" presName="node" presStyleLbl="node1" presStyleIdx="0" presStyleCnt="3" custScaleX="173094" custRadScaleRad="82358" custRadScaleInc="-123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C8C53C-18FF-4DAF-A4E0-2A4884672365}" type="pres">
      <dgm:prSet presAssocID="{A40D449D-CEEC-4869-AED7-52B4B42F0AB2}" presName="spNode" presStyleCnt="0"/>
      <dgm:spPr/>
    </dgm:pt>
    <dgm:pt modelId="{91E78399-9FA4-438A-A9BE-9CF6BB537F98}" type="pres">
      <dgm:prSet presAssocID="{E1CFD7F7-2972-4DEB-B075-65255FCFF1C7}" presName="sibTrans" presStyleLbl="sibTrans1D1" presStyleIdx="0" presStyleCnt="3"/>
      <dgm:spPr/>
      <dgm:t>
        <a:bodyPr/>
        <a:lstStyle/>
        <a:p>
          <a:endParaRPr lang="pl-PL"/>
        </a:p>
      </dgm:t>
    </dgm:pt>
    <dgm:pt modelId="{2ACAAAF7-DDFD-4574-94C3-AE716933A316}" type="pres">
      <dgm:prSet presAssocID="{189AD701-51BA-4472-BC47-4AEC3675EC47}" presName="node" presStyleLbl="node1" presStyleIdx="1" presStyleCnt="3" custScaleX="151878" custRadScaleRad="114766" custRadScaleInc="-1225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119659-05EC-4176-A852-76BF045F5C53}" type="pres">
      <dgm:prSet presAssocID="{189AD701-51BA-4472-BC47-4AEC3675EC47}" presName="spNode" presStyleCnt="0"/>
      <dgm:spPr/>
    </dgm:pt>
    <dgm:pt modelId="{B454B950-A6E4-47A7-836F-090BFE3B1B77}" type="pres">
      <dgm:prSet presAssocID="{BDE2CBF5-3218-492E-AC7D-849AB3F69151}" presName="sibTrans" presStyleLbl="sibTrans1D1" presStyleIdx="1" presStyleCnt="3"/>
      <dgm:spPr/>
      <dgm:t>
        <a:bodyPr/>
        <a:lstStyle/>
        <a:p>
          <a:endParaRPr lang="pl-PL"/>
        </a:p>
      </dgm:t>
    </dgm:pt>
    <dgm:pt modelId="{D82CB8F2-2C38-4D82-A2F5-5BAFF90927DE}" type="pres">
      <dgm:prSet presAssocID="{FA8C011E-012A-469F-A4B6-758E90852BA2}" presName="node" presStyleLbl="node1" presStyleIdx="2" presStyleCnt="3" custScaleX="150499" custRadScaleRad="119695" custRadScaleInc="15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F26369-C769-469C-BCEB-D4090C601ED4}" type="pres">
      <dgm:prSet presAssocID="{FA8C011E-012A-469F-A4B6-758E90852BA2}" presName="spNode" presStyleCnt="0"/>
      <dgm:spPr/>
    </dgm:pt>
    <dgm:pt modelId="{42E22930-4F23-4022-BF7F-8B64B0753D72}" type="pres">
      <dgm:prSet presAssocID="{BC37A9EF-EB92-4EAF-9410-186AA4FC9EB3}" presName="sibTrans" presStyleLbl="sibTrans1D1" presStyleIdx="2" presStyleCnt="3"/>
      <dgm:spPr/>
      <dgm:t>
        <a:bodyPr/>
        <a:lstStyle/>
        <a:p>
          <a:endParaRPr lang="pl-PL"/>
        </a:p>
      </dgm:t>
    </dgm:pt>
  </dgm:ptLst>
  <dgm:cxnLst>
    <dgm:cxn modelId="{ED37FBB7-9BE4-4F29-9154-B3AACBF98E4A}" type="presOf" srcId="{A40D449D-CEEC-4869-AED7-52B4B42F0AB2}" destId="{D39F2A00-1C80-4CB9-8C98-0A7170AA4C9C}" srcOrd="0" destOrd="0" presId="urn:microsoft.com/office/officeart/2005/8/layout/cycle6"/>
    <dgm:cxn modelId="{CA312E80-9A94-4AE1-983F-7D0629A12A3C}" type="presOf" srcId="{189AD701-51BA-4472-BC47-4AEC3675EC47}" destId="{2ACAAAF7-DDFD-4574-94C3-AE716933A316}" srcOrd="0" destOrd="0" presId="urn:microsoft.com/office/officeart/2005/8/layout/cycle6"/>
    <dgm:cxn modelId="{8B091490-D766-47F7-A84B-1CD709C721BD}" type="presOf" srcId="{2E633F01-456C-4E7E-AE43-032A744B3B5E}" destId="{0E1F8651-C415-4FDC-BB7C-7BCF295680ED}" srcOrd="0" destOrd="0" presId="urn:microsoft.com/office/officeart/2005/8/layout/cycle6"/>
    <dgm:cxn modelId="{5DFB5E6A-238B-4D79-BEAF-8F5604C3EA87}" type="presOf" srcId="{BDE2CBF5-3218-492E-AC7D-849AB3F69151}" destId="{B454B950-A6E4-47A7-836F-090BFE3B1B77}" srcOrd="0" destOrd="0" presId="urn:microsoft.com/office/officeart/2005/8/layout/cycle6"/>
    <dgm:cxn modelId="{72B63C56-14F4-4824-824F-36D71DC71C4E}" type="presOf" srcId="{E1CFD7F7-2972-4DEB-B075-65255FCFF1C7}" destId="{91E78399-9FA4-438A-A9BE-9CF6BB537F98}" srcOrd="0" destOrd="0" presId="urn:microsoft.com/office/officeart/2005/8/layout/cycle6"/>
    <dgm:cxn modelId="{68D4CCF9-59B9-4547-92F0-6BE122C440FD}" type="presOf" srcId="{FA8C011E-012A-469F-A4B6-758E90852BA2}" destId="{D82CB8F2-2C38-4D82-A2F5-5BAFF90927DE}" srcOrd="0" destOrd="0" presId="urn:microsoft.com/office/officeart/2005/8/layout/cycle6"/>
    <dgm:cxn modelId="{EC7EF591-34AD-4A4D-92B1-030E88B9A823}" srcId="{2E633F01-456C-4E7E-AE43-032A744B3B5E}" destId="{FA8C011E-012A-469F-A4B6-758E90852BA2}" srcOrd="2" destOrd="0" parTransId="{84BDA392-5A16-4863-B652-C15B451AE5C9}" sibTransId="{BC37A9EF-EB92-4EAF-9410-186AA4FC9EB3}"/>
    <dgm:cxn modelId="{37FD2384-96C8-42B6-8790-06F4D0AF8E1A}" srcId="{2E633F01-456C-4E7E-AE43-032A744B3B5E}" destId="{A40D449D-CEEC-4869-AED7-52B4B42F0AB2}" srcOrd="0" destOrd="0" parTransId="{D886DAFD-68AD-473F-A43C-9DFB5AD90592}" sibTransId="{E1CFD7F7-2972-4DEB-B075-65255FCFF1C7}"/>
    <dgm:cxn modelId="{8C18FF6C-F8A0-445E-BBC8-D80C2D8D055F}" type="presOf" srcId="{BC37A9EF-EB92-4EAF-9410-186AA4FC9EB3}" destId="{42E22930-4F23-4022-BF7F-8B64B0753D72}" srcOrd="0" destOrd="0" presId="urn:microsoft.com/office/officeart/2005/8/layout/cycle6"/>
    <dgm:cxn modelId="{87E59C0D-10DE-498B-8836-72D290EA90AE}" srcId="{2E633F01-456C-4E7E-AE43-032A744B3B5E}" destId="{189AD701-51BA-4472-BC47-4AEC3675EC47}" srcOrd="1" destOrd="0" parTransId="{A6604997-D48B-4F77-806B-683B98978E4D}" sibTransId="{BDE2CBF5-3218-492E-AC7D-849AB3F69151}"/>
    <dgm:cxn modelId="{5B858B66-D59E-4403-BC3C-F8B1902EC612}" type="presParOf" srcId="{0E1F8651-C415-4FDC-BB7C-7BCF295680ED}" destId="{D39F2A00-1C80-4CB9-8C98-0A7170AA4C9C}" srcOrd="0" destOrd="0" presId="urn:microsoft.com/office/officeart/2005/8/layout/cycle6"/>
    <dgm:cxn modelId="{ECC1EE32-4B2D-4319-A0CD-5CB327D4C620}" type="presParOf" srcId="{0E1F8651-C415-4FDC-BB7C-7BCF295680ED}" destId="{62C8C53C-18FF-4DAF-A4E0-2A4884672365}" srcOrd="1" destOrd="0" presId="urn:microsoft.com/office/officeart/2005/8/layout/cycle6"/>
    <dgm:cxn modelId="{C6152E5C-8210-4253-9DB9-A37CF036CB69}" type="presParOf" srcId="{0E1F8651-C415-4FDC-BB7C-7BCF295680ED}" destId="{91E78399-9FA4-438A-A9BE-9CF6BB537F98}" srcOrd="2" destOrd="0" presId="urn:microsoft.com/office/officeart/2005/8/layout/cycle6"/>
    <dgm:cxn modelId="{E30677D8-CCBC-42AC-B9D8-4C016106004A}" type="presParOf" srcId="{0E1F8651-C415-4FDC-BB7C-7BCF295680ED}" destId="{2ACAAAF7-DDFD-4574-94C3-AE716933A316}" srcOrd="3" destOrd="0" presId="urn:microsoft.com/office/officeart/2005/8/layout/cycle6"/>
    <dgm:cxn modelId="{EC4E6E43-E2F8-47EE-B518-7F131ED97791}" type="presParOf" srcId="{0E1F8651-C415-4FDC-BB7C-7BCF295680ED}" destId="{05119659-05EC-4176-A852-76BF045F5C53}" srcOrd="4" destOrd="0" presId="urn:microsoft.com/office/officeart/2005/8/layout/cycle6"/>
    <dgm:cxn modelId="{89D3C563-220D-45D7-9F19-28DE9C38D75D}" type="presParOf" srcId="{0E1F8651-C415-4FDC-BB7C-7BCF295680ED}" destId="{B454B950-A6E4-47A7-836F-090BFE3B1B77}" srcOrd="5" destOrd="0" presId="urn:microsoft.com/office/officeart/2005/8/layout/cycle6"/>
    <dgm:cxn modelId="{15F3D54B-9C39-491E-BE2E-65F6E6BD2526}" type="presParOf" srcId="{0E1F8651-C415-4FDC-BB7C-7BCF295680ED}" destId="{D82CB8F2-2C38-4D82-A2F5-5BAFF90927DE}" srcOrd="6" destOrd="0" presId="urn:microsoft.com/office/officeart/2005/8/layout/cycle6"/>
    <dgm:cxn modelId="{F3299BE2-8C28-4805-B365-A90CBA0AA255}" type="presParOf" srcId="{0E1F8651-C415-4FDC-BB7C-7BCF295680ED}" destId="{34F26369-C769-469C-BCEB-D4090C601ED4}" srcOrd="7" destOrd="0" presId="urn:microsoft.com/office/officeart/2005/8/layout/cycle6"/>
    <dgm:cxn modelId="{600F409D-E189-4A37-97DC-1D541BF0038F}" type="presParOf" srcId="{0E1F8651-C415-4FDC-BB7C-7BCF295680ED}" destId="{42E22930-4F23-4022-BF7F-8B64B0753D72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0B49ACE0-412D-4042-A51E-067BF759A06D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Spotkania upowszechniające wiedzę z zakresu zdrowego trybu życia, spotkania ze specjalistami np. dietetykami, rehabilitantami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3E3B86BF-4F21-4F0F-BE83-C1629A7DA325}" type="parTrans" cxnId="{33AA67D1-35B4-480F-B494-41255D9D1423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6EC72275-6DD2-4FAC-9368-50CCD59DD7E2}" type="sibTrans" cxnId="{33AA67D1-35B4-480F-B494-41255D9D1423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6C7E6185-5FBE-4D9D-8CAF-2A8744624BF0}">
      <dgm:prSet custT="1"/>
      <dgm:spPr>
        <a:solidFill>
          <a:srgbClr val="F1D2A5"/>
        </a:solidFill>
      </dgm:spPr>
      <dgm:t>
        <a:bodyPr/>
        <a:lstStyle/>
        <a:p>
          <a:pPr rtl="0"/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Organizacja dziennych form opieki dla osób </a:t>
          </a:r>
          <a:b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</a:br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z zaburzeniami poznawczymi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6F0ECE41-1B96-40BC-94A0-4469DE20940C}" type="par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28CA77F7-2ABD-4203-A18D-4B9E07D77377}" type="sib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AB17CE66-B4E6-448F-9B09-52FB24B695B9}">
      <dgm:prSet custT="1"/>
      <dgm:spPr>
        <a:solidFill>
          <a:srgbClr val="DFB799"/>
        </a:solidFill>
      </dgm:spPr>
      <dgm:t>
        <a:bodyPr/>
        <a:lstStyle/>
        <a:p>
          <a:pPr rtl="0"/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Pomoc </a:t>
          </a:r>
          <a:r>
            <a:rPr lang="pl-PL" sz="2800" dirty="0" err="1" smtClean="0">
              <a:solidFill>
                <a:schemeClr val="tx1"/>
              </a:solidFill>
              <a:latin typeface="Cambria" panose="02040503050406030204" pitchFamily="18" charset="0"/>
            </a:rPr>
            <a:t>wytchnieniowa</a:t>
          </a:r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 dla rodzin opiekujących się niesamodzielnymi osobami starszymi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F95668A-8BCE-47B7-92D1-0E234E6D2E96}" type="par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E42C5EC5-83AB-47B5-A4A6-D2BE7570C629}" type="sib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F7D8AC48-3C3C-4A8A-9E50-51C86437FAFA}">
      <dgm:prSet custT="1"/>
      <dgm:spPr>
        <a:solidFill>
          <a:srgbClr val="D2B2A6"/>
        </a:solidFill>
      </dgm:spPr>
      <dgm:t>
        <a:bodyPr/>
        <a:lstStyle/>
        <a:p>
          <a:pPr rtl="0"/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Interdyscyplinarne zespoły opieki geriatrycznej w środowisku zamieszkania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F00E7F8-30F4-4CBC-92B8-79236299D39E}" type="parTrans" cxnId="{B37438AA-F32B-416F-9986-218F29362C61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95B54608-1E35-4E78-9A66-19E2C5FF4BA7}" type="sibTrans" cxnId="{B37438AA-F32B-416F-9986-218F29362C61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4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4"/>
      <dgm:spPr/>
    </dgm:pt>
    <dgm:pt modelId="{8AEC9A58-DAD2-45BE-AECA-89817FA5C6CC}" type="pres">
      <dgm:prSet presAssocID="{E0167BE8-8406-467E-B0C5-DF9F463FAE8F}" presName="dstNode" presStyleLbl="node1" presStyleIdx="0" presStyleCnt="4"/>
      <dgm:spPr/>
    </dgm:pt>
    <dgm:pt modelId="{3C983ED4-DFA4-4956-8F28-C09052805EBD}" type="pres">
      <dgm:prSet presAssocID="{0B49ACE0-412D-4042-A51E-067BF759A06D}" presName="text_1" presStyleLbl="node1" presStyleIdx="0" presStyleCnt="4" custScaleY="1425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A3444D-673C-4A3E-B6C0-C20AC5B55467}" type="pres">
      <dgm:prSet presAssocID="{0B49ACE0-412D-4042-A51E-067BF759A06D}" presName="accent_1" presStyleCnt="0"/>
      <dgm:spPr/>
    </dgm:pt>
    <dgm:pt modelId="{79BE13A8-78DD-47D6-BADC-30505CEC8661}" type="pres">
      <dgm:prSet presAssocID="{0B49ACE0-412D-4042-A51E-067BF759A06D}" presName="accentRepeatNode" presStyleLbl="solidFgAcc1" presStyleIdx="0" presStyleCnt="4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596042B6-7808-4105-8A0A-2C180FB2FDD9}" type="pres">
      <dgm:prSet presAssocID="{6C7E6185-5FBE-4D9D-8CAF-2A8744624BF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10F719-1D9F-41D3-98BA-0A525678AEDA}" type="pres">
      <dgm:prSet presAssocID="{6C7E6185-5FBE-4D9D-8CAF-2A8744624BF0}" presName="accent_2" presStyleCnt="0"/>
      <dgm:spPr/>
    </dgm:pt>
    <dgm:pt modelId="{0F656E76-7E3E-4897-8831-CBCDCC29DCDB}" type="pres">
      <dgm:prSet presAssocID="{6C7E6185-5FBE-4D9D-8CAF-2A8744624BF0}" presName="accentRepeatNode" presStyleLbl="solidFgAcc1" presStyleIdx="1" presStyleCnt="4" custScaleX="83000" custScaleY="83000" custLinFactNeighborX="1797" custLinFactNeighborY="4601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80D7526E-E66A-42C0-B86A-C3DF2538676C}" type="pres">
      <dgm:prSet presAssocID="{AB17CE66-B4E6-448F-9B09-52FB24B695B9}" presName="text_3" presStyleLbl="node1" presStyleIdx="2" presStyleCnt="4" custScaleY="15002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E7355B-F8F5-4D45-8B5C-3960DD3750A1}" type="pres">
      <dgm:prSet presAssocID="{AB17CE66-B4E6-448F-9B09-52FB24B695B9}" presName="accent_3" presStyleCnt="0"/>
      <dgm:spPr/>
    </dgm:pt>
    <dgm:pt modelId="{1BADAEAC-9A82-4B0D-9ACE-1E56EF7D766C}" type="pres">
      <dgm:prSet presAssocID="{AB17CE66-B4E6-448F-9B09-52FB24B695B9}" presName="accentRepeatNode" presStyleLbl="solidFgAcc1" presStyleIdx="2" presStyleCnt="4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1A9F6B6B-0D00-4B43-B08E-55D1E3CF9919}" type="pres">
      <dgm:prSet presAssocID="{F7D8AC48-3C3C-4A8A-9E50-51C86437FAF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F3FD71-0A8B-4AD8-B55E-FF1B50C03731}" type="pres">
      <dgm:prSet presAssocID="{F7D8AC48-3C3C-4A8A-9E50-51C86437FAFA}" presName="accent_4" presStyleCnt="0"/>
      <dgm:spPr/>
    </dgm:pt>
    <dgm:pt modelId="{A8362FB8-8ECD-4D46-95F3-AF9D5B55864C}" type="pres">
      <dgm:prSet presAssocID="{F7D8AC48-3C3C-4A8A-9E50-51C86437FAFA}" presName="accentRepeatNode" presStyleLbl="solidFgAcc1" presStyleIdx="3" presStyleCnt="4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</dgm:ptLst>
  <dgm:cxnLst>
    <dgm:cxn modelId="{868837D4-3616-4FCA-BEEB-CA490848221A}" type="presOf" srcId="{6C7E6185-5FBE-4D9D-8CAF-2A8744624BF0}" destId="{596042B6-7808-4105-8A0A-2C180FB2FDD9}" srcOrd="0" destOrd="0" presId="urn:microsoft.com/office/officeart/2008/layout/VerticalCurvedList"/>
    <dgm:cxn modelId="{3F7CE5AB-0218-4F4E-A7F5-25049F774453}" type="presOf" srcId="{E0167BE8-8406-467E-B0C5-DF9F463FAE8F}" destId="{409E67AF-1135-4917-94FE-6329A980C85A}" srcOrd="0" destOrd="0" presId="urn:microsoft.com/office/officeart/2008/layout/VerticalCurvedList"/>
    <dgm:cxn modelId="{ABDA3C6D-5A6B-40E7-AE2D-41056DAC85EB}" type="presOf" srcId="{AB17CE66-B4E6-448F-9B09-52FB24B695B9}" destId="{80D7526E-E66A-42C0-B86A-C3DF2538676C}" srcOrd="0" destOrd="0" presId="urn:microsoft.com/office/officeart/2008/layout/VerticalCurvedList"/>
    <dgm:cxn modelId="{2C73929C-31E1-4727-B815-438B3CE9B380}" type="presOf" srcId="{F7D8AC48-3C3C-4A8A-9E50-51C86437FAFA}" destId="{1A9F6B6B-0D00-4B43-B08E-55D1E3CF9919}" srcOrd="0" destOrd="0" presId="urn:microsoft.com/office/officeart/2008/layout/VerticalCurvedList"/>
    <dgm:cxn modelId="{33AA67D1-35B4-480F-B494-41255D9D1423}" srcId="{E0167BE8-8406-467E-B0C5-DF9F463FAE8F}" destId="{0B49ACE0-412D-4042-A51E-067BF759A06D}" srcOrd="0" destOrd="0" parTransId="{3E3B86BF-4F21-4F0F-BE83-C1629A7DA325}" sibTransId="{6EC72275-6DD2-4FAC-9368-50CCD59DD7E2}"/>
    <dgm:cxn modelId="{D606571E-0913-4EC7-8BA6-2A6C3E83DABB}" srcId="{E0167BE8-8406-467E-B0C5-DF9F463FAE8F}" destId="{AB17CE66-B4E6-448F-9B09-52FB24B695B9}" srcOrd="2" destOrd="0" parTransId="{0F95668A-8BCE-47B7-92D1-0E234E6D2E96}" sibTransId="{E42C5EC5-83AB-47B5-A4A6-D2BE7570C629}"/>
    <dgm:cxn modelId="{CD7214AE-A5BB-4A06-BE0B-B0CB2455BB88}" type="presOf" srcId="{6EC72275-6DD2-4FAC-9368-50CCD59DD7E2}" destId="{8CBCCA33-FA72-4102-AFCF-1641BE47604E}" srcOrd="0" destOrd="0" presId="urn:microsoft.com/office/officeart/2008/layout/VerticalCurvedList"/>
    <dgm:cxn modelId="{8E3230F2-BEEF-427B-8202-1BA0B5A83800}" type="presOf" srcId="{0B49ACE0-412D-4042-A51E-067BF759A06D}" destId="{3C983ED4-DFA4-4956-8F28-C09052805EBD}" srcOrd="0" destOrd="0" presId="urn:microsoft.com/office/officeart/2008/layout/VerticalCurvedList"/>
    <dgm:cxn modelId="{76DEA5F5-3CD0-42EF-9172-657A0F963746}" srcId="{E0167BE8-8406-467E-B0C5-DF9F463FAE8F}" destId="{6C7E6185-5FBE-4D9D-8CAF-2A8744624BF0}" srcOrd="1" destOrd="0" parTransId="{6F0ECE41-1B96-40BC-94A0-4469DE20940C}" sibTransId="{28CA77F7-2ABD-4203-A18D-4B9E07D77377}"/>
    <dgm:cxn modelId="{B37438AA-F32B-416F-9986-218F29362C61}" srcId="{E0167BE8-8406-467E-B0C5-DF9F463FAE8F}" destId="{F7D8AC48-3C3C-4A8A-9E50-51C86437FAFA}" srcOrd="3" destOrd="0" parTransId="{1F00E7F8-30F4-4CBC-92B8-79236299D39E}" sibTransId="{95B54608-1E35-4E78-9A66-19E2C5FF4BA7}"/>
    <dgm:cxn modelId="{E2DC81B2-FEA2-40C9-ACF6-97C6203C9DBD}" type="presParOf" srcId="{409E67AF-1135-4917-94FE-6329A980C85A}" destId="{8EC97C0D-2FF9-439A-AAE1-47EC2ED86AD9}" srcOrd="0" destOrd="0" presId="urn:microsoft.com/office/officeart/2008/layout/VerticalCurvedList"/>
    <dgm:cxn modelId="{5BDEA577-B15B-4850-9491-6E79CC73A7F0}" type="presParOf" srcId="{8EC97C0D-2FF9-439A-AAE1-47EC2ED86AD9}" destId="{A661695B-33AF-49B4-AB7E-76BEB7487814}" srcOrd="0" destOrd="0" presId="urn:microsoft.com/office/officeart/2008/layout/VerticalCurvedList"/>
    <dgm:cxn modelId="{E4C6F258-80FC-4EA6-95FA-AD852EC9A45A}" type="presParOf" srcId="{A661695B-33AF-49B4-AB7E-76BEB7487814}" destId="{A4180845-BA21-48A5-9A56-848785427F33}" srcOrd="0" destOrd="0" presId="urn:microsoft.com/office/officeart/2008/layout/VerticalCurvedList"/>
    <dgm:cxn modelId="{10DF5E2C-6D70-448D-85C8-322C71737668}" type="presParOf" srcId="{A661695B-33AF-49B4-AB7E-76BEB7487814}" destId="{8CBCCA33-FA72-4102-AFCF-1641BE47604E}" srcOrd="1" destOrd="0" presId="urn:microsoft.com/office/officeart/2008/layout/VerticalCurvedList"/>
    <dgm:cxn modelId="{EEA18D63-949F-4CC7-94FF-5350EF2F6A4B}" type="presParOf" srcId="{A661695B-33AF-49B4-AB7E-76BEB7487814}" destId="{F29590F4-E230-457C-B85A-024CCB0D1631}" srcOrd="2" destOrd="0" presId="urn:microsoft.com/office/officeart/2008/layout/VerticalCurvedList"/>
    <dgm:cxn modelId="{23B14227-36D1-43E7-B463-845C88604FCE}" type="presParOf" srcId="{A661695B-33AF-49B4-AB7E-76BEB7487814}" destId="{8AEC9A58-DAD2-45BE-AECA-89817FA5C6CC}" srcOrd="3" destOrd="0" presId="urn:microsoft.com/office/officeart/2008/layout/VerticalCurvedList"/>
    <dgm:cxn modelId="{7CE44653-7B07-4B9B-93FB-94D11BA20C89}" type="presParOf" srcId="{8EC97C0D-2FF9-439A-AAE1-47EC2ED86AD9}" destId="{3C983ED4-DFA4-4956-8F28-C09052805EBD}" srcOrd="1" destOrd="0" presId="urn:microsoft.com/office/officeart/2008/layout/VerticalCurvedList"/>
    <dgm:cxn modelId="{A7B07C38-4028-4CD0-ACF7-C2D82E76C691}" type="presParOf" srcId="{8EC97C0D-2FF9-439A-AAE1-47EC2ED86AD9}" destId="{19A3444D-673C-4A3E-B6C0-C20AC5B55467}" srcOrd="2" destOrd="0" presId="urn:microsoft.com/office/officeart/2008/layout/VerticalCurvedList"/>
    <dgm:cxn modelId="{9394186F-5B6F-4947-9457-8A5DA91E83ED}" type="presParOf" srcId="{19A3444D-673C-4A3E-B6C0-C20AC5B55467}" destId="{79BE13A8-78DD-47D6-BADC-30505CEC8661}" srcOrd="0" destOrd="0" presId="urn:microsoft.com/office/officeart/2008/layout/VerticalCurvedList"/>
    <dgm:cxn modelId="{98E5C541-1B5B-47EB-81BC-ECEB750E7D36}" type="presParOf" srcId="{8EC97C0D-2FF9-439A-AAE1-47EC2ED86AD9}" destId="{596042B6-7808-4105-8A0A-2C180FB2FDD9}" srcOrd="3" destOrd="0" presId="urn:microsoft.com/office/officeart/2008/layout/VerticalCurvedList"/>
    <dgm:cxn modelId="{B394F160-51AF-43A5-9011-B4388EF6F82A}" type="presParOf" srcId="{8EC97C0D-2FF9-439A-AAE1-47EC2ED86AD9}" destId="{AC10F719-1D9F-41D3-98BA-0A525678AEDA}" srcOrd="4" destOrd="0" presId="urn:microsoft.com/office/officeart/2008/layout/VerticalCurvedList"/>
    <dgm:cxn modelId="{5F3686D0-3FBD-4B8B-AFC3-655E0AEBD0DD}" type="presParOf" srcId="{AC10F719-1D9F-41D3-98BA-0A525678AEDA}" destId="{0F656E76-7E3E-4897-8831-CBCDCC29DCDB}" srcOrd="0" destOrd="0" presId="urn:microsoft.com/office/officeart/2008/layout/VerticalCurvedList"/>
    <dgm:cxn modelId="{A582D500-B90F-449E-B5AC-5F6F1EE4FBD0}" type="presParOf" srcId="{8EC97C0D-2FF9-439A-AAE1-47EC2ED86AD9}" destId="{80D7526E-E66A-42C0-B86A-C3DF2538676C}" srcOrd="5" destOrd="0" presId="urn:microsoft.com/office/officeart/2008/layout/VerticalCurvedList"/>
    <dgm:cxn modelId="{0788B3E4-ABCB-4C8E-B618-19065C336835}" type="presParOf" srcId="{8EC97C0D-2FF9-439A-AAE1-47EC2ED86AD9}" destId="{5FE7355B-F8F5-4D45-8B5C-3960DD3750A1}" srcOrd="6" destOrd="0" presId="urn:microsoft.com/office/officeart/2008/layout/VerticalCurvedList"/>
    <dgm:cxn modelId="{A9BB26CC-9997-4F19-93A2-10589F2E13F1}" type="presParOf" srcId="{5FE7355B-F8F5-4D45-8B5C-3960DD3750A1}" destId="{1BADAEAC-9A82-4B0D-9ACE-1E56EF7D766C}" srcOrd="0" destOrd="0" presId="urn:microsoft.com/office/officeart/2008/layout/VerticalCurvedList"/>
    <dgm:cxn modelId="{B6051F60-448F-4562-B15B-FBEE49971606}" type="presParOf" srcId="{8EC97C0D-2FF9-439A-AAE1-47EC2ED86AD9}" destId="{1A9F6B6B-0D00-4B43-B08E-55D1E3CF9919}" srcOrd="7" destOrd="0" presId="urn:microsoft.com/office/officeart/2008/layout/VerticalCurvedList"/>
    <dgm:cxn modelId="{0F712363-0402-4046-B17A-8D192C729705}" type="presParOf" srcId="{8EC97C0D-2FF9-439A-AAE1-47EC2ED86AD9}" destId="{B7F3FD71-0A8B-4AD8-B55E-FF1B50C03731}" srcOrd="8" destOrd="0" presId="urn:microsoft.com/office/officeart/2008/layout/VerticalCurvedList"/>
    <dgm:cxn modelId="{7CB4D0C5-5968-4D6E-BEB4-1F9F8A59C5E2}" type="presParOf" srcId="{B7F3FD71-0A8B-4AD8-B55E-FF1B50C03731}" destId="{A8362FB8-8ECD-4D46-95F3-AF9D5B5586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0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0"/>
      <dgm:spPr/>
    </dgm:pt>
    <dgm:pt modelId="{8AEC9A58-DAD2-45BE-AECA-89817FA5C6CC}" type="pres">
      <dgm:prSet presAssocID="{E0167BE8-8406-467E-B0C5-DF9F463FAE8F}" presName="dstNode" presStyleLbl="node1" presStyleIdx="0" presStyleCnt="0"/>
      <dgm:spPr/>
    </dgm:pt>
  </dgm:ptLst>
  <dgm:cxnLst>
    <dgm:cxn modelId="{D5DBB30A-ADED-49C8-802C-4C02FDA28959}" type="presOf" srcId="{E0167BE8-8406-467E-B0C5-DF9F463FAE8F}" destId="{409E67AF-1135-4917-94FE-6329A980C85A}" srcOrd="0" destOrd="0" presId="urn:microsoft.com/office/officeart/2008/layout/VerticalCurvedList"/>
    <dgm:cxn modelId="{E2174475-3D59-4CFC-89F3-0C7D0C93BD9F}" type="presParOf" srcId="{409E67AF-1135-4917-94FE-6329A980C85A}" destId="{8EC97C0D-2FF9-439A-AAE1-47EC2ED86AD9}" srcOrd="0" destOrd="0" presId="urn:microsoft.com/office/officeart/2008/layout/VerticalCurvedList"/>
    <dgm:cxn modelId="{BB89479D-52B2-48B6-A9DD-EE8C09A63834}" type="presParOf" srcId="{8EC97C0D-2FF9-439A-AAE1-47EC2ED86AD9}" destId="{A661695B-33AF-49B4-AB7E-76BEB7487814}" srcOrd="0" destOrd="0" presId="urn:microsoft.com/office/officeart/2008/layout/VerticalCurvedList"/>
    <dgm:cxn modelId="{47BFC694-59EE-42D7-9BB3-9C8A10BB692E}" type="presParOf" srcId="{A661695B-33AF-49B4-AB7E-76BEB7487814}" destId="{A4180845-BA21-48A5-9A56-848785427F33}" srcOrd="0" destOrd="0" presId="urn:microsoft.com/office/officeart/2008/layout/VerticalCurvedList"/>
    <dgm:cxn modelId="{22FA1906-B2BE-4927-B510-0BF681A205B4}" type="presParOf" srcId="{A661695B-33AF-49B4-AB7E-76BEB7487814}" destId="{8CBCCA33-FA72-4102-AFCF-1641BE47604E}" srcOrd="1" destOrd="0" presId="urn:microsoft.com/office/officeart/2008/layout/VerticalCurvedList"/>
    <dgm:cxn modelId="{BF6C98EA-C3D8-46C3-AF82-82FB2EFC594C}" type="presParOf" srcId="{A661695B-33AF-49B4-AB7E-76BEB7487814}" destId="{F29590F4-E230-457C-B85A-024CCB0D1631}" srcOrd="2" destOrd="0" presId="urn:microsoft.com/office/officeart/2008/layout/VerticalCurvedList"/>
    <dgm:cxn modelId="{A1F3E610-BBEB-4B1B-81A8-554205FAE12B}" type="presParOf" srcId="{A661695B-33AF-49B4-AB7E-76BEB7487814}" destId="{8AEC9A58-DAD2-45BE-AECA-89817FA5C6CC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14029AB8-3571-4ECB-BE4A-458E12787FD3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0B49ACE0-412D-4042-A51E-067BF759A06D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l" rtl="0"/>
          <a:r>
            <a:rPr lang="pl-PL" altLang="pl-PL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Utworzenie</a:t>
          </a: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bazy informacji o instytucjach dziennego pobytu, ich ofercie i profilu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3E3B86BF-4F21-4F0F-BE83-C1629A7DA325}" type="parTrans" cxnId="{33AA67D1-35B4-480F-B494-41255D9D1423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6EC72275-6DD2-4FAC-9368-50CCD59DD7E2}" type="sibTrans" cxnId="{33AA67D1-35B4-480F-B494-41255D9D1423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6C7E6185-5FBE-4D9D-8CAF-2A8744624BF0}">
      <dgm:prSet custT="1"/>
      <dgm:spPr>
        <a:solidFill>
          <a:srgbClr val="F1D2A5"/>
        </a:solidFill>
      </dgm:spPr>
      <dgm:t>
        <a:bodyPr/>
        <a:lstStyle/>
        <a:p>
          <a:pPr algn="l" rtl="0"/>
          <a:r>
            <a:rPr lang="pl-PL" altLang="pl-PL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Telefon</a:t>
          </a: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zaufania dla osób korzystających </a:t>
          </a:r>
          <a:b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</a:b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z usług opiekuńczych, systematyczna ewaluacja i monitoring świadczonych usług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6F0ECE41-1B96-40BC-94A0-4469DE20940C}" type="par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28CA77F7-2ABD-4203-A18D-4B9E07D77377}" type="sib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AB17CE66-B4E6-448F-9B09-52FB24B695B9}">
      <dgm:prSet custT="1"/>
      <dgm:spPr>
        <a:solidFill>
          <a:srgbClr val="DFB799"/>
        </a:solidFill>
      </dgm:spPr>
      <dgm:t>
        <a:bodyPr/>
        <a:lstStyle/>
        <a:p>
          <a:pPr rtl="0"/>
          <a:r>
            <a:rPr lang="pl-PL" altLang="pl-PL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Szkolenia</a:t>
          </a: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dla opiekunów w zakresie wspierania osób starszych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F95668A-8BCE-47B7-92D1-0E234E6D2E96}" type="par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E42C5EC5-83AB-47B5-A4A6-D2BE7570C629}" type="sib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F7D8AC48-3C3C-4A8A-9E50-51C86437FAFA}">
      <dgm:prSet custT="1"/>
      <dgm:spPr>
        <a:solidFill>
          <a:srgbClr val="D2B2A6"/>
        </a:solidFill>
      </dgm:spPr>
      <dgm:t>
        <a:bodyPr/>
        <a:lstStyle/>
        <a:p>
          <a:pPr rtl="0"/>
          <a:r>
            <a:rPr lang="pl-PL" altLang="pl-PL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Organizowanie</a:t>
          </a: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pomocy sąsiedzkiej </a:t>
          </a:r>
          <a:b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</a:b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w ramach kontraktu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F00E7F8-30F4-4CBC-92B8-79236299D39E}" type="parTrans" cxnId="{B37438AA-F32B-416F-9986-218F29362C61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95B54608-1E35-4E78-9A66-19E2C5FF4BA7}" type="sibTrans" cxnId="{B37438AA-F32B-416F-9986-218F29362C61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7AAAF988-A7CC-4291-A30C-F38F2FE5596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0"/>
          <a:r>
            <a:rPr lang="pl-PL" altLang="pl-PL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Certyfikacja</a:t>
          </a: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usług i instytucji działających </a:t>
          </a:r>
          <a:b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</a:br>
          <a:r>
            <a: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w obszarze opieki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6A8B026-F47C-41F2-A35A-1A8DC92432A6}" type="parTrans" cxnId="{EAB74543-9019-4B16-B607-BD69FCBDA118}">
      <dgm:prSet/>
      <dgm:spPr/>
      <dgm:t>
        <a:bodyPr/>
        <a:lstStyle/>
        <a:p>
          <a:endParaRPr lang="pl-PL"/>
        </a:p>
      </dgm:t>
    </dgm:pt>
    <dgm:pt modelId="{EF1EFCDF-B29F-4527-BD17-81BE2E4ACC62}" type="sibTrans" cxnId="{EAB74543-9019-4B16-B607-BD69FCBDA118}">
      <dgm:prSet/>
      <dgm:spPr/>
      <dgm:t>
        <a:bodyPr/>
        <a:lstStyle/>
        <a:p>
          <a:endParaRPr lang="pl-PL"/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5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5"/>
      <dgm:spPr/>
    </dgm:pt>
    <dgm:pt modelId="{8AEC9A58-DAD2-45BE-AECA-89817FA5C6CC}" type="pres">
      <dgm:prSet presAssocID="{E0167BE8-8406-467E-B0C5-DF9F463FAE8F}" presName="dstNode" presStyleLbl="node1" presStyleIdx="0" presStyleCnt="5"/>
      <dgm:spPr/>
    </dgm:pt>
    <dgm:pt modelId="{3C983ED4-DFA4-4956-8F28-C09052805EBD}" type="pres">
      <dgm:prSet presAssocID="{0B49ACE0-412D-4042-A51E-067BF759A06D}" presName="text_1" presStyleLbl="node1" presStyleIdx="0" presStyleCnt="5" custScaleY="10267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A3444D-673C-4A3E-B6C0-C20AC5B55467}" type="pres">
      <dgm:prSet presAssocID="{0B49ACE0-412D-4042-A51E-067BF759A06D}" presName="accent_1" presStyleCnt="0"/>
      <dgm:spPr/>
    </dgm:pt>
    <dgm:pt modelId="{79BE13A8-78DD-47D6-BADC-30505CEC8661}" type="pres">
      <dgm:prSet presAssocID="{0B49ACE0-412D-4042-A51E-067BF759A06D}" presName="accentRepeatNode" presStyleLbl="solidFgAcc1" presStyleIdx="0" presStyleCnt="5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596042B6-7808-4105-8A0A-2C180FB2FDD9}" type="pres">
      <dgm:prSet presAssocID="{6C7E6185-5FBE-4D9D-8CAF-2A8744624BF0}" presName="text_2" presStyleLbl="node1" presStyleIdx="1" presStyleCnt="5" custScaleY="17561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10F719-1D9F-41D3-98BA-0A525678AEDA}" type="pres">
      <dgm:prSet presAssocID="{6C7E6185-5FBE-4D9D-8CAF-2A8744624BF0}" presName="accent_2" presStyleCnt="0"/>
      <dgm:spPr/>
    </dgm:pt>
    <dgm:pt modelId="{0F656E76-7E3E-4897-8831-CBCDCC29DCDB}" type="pres">
      <dgm:prSet presAssocID="{6C7E6185-5FBE-4D9D-8CAF-2A8744624BF0}" presName="accentRepeatNode" presStyleLbl="solidFgAcc1" presStyleIdx="1" presStyleCnt="5" custScaleX="83000" custScaleY="83000" custLinFactNeighborX="1797" custLinFactNeighborY="4601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80D7526E-E66A-42C0-B86A-C3DF2538676C}" type="pres">
      <dgm:prSet presAssocID="{AB17CE66-B4E6-448F-9B09-52FB24B695B9}" presName="text_3" presStyleLbl="node1" presStyleIdx="2" presStyleCnt="5" custScaleY="129688" custLinFactNeighborX="393" custLinFactNeighborY="108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E7355B-F8F5-4D45-8B5C-3960DD3750A1}" type="pres">
      <dgm:prSet presAssocID="{AB17CE66-B4E6-448F-9B09-52FB24B695B9}" presName="accent_3" presStyleCnt="0"/>
      <dgm:spPr/>
    </dgm:pt>
    <dgm:pt modelId="{1BADAEAC-9A82-4B0D-9ACE-1E56EF7D766C}" type="pres">
      <dgm:prSet presAssocID="{AB17CE66-B4E6-448F-9B09-52FB24B695B9}" presName="accentRepeatNode" presStyleLbl="solidFgAcc1" presStyleIdx="2" presStyleCnt="5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1A9F6B6B-0D00-4B43-B08E-55D1E3CF9919}" type="pres">
      <dgm:prSet presAssocID="{F7D8AC48-3C3C-4A8A-9E50-51C86437FAFA}" presName="text_4" presStyleLbl="node1" presStyleIdx="3" presStyleCnt="5" custScaleY="12698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7F3FD71-0A8B-4AD8-B55E-FF1B50C03731}" type="pres">
      <dgm:prSet presAssocID="{F7D8AC48-3C3C-4A8A-9E50-51C86437FAFA}" presName="accent_4" presStyleCnt="0"/>
      <dgm:spPr/>
    </dgm:pt>
    <dgm:pt modelId="{A8362FB8-8ECD-4D46-95F3-AF9D5B55864C}" type="pres">
      <dgm:prSet presAssocID="{F7D8AC48-3C3C-4A8A-9E50-51C86437FAFA}" presName="accentRepeatNode" presStyleLbl="solidFgAcc1" presStyleIdx="3" presStyleCnt="5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1070431F-EB21-4C7D-BFA2-8404AF22FC9B}" type="pres">
      <dgm:prSet presAssocID="{7AAAF988-A7CC-4291-A30C-F38F2FE55962}" presName="text_5" presStyleLbl="node1" presStyleIdx="4" presStyleCnt="5" custScaleY="14259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79B290-F1DA-4CC8-9127-4ECFE8F62D79}" type="pres">
      <dgm:prSet presAssocID="{7AAAF988-A7CC-4291-A30C-F38F2FE55962}" presName="accent_5" presStyleCnt="0"/>
      <dgm:spPr/>
    </dgm:pt>
    <dgm:pt modelId="{4C7D9701-D642-4DDB-8306-1D733727067F}" type="pres">
      <dgm:prSet presAssocID="{7AAAF988-A7CC-4291-A30C-F38F2FE55962}" presName="accentRepeatNode" presStyleLbl="solidFgAcc1" presStyleIdx="4" presStyleCnt="5" custScaleX="82919" custScaleY="82919"/>
      <dgm:spPr>
        <a:solidFill>
          <a:srgbClr val="B2B2B2"/>
        </a:solidFill>
      </dgm:spPr>
      <dgm:t>
        <a:bodyPr/>
        <a:lstStyle/>
        <a:p>
          <a:endParaRPr lang="pl-PL"/>
        </a:p>
      </dgm:t>
    </dgm:pt>
  </dgm:ptLst>
  <dgm:cxnLst>
    <dgm:cxn modelId="{9C19B1D5-EFB3-46E0-ADD5-FBD19DD9EC7A}" type="presOf" srcId="{E0167BE8-8406-467E-B0C5-DF9F463FAE8F}" destId="{409E67AF-1135-4917-94FE-6329A980C85A}" srcOrd="0" destOrd="0" presId="urn:microsoft.com/office/officeart/2008/layout/VerticalCurvedList"/>
    <dgm:cxn modelId="{A12D9F3B-ADA5-4E65-980F-B96BDAA13F58}" type="presOf" srcId="{0B49ACE0-412D-4042-A51E-067BF759A06D}" destId="{3C983ED4-DFA4-4956-8F28-C09052805EBD}" srcOrd="0" destOrd="0" presId="urn:microsoft.com/office/officeart/2008/layout/VerticalCurvedList"/>
    <dgm:cxn modelId="{33AA67D1-35B4-480F-B494-41255D9D1423}" srcId="{E0167BE8-8406-467E-B0C5-DF9F463FAE8F}" destId="{0B49ACE0-412D-4042-A51E-067BF759A06D}" srcOrd="0" destOrd="0" parTransId="{3E3B86BF-4F21-4F0F-BE83-C1629A7DA325}" sibTransId="{6EC72275-6DD2-4FAC-9368-50CCD59DD7E2}"/>
    <dgm:cxn modelId="{D606571E-0913-4EC7-8BA6-2A6C3E83DABB}" srcId="{E0167BE8-8406-467E-B0C5-DF9F463FAE8F}" destId="{AB17CE66-B4E6-448F-9B09-52FB24B695B9}" srcOrd="2" destOrd="0" parTransId="{0F95668A-8BCE-47B7-92D1-0E234E6D2E96}" sibTransId="{E42C5EC5-83AB-47B5-A4A6-D2BE7570C629}"/>
    <dgm:cxn modelId="{6E04388C-9495-4CB8-A829-C06238B1A82A}" type="presOf" srcId="{6C7E6185-5FBE-4D9D-8CAF-2A8744624BF0}" destId="{596042B6-7808-4105-8A0A-2C180FB2FDD9}" srcOrd="0" destOrd="0" presId="urn:microsoft.com/office/officeart/2008/layout/VerticalCurvedList"/>
    <dgm:cxn modelId="{76DEA5F5-3CD0-42EF-9172-657A0F963746}" srcId="{E0167BE8-8406-467E-B0C5-DF9F463FAE8F}" destId="{6C7E6185-5FBE-4D9D-8CAF-2A8744624BF0}" srcOrd="1" destOrd="0" parTransId="{6F0ECE41-1B96-40BC-94A0-4469DE20940C}" sibTransId="{28CA77F7-2ABD-4203-A18D-4B9E07D77377}"/>
    <dgm:cxn modelId="{1958FD29-03BC-43A3-A7E7-C7E61D139048}" type="presOf" srcId="{6EC72275-6DD2-4FAC-9368-50CCD59DD7E2}" destId="{8CBCCA33-FA72-4102-AFCF-1641BE47604E}" srcOrd="0" destOrd="0" presId="urn:microsoft.com/office/officeart/2008/layout/VerticalCurvedList"/>
    <dgm:cxn modelId="{320B460C-97AC-469F-983A-BF68D38ED520}" type="presOf" srcId="{AB17CE66-B4E6-448F-9B09-52FB24B695B9}" destId="{80D7526E-E66A-42C0-B86A-C3DF2538676C}" srcOrd="0" destOrd="0" presId="urn:microsoft.com/office/officeart/2008/layout/VerticalCurvedList"/>
    <dgm:cxn modelId="{EAB74543-9019-4B16-B607-BD69FCBDA118}" srcId="{E0167BE8-8406-467E-B0C5-DF9F463FAE8F}" destId="{7AAAF988-A7CC-4291-A30C-F38F2FE55962}" srcOrd="4" destOrd="0" parTransId="{56A8B026-F47C-41F2-A35A-1A8DC92432A6}" sibTransId="{EF1EFCDF-B29F-4527-BD17-81BE2E4ACC62}"/>
    <dgm:cxn modelId="{B37438AA-F32B-416F-9986-218F29362C61}" srcId="{E0167BE8-8406-467E-B0C5-DF9F463FAE8F}" destId="{F7D8AC48-3C3C-4A8A-9E50-51C86437FAFA}" srcOrd="3" destOrd="0" parTransId="{1F00E7F8-30F4-4CBC-92B8-79236299D39E}" sibTransId="{95B54608-1E35-4E78-9A66-19E2C5FF4BA7}"/>
    <dgm:cxn modelId="{3CD7EF34-27C8-4763-9B8E-9C983C672195}" type="presOf" srcId="{F7D8AC48-3C3C-4A8A-9E50-51C86437FAFA}" destId="{1A9F6B6B-0D00-4B43-B08E-55D1E3CF9919}" srcOrd="0" destOrd="0" presId="urn:microsoft.com/office/officeart/2008/layout/VerticalCurvedList"/>
    <dgm:cxn modelId="{6A15A91A-62FE-4FBD-BBA1-3BBFF1F9B684}" type="presOf" srcId="{7AAAF988-A7CC-4291-A30C-F38F2FE55962}" destId="{1070431F-EB21-4C7D-BFA2-8404AF22FC9B}" srcOrd="0" destOrd="0" presId="urn:microsoft.com/office/officeart/2008/layout/VerticalCurvedList"/>
    <dgm:cxn modelId="{8ED64611-DD3B-49EF-9715-6321B45A6FD9}" type="presParOf" srcId="{409E67AF-1135-4917-94FE-6329A980C85A}" destId="{8EC97C0D-2FF9-439A-AAE1-47EC2ED86AD9}" srcOrd="0" destOrd="0" presId="urn:microsoft.com/office/officeart/2008/layout/VerticalCurvedList"/>
    <dgm:cxn modelId="{747F47D7-F30F-4183-B785-ED5C53756C66}" type="presParOf" srcId="{8EC97C0D-2FF9-439A-AAE1-47EC2ED86AD9}" destId="{A661695B-33AF-49B4-AB7E-76BEB7487814}" srcOrd="0" destOrd="0" presId="urn:microsoft.com/office/officeart/2008/layout/VerticalCurvedList"/>
    <dgm:cxn modelId="{096FA251-7A1D-43DB-BC44-9AD92DE720BF}" type="presParOf" srcId="{A661695B-33AF-49B4-AB7E-76BEB7487814}" destId="{A4180845-BA21-48A5-9A56-848785427F33}" srcOrd="0" destOrd="0" presId="urn:microsoft.com/office/officeart/2008/layout/VerticalCurvedList"/>
    <dgm:cxn modelId="{3508848A-EF23-47E3-A9AC-585597764B11}" type="presParOf" srcId="{A661695B-33AF-49B4-AB7E-76BEB7487814}" destId="{8CBCCA33-FA72-4102-AFCF-1641BE47604E}" srcOrd="1" destOrd="0" presId="urn:microsoft.com/office/officeart/2008/layout/VerticalCurvedList"/>
    <dgm:cxn modelId="{81ADCA57-C892-47B9-B694-8007C524F632}" type="presParOf" srcId="{A661695B-33AF-49B4-AB7E-76BEB7487814}" destId="{F29590F4-E230-457C-B85A-024CCB0D1631}" srcOrd="2" destOrd="0" presId="urn:microsoft.com/office/officeart/2008/layout/VerticalCurvedList"/>
    <dgm:cxn modelId="{A84D19B1-9EAB-49FC-BFAC-6D9C920815B9}" type="presParOf" srcId="{A661695B-33AF-49B4-AB7E-76BEB7487814}" destId="{8AEC9A58-DAD2-45BE-AECA-89817FA5C6CC}" srcOrd="3" destOrd="0" presId="urn:microsoft.com/office/officeart/2008/layout/VerticalCurvedList"/>
    <dgm:cxn modelId="{27810998-2A12-4BAC-A310-A542E3756293}" type="presParOf" srcId="{8EC97C0D-2FF9-439A-AAE1-47EC2ED86AD9}" destId="{3C983ED4-DFA4-4956-8F28-C09052805EBD}" srcOrd="1" destOrd="0" presId="urn:microsoft.com/office/officeart/2008/layout/VerticalCurvedList"/>
    <dgm:cxn modelId="{D57AC562-B01E-4E0C-9DC2-58C00242B898}" type="presParOf" srcId="{8EC97C0D-2FF9-439A-AAE1-47EC2ED86AD9}" destId="{19A3444D-673C-4A3E-B6C0-C20AC5B55467}" srcOrd="2" destOrd="0" presId="urn:microsoft.com/office/officeart/2008/layout/VerticalCurvedList"/>
    <dgm:cxn modelId="{31AB23CA-9124-4389-80FB-51EE23BBC854}" type="presParOf" srcId="{19A3444D-673C-4A3E-B6C0-C20AC5B55467}" destId="{79BE13A8-78DD-47D6-BADC-30505CEC8661}" srcOrd="0" destOrd="0" presId="urn:microsoft.com/office/officeart/2008/layout/VerticalCurvedList"/>
    <dgm:cxn modelId="{851857AA-D2A8-47B3-9AD1-BDEF549E3DDE}" type="presParOf" srcId="{8EC97C0D-2FF9-439A-AAE1-47EC2ED86AD9}" destId="{596042B6-7808-4105-8A0A-2C180FB2FDD9}" srcOrd="3" destOrd="0" presId="urn:microsoft.com/office/officeart/2008/layout/VerticalCurvedList"/>
    <dgm:cxn modelId="{30FC6581-747A-4F74-826B-ABBEF057B973}" type="presParOf" srcId="{8EC97C0D-2FF9-439A-AAE1-47EC2ED86AD9}" destId="{AC10F719-1D9F-41D3-98BA-0A525678AEDA}" srcOrd="4" destOrd="0" presId="urn:microsoft.com/office/officeart/2008/layout/VerticalCurvedList"/>
    <dgm:cxn modelId="{79EB63D0-A821-4F2F-9C90-B4011EBFE924}" type="presParOf" srcId="{AC10F719-1D9F-41D3-98BA-0A525678AEDA}" destId="{0F656E76-7E3E-4897-8831-CBCDCC29DCDB}" srcOrd="0" destOrd="0" presId="urn:microsoft.com/office/officeart/2008/layout/VerticalCurvedList"/>
    <dgm:cxn modelId="{B1C02F7D-8335-4A49-81D5-4586465AFAEA}" type="presParOf" srcId="{8EC97C0D-2FF9-439A-AAE1-47EC2ED86AD9}" destId="{80D7526E-E66A-42C0-B86A-C3DF2538676C}" srcOrd="5" destOrd="0" presId="urn:microsoft.com/office/officeart/2008/layout/VerticalCurvedList"/>
    <dgm:cxn modelId="{1B7C8876-44A3-45F3-83D4-3B3C0A987882}" type="presParOf" srcId="{8EC97C0D-2FF9-439A-AAE1-47EC2ED86AD9}" destId="{5FE7355B-F8F5-4D45-8B5C-3960DD3750A1}" srcOrd="6" destOrd="0" presId="urn:microsoft.com/office/officeart/2008/layout/VerticalCurvedList"/>
    <dgm:cxn modelId="{1AA16520-F739-431B-9CAF-41F027D414CD}" type="presParOf" srcId="{5FE7355B-F8F5-4D45-8B5C-3960DD3750A1}" destId="{1BADAEAC-9A82-4B0D-9ACE-1E56EF7D766C}" srcOrd="0" destOrd="0" presId="urn:microsoft.com/office/officeart/2008/layout/VerticalCurvedList"/>
    <dgm:cxn modelId="{4D897455-DDF0-4FA1-8549-948500C5CA3B}" type="presParOf" srcId="{8EC97C0D-2FF9-439A-AAE1-47EC2ED86AD9}" destId="{1A9F6B6B-0D00-4B43-B08E-55D1E3CF9919}" srcOrd="7" destOrd="0" presId="urn:microsoft.com/office/officeart/2008/layout/VerticalCurvedList"/>
    <dgm:cxn modelId="{56F35700-A8DC-46E3-92D3-C43E053BB237}" type="presParOf" srcId="{8EC97C0D-2FF9-439A-AAE1-47EC2ED86AD9}" destId="{B7F3FD71-0A8B-4AD8-B55E-FF1B50C03731}" srcOrd="8" destOrd="0" presId="urn:microsoft.com/office/officeart/2008/layout/VerticalCurvedList"/>
    <dgm:cxn modelId="{F039979E-0B5C-4091-AECF-CE0E41A194DB}" type="presParOf" srcId="{B7F3FD71-0A8B-4AD8-B55E-FF1B50C03731}" destId="{A8362FB8-8ECD-4D46-95F3-AF9D5B55864C}" srcOrd="0" destOrd="0" presId="urn:microsoft.com/office/officeart/2008/layout/VerticalCurvedList"/>
    <dgm:cxn modelId="{E99AB97B-172F-4E4F-9607-A9D69A37AA2A}" type="presParOf" srcId="{8EC97C0D-2FF9-439A-AAE1-47EC2ED86AD9}" destId="{1070431F-EB21-4C7D-BFA2-8404AF22FC9B}" srcOrd="9" destOrd="0" presId="urn:microsoft.com/office/officeart/2008/layout/VerticalCurvedList"/>
    <dgm:cxn modelId="{18558191-0FD3-4FBD-9889-523BDC56B90B}" type="presParOf" srcId="{8EC97C0D-2FF9-439A-AAE1-47EC2ED86AD9}" destId="{1879B290-F1DA-4CC8-9127-4ECFE8F62D79}" srcOrd="10" destOrd="0" presId="urn:microsoft.com/office/officeart/2008/layout/VerticalCurvedList"/>
    <dgm:cxn modelId="{41474B6F-3C57-4C2D-92A2-8B63F3F9328F}" type="presParOf" srcId="{1879B290-F1DA-4CC8-9127-4ECFE8F62D79}" destId="{4C7D9701-D642-4DDB-8306-1D73372706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6C7E6185-5FBE-4D9D-8CAF-2A8744624BF0}">
      <dgm:prSet custT="1"/>
      <dgm:spPr>
        <a:solidFill>
          <a:srgbClr val="F1D2A5"/>
        </a:solidFill>
      </dgm:spPr>
      <dgm:t>
        <a:bodyPr/>
        <a:lstStyle/>
        <a:p>
          <a:pPr algn="l" rtl="0"/>
          <a:r>
            <a:rPr lang="pl-PL" sz="2800" b="0" dirty="0" smtClean="0">
              <a:solidFill>
                <a:schemeClr val="tx1"/>
              </a:solidFill>
              <a:latin typeface="Cambria" panose="02040503050406030204" pitchFamily="18" charset="0"/>
            </a:rPr>
            <a:t>Tworzenie</a:t>
          </a:r>
          <a:r>
            <a:rPr lang="pl-PL" sz="2800" b="1" dirty="0" smtClean="0">
              <a:solidFill>
                <a:schemeClr val="tx1"/>
              </a:solidFill>
              <a:latin typeface="Cambria" panose="02040503050406030204" pitchFamily="18" charset="0"/>
            </a:rPr>
            <a:t> </a:t>
          </a:r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grup sąsiedzkiej czujności, patroli obywatelskich, stymulowanie pomocy sąsiedzkiej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6F0ECE41-1B96-40BC-94A0-4469DE20940C}" type="par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28CA77F7-2ABD-4203-A18D-4B9E07D77377}" type="sib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AB17CE66-B4E6-448F-9B09-52FB24B695B9}">
      <dgm:prSet custT="1"/>
      <dgm:spPr>
        <a:solidFill>
          <a:srgbClr val="DFB799"/>
        </a:solidFill>
      </dgm:spPr>
      <dgm:t>
        <a:bodyPr/>
        <a:lstStyle/>
        <a:p>
          <a:pPr rtl="0"/>
          <a:r>
            <a:rPr lang="pl-PL" sz="2800" b="0" dirty="0" smtClean="0">
              <a:solidFill>
                <a:schemeClr val="tx1"/>
              </a:solidFill>
              <a:latin typeface="Cambria" panose="02040503050406030204" pitchFamily="18" charset="0"/>
            </a:rPr>
            <a:t>Usługa</a:t>
          </a:r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 indywidualnego transportu, za umiarkowaną cenę, dla osób starszych </a:t>
          </a:r>
          <a:b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</a:br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w godzinach wieczornych i nocnych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F95668A-8BCE-47B7-92D1-0E234E6D2E96}" type="par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E42C5EC5-83AB-47B5-A4A6-D2BE7570C629}" type="sib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7AAAF988-A7CC-4291-A30C-F38F2FE5596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0"/>
          <a:r>
            <a:rPr lang="pl-PL" sz="2800" b="0" dirty="0" smtClean="0">
              <a:solidFill>
                <a:schemeClr val="tx1"/>
              </a:solidFill>
              <a:latin typeface="Cambria" panose="02040503050406030204" pitchFamily="18" charset="0"/>
            </a:rPr>
            <a:t>Międzypokoleniowe </a:t>
          </a:r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zajęcia warsztatowe poświęcone projektowaniu przestrzeni publicznej i usług w miejscu zamieszkania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6A8B026-F47C-41F2-A35A-1A8DC92432A6}" type="parTrans" cxnId="{EAB74543-9019-4B16-B607-BD69FCBDA118}">
      <dgm:prSet/>
      <dgm:spPr/>
      <dgm:t>
        <a:bodyPr/>
        <a:lstStyle/>
        <a:p>
          <a:endParaRPr lang="pl-PL"/>
        </a:p>
      </dgm:t>
    </dgm:pt>
    <dgm:pt modelId="{EF1EFCDF-B29F-4527-BD17-81BE2E4ACC62}" type="sibTrans" cxnId="{EAB74543-9019-4B16-B607-BD69FCBDA118}">
      <dgm:prSet/>
      <dgm:spPr/>
      <dgm:t>
        <a:bodyPr/>
        <a:lstStyle/>
        <a:p>
          <a:endParaRPr lang="pl-PL"/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3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3"/>
      <dgm:spPr/>
    </dgm:pt>
    <dgm:pt modelId="{8AEC9A58-DAD2-45BE-AECA-89817FA5C6CC}" type="pres">
      <dgm:prSet presAssocID="{E0167BE8-8406-467E-B0C5-DF9F463FAE8F}" presName="dstNode" presStyleLbl="node1" presStyleIdx="0" presStyleCnt="3"/>
      <dgm:spPr/>
    </dgm:pt>
    <dgm:pt modelId="{22859D7F-188D-464B-91E0-E081C02C9AB6}" type="pres">
      <dgm:prSet presAssocID="{6C7E6185-5FBE-4D9D-8CAF-2A8744624BF0}" presName="text_1" presStyleLbl="node1" presStyleIdx="0" presStyleCnt="3" custScaleY="11891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619236-BF53-4BF3-8716-26C6F2F35EDA}" type="pres">
      <dgm:prSet presAssocID="{6C7E6185-5FBE-4D9D-8CAF-2A8744624BF0}" presName="accent_1" presStyleCnt="0"/>
      <dgm:spPr/>
    </dgm:pt>
    <dgm:pt modelId="{0F656E76-7E3E-4897-8831-CBCDCC29DCDB}" type="pres">
      <dgm:prSet presAssocID="{6C7E6185-5FBE-4D9D-8CAF-2A8744624BF0}" presName="accentRepeatNode" presStyleLbl="solidFgAcc1" presStyleIdx="0" presStyleCnt="3" custScaleX="83000" custScaleY="83000" custLinFactNeighborX="1797" custLinFactNeighborY="4601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273451BB-5DF8-4DF1-AFBA-74F23D54D81B}" type="pres">
      <dgm:prSet presAssocID="{AB17CE66-B4E6-448F-9B09-52FB24B695B9}" presName="text_2" presStyleLbl="node1" presStyleIdx="1" presStyleCnt="3" custScaleY="12162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B185B7-819F-4554-838D-15915EDCBCBF}" type="pres">
      <dgm:prSet presAssocID="{AB17CE66-B4E6-448F-9B09-52FB24B695B9}" presName="accent_2" presStyleCnt="0"/>
      <dgm:spPr/>
    </dgm:pt>
    <dgm:pt modelId="{1BADAEAC-9A82-4B0D-9ACE-1E56EF7D766C}" type="pres">
      <dgm:prSet presAssocID="{AB17CE66-B4E6-448F-9B09-52FB24B695B9}" presName="accentRepeatNode" presStyleLbl="solidFgAcc1" presStyleIdx="1" presStyleCnt="3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B6643D2F-E3C3-454F-907B-B48A4279B93C}" type="pres">
      <dgm:prSet presAssocID="{7AAAF988-A7CC-4291-A30C-F38F2FE55962}" presName="text_3" presStyleLbl="node1" presStyleIdx="2" presStyleCnt="3" custScaleY="1243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3519A9-08C2-493E-9080-2C311153E96C}" type="pres">
      <dgm:prSet presAssocID="{7AAAF988-A7CC-4291-A30C-F38F2FE55962}" presName="accent_3" presStyleCnt="0"/>
      <dgm:spPr/>
    </dgm:pt>
    <dgm:pt modelId="{4C7D9701-D642-4DDB-8306-1D733727067F}" type="pres">
      <dgm:prSet presAssocID="{7AAAF988-A7CC-4291-A30C-F38F2FE55962}" presName="accentRepeatNode" presStyleLbl="solidFgAcc1" presStyleIdx="2" presStyleCnt="3" custScaleX="82919" custScaleY="82919"/>
      <dgm:spPr>
        <a:solidFill>
          <a:srgbClr val="B2B2B2"/>
        </a:solidFill>
      </dgm:spPr>
      <dgm:t>
        <a:bodyPr/>
        <a:lstStyle/>
        <a:p>
          <a:endParaRPr lang="pl-PL"/>
        </a:p>
      </dgm:t>
    </dgm:pt>
  </dgm:ptLst>
  <dgm:cxnLst>
    <dgm:cxn modelId="{D6FFFE8D-439A-499D-96CB-D47249414617}" type="presOf" srcId="{6C7E6185-5FBE-4D9D-8CAF-2A8744624BF0}" destId="{22859D7F-188D-464B-91E0-E081C02C9AB6}" srcOrd="0" destOrd="0" presId="urn:microsoft.com/office/officeart/2008/layout/VerticalCurvedList"/>
    <dgm:cxn modelId="{EFB8C4D0-8C92-4B3A-A9E1-49A1AC3050E5}" type="presOf" srcId="{28CA77F7-2ABD-4203-A18D-4B9E07D77377}" destId="{8CBCCA33-FA72-4102-AFCF-1641BE47604E}" srcOrd="0" destOrd="0" presId="urn:microsoft.com/office/officeart/2008/layout/VerticalCurvedList"/>
    <dgm:cxn modelId="{D606571E-0913-4EC7-8BA6-2A6C3E83DABB}" srcId="{E0167BE8-8406-467E-B0C5-DF9F463FAE8F}" destId="{AB17CE66-B4E6-448F-9B09-52FB24B695B9}" srcOrd="1" destOrd="0" parTransId="{0F95668A-8BCE-47B7-92D1-0E234E6D2E96}" sibTransId="{E42C5EC5-83AB-47B5-A4A6-D2BE7570C629}"/>
    <dgm:cxn modelId="{76DEA5F5-3CD0-42EF-9172-657A0F963746}" srcId="{E0167BE8-8406-467E-B0C5-DF9F463FAE8F}" destId="{6C7E6185-5FBE-4D9D-8CAF-2A8744624BF0}" srcOrd="0" destOrd="0" parTransId="{6F0ECE41-1B96-40BC-94A0-4469DE20940C}" sibTransId="{28CA77F7-2ABD-4203-A18D-4B9E07D77377}"/>
    <dgm:cxn modelId="{EAB74543-9019-4B16-B607-BD69FCBDA118}" srcId="{E0167BE8-8406-467E-B0C5-DF9F463FAE8F}" destId="{7AAAF988-A7CC-4291-A30C-F38F2FE55962}" srcOrd="2" destOrd="0" parTransId="{56A8B026-F47C-41F2-A35A-1A8DC92432A6}" sibTransId="{EF1EFCDF-B29F-4527-BD17-81BE2E4ACC62}"/>
    <dgm:cxn modelId="{04F83581-96FD-42AE-91C9-743169EC32C6}" type="presOf" srcId="{E0167BE8-8406-467E-B0C5-DF9F463FAE8F}" destId="{409E67AF-1135-4917-94FE-6329A980C85A}" srcOrd="0" destOrd="0" presId="urn:microsoft.com/office/officeart/2008/layout/VerticalCurvedList"/>
    <dgm:cxn modelId="{683F13B7-D1A5-47CB-8F56-EA5CF0F24D9A}" type="presOf" srcId="{AB17CE66-B4E6-448F-9B09-52FB24B695B9}" destId="{273451BB-5DF8-4DF1-AFBA-74F23D54D81B}" srcOrd="0" destOrd="0" presId="urn:microsoft.com/office/officeart/2008/layout/VerticalCurvedList"/>
    <dgm:cxn modelId="{895EA813-AB52-49FB-AE13-BE044A25F7B3}" type="presOf" srcId="{7AAAF988-A7CC-4291-A30C-F38F2FE55962}" destId="{B6643D2F-E3C3-454F-907B-B48A4279B93C}" srcOrd="0" destOrd="0" presId="urn:microsoft.com/office/officeart/2008/layout/VerticalCurvedList"/>
    <dgm:cxn modelId="{89A21A35-E3C5-4C4E-942E-3C6385DADB2D}" type="presParOf" srcId="{409E67AF-1135-4917-94FE-6329A980C85A}" destId="{8EC97C0D-2FF9-439A-AAE1-47EC2ED86AD9}" srcOrd="0" destOrd="0" presId="urn:microsoft.com/office/officeart/2008/layout/VerticalCurvedList"/>
    <dgm:cxn modelId="{8F001418-2051-49F1-B729-21C146229BAE}" type="presParOf" srcId="{8EC97C0D-2FF9-439A-AAE1-47EC2ED86AD9}" destId="{A661695B-33AF-49B4-AB7E-76BEB7487814}" srcOrd="0" destOrd="0" presId="urn:microsoft.com/office/officeart/2008/layout/VerticalCurvedList"/>
    <dgm:cxn modelId="{D4E0AFAD-5611-4E3C-93CF-2B15D1BB3728}" type="presParOf" srcId="{A661695B-33AF-49B4-AB7E-76BEB7487814}" destId="{A4180845-BA21-48A5-9A56-848785427F33}" srcOrd="0" destOrd="0" presId="urn:microsoft.com/office/officeart/2008/layout/VerticalCurvedList"/>
    <dgm:cxn modelId="{6C51C087-89AD-4562-A56A-77847FF183AC}" type="presParOf" srcId="{A661695B-33AF-49B4-AB7E-76BEB7487814}" destId="{8CBCCA33-FA72-4102-AFCF-1641BE47604E}" srcOrd="1" destOrd="0" presId="urn:microsoft.com/office/officeart/2008/layout/VerticalCurvedList"/>
    <dgm:cxn modelId="{53E74175-D206-4A53-AFDA-71D209AFC8B5}" type="presParOf" srcId="{A661695B-33AF-49B4-AB7E-76BEB7487814}" destId="{F29590F4-E230-457C-B85A-024CCB0D1631}" srcOrd="2" destOrd="0" presId="urn:microsoft.com/office/officeart/2008/layout/VerticalCurvedList"/>
    <dgm:cxn modelId="{6776EE62-2AE1-4893-AD95-E1BB5C58AA44}" type="presParOf" srcId="{A661695B-33AF-49B4-AB7E-76BEB7487814}" destId="{8AEC9A58-DAD2-45BE-AECA-89817FA5C6CC}" srcOrd="3" destOrd="0" presId="urn:microsoft.com/office/officeart/2008/layout/VerticalCurvedList"/>
    <dgm:cxn modelId="{CF8DD7D6-1304-46F0-BA36-5799AE18B582}" type="presParOf" srcId="{8EC97C0D-2FF9-439A-AAE1-47EC2ED86AD9}" destId="{22859D7F-188D-464B-91E0-E081C02C9AB6}" srcOrd="1" destOrd="0" presId="urn:microsoft.com/office/officeart/2008/layout/VerticalCurvedList"/>
    <dgm:cxn modelId="{D211B466-C948-44C9-B81B-8C8F2750CBF8}" type="presParOf" srcId="{8EC97C0D-2FF9-439A-AAE1-47EC2ED86AD9}" destId="{38619236-BF53-4BF3-8716-26C6F2F35EDA}" srcOrd="2" destOrd="0" presId="urn:microsoft.com/office/officeart/2008/layout/VerticalCurvedList"/>
    <dgm:cxn modelId="{5BC078D4-10A1-43E8-8188-F52632B9E028}" type="presParOf" srcId="{38619236-BF53-4BF3-8716-26C6F2F35EDA}" destId="{0F656E76-7E3E-4897-8831-CBCDCC29DCDB}" srcOrd="0" destOrd="0" presId="urn:microsoft.com/office/officeart/2008/layout/VerticalCurvedList"/>
    <dgm:cxn modelId="{6EC54E8A-D88F-43DC-9D50-735658ACEF33}" type="presParOf" srcId="{8EC97C0D-2FF9-439A-AAE1-47EC2ED86AD9}" destId="{273451BB-5DF8-4DF1-AFBA-74F23D54D81B}" srcOrd="3" destOrd="0" presId="urn:microsoft.com/office/officeart/2008/layout/VerticalCurvedList"/>
    <dgm:cxn modelId="{CF9944D2-6C99-4DD3-A52C-D134986BB8FC}" type="presParOf" srcId="{8EC97C0D-2FF9-439A-AAE1-47EC2ED86AD9}" destId="{54B185B7-819F-4554-838D-15915EDCBCBF}" srcOrd="4" destOrd="0" presId="urn:microsoft.com/office/officeart/2008/layout/VerticalCurvedList"/>
    <dgm:cxn modelId="{485E2DFE-355D-4616-8F25-0EEAEB1DCF34}" type="presParOf" srcId="{54B185B7-819F-4554-838D-15915EDCBCBF}" destId="{1BADAEAC-9A82-4B0D-9ACE-1E56EF7D766C}" srcOrd="0" destOrd="0" presId="urn:microsoft.com/office/officeart/2008/layout/VerticalCurvedList"/>
    <dgm:cxn modelId="{AB500696-D144-42E6-8D26-FD1488D1F29D}" type="presParOf" srcId="{8EC97C0D-2FF9-439A-AAE1-47EC2ED86AD9}" destId="{B6643D2F-E3C3-454F-907B-B48A4279B93C}" srcOrd="5" destOrd="0" presId="urn:microsoft.com/office/officeart/2008/layout/VerticalCurvedList"/>
    <dgm:cxn modelId="{FEE89FBE-72A7-451E-949F-4F2662C5977A}" type="presParOf" srcId="{8EC97C0D-2FF9-439A-AAE1-47EC2ED86AD9}" destId="{823519A9-08C2-493E-9080-2C311153E96C}" srcOrd="6" destOrd="0" presId="urn:microsoft.com/office/officeart/2008/layout/VerticalCurvedList"/>
    <dgm:cxn modelId="{37510960-52C3-4D84-90B9-DEDB293E580F}" type="presParOf" srcId="{823519A9-08C2-493E-9080-2C311153E96C}" destId="{4C7D9701-D642-4DDB-8306-1D73372706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3F97911-B280-4EC9-BE77-AFB5077DB80C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88EC7363-135B-4F50-BA96-9607CA7632EF}">
      <dgm:prSet/>
      <dgm:spPr/>
      <dgm:t>
        <a:bodyPr/>
        <a:lstStyle/>
        <a:p>
          <a:pPr rtl="0"/>
          <a:r>
            <a:rPr lang="pl-PL" b="1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Aktywność</a:t>
          </a:r>
        </a:p>
        <a:p>
          <a:pPr rtl="0"/>
          <a:r>
            <a:rPr lang="pl-PL" b="1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 kulturalna </a:t>
          </a:r>
          <a:endParaRPr lang="pl-PL" b="1" dirty="0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FF659FAD-2E70-4332-BB99-F73CC6D77605}" type="parTrans" cxnId="{0612474F-37DB-44AD-8894-5F08A3AACB00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9640A57C-AD8A-4CD1-92B1-5459FC4E7929}" type="sibTrans" cxnId="{0612474F-37DB-44AD-8894-5F08A3AACB00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5AC3A505-D0D2-4194-BB45-ACF51362A589}">
      <dgm:prSet/>
      <dgm:spPr/>
      <dgm:t>
        <a:bodyPr/>
        <a:lstStyle/>
        <a:p>
          <a:pPr rtl="0"/>
          <a: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  <a:t>Aktywność</a:t>
          </a:r>
        </a:p>
        <a:p>
          <a:pPr rtl="0"/>
          <a: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  <a:t> społeczna </a:t>
          </a:r>
          <a:endParaRPr lang="pl-PL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B77720E-8683-42D0-971E-73DBFD8C7933}" type="parTrans" cxnId="{75E599E4-90F3-4750-BE61-59D1AC364D78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CFFF8F11-45FB-4F65-B74E-7514A2195D95}" type="sibTrans" cxnId="{75E599E4-90F3-4750-BE61-59D1AC364D78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6834F6C0-5F5C-4182-8ADE-6E43549EF545}">
      <dgm:prSet/>
      <dgm:spPr/>
      <dgm:t>
        <a:bodyPr/>
        <a:lstStyle/>
        <a:p>
          <a:pPr rtl="0"/>
          <a: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  <a:t>Aktywność</a:t>
          </a:r>
        </a:p>
        <a:p>
          <a:pPr rtl="0"/>
          <a: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  <a:t>turystyczna </a:t>
          </a:r>
          <a:b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</a:br>
          <a: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  <a:t>i rekreacyjna </a:t>
          </a:r>
          <a:endParaRPr lang="pl-PL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17EA1818-3145-473D-AB09-0FF42C6C66EB}" type="parTrans" cxnId="{22BC4D94-51F1-47FA-ABBD-8366ED8E5735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BEA2BF72-DCA5-44A4-BF59-91453193921E}" type="sibTrans" cxnId="{22BC4D94-51F1-47FA-ABBD-8366ED8E5735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702BBE95-4632-45A7-ADB9-18D7449268B2}">
      <dgm:prSet/>
      <dgm:spPr/>
      <dgm:t>
        <a:bodyPr/>
        <a:lstStyle/>
        <a:p>
          <a:pPr rtl="0"/>
          <a: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  <a:t>Aktywność </a:t>
          </a:r>
        </a:p>
        <a:p>
          <a:pPr rtl="0"/>
          <a:r>
            <a:rPr lang="pl-PL" b="1" dirty="0" smtClean="0">
              <a:solidFill>
                <a:schemeClr val="tx1"/>
              </a:solidFill>
              <a:latin typeface="Cambria" panose="02040503050406030204" pitchFamily="18" charset="0"/>
            </a:rPr>
            <a:t>fizyczna</a:t>
          </a:r>
          <a:endParaRPr lang="pl-PL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B80D6C3E-8D8E-459D-946D-90E75FE5DBE8}" type="parTrans" cxnId="{9AB87B43-5054-4209-BEF7-223B32D609FF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8F606120-A09A-47DB-A006-56A5F43A3341}" type="sibTrans" cxnId="{9AB87B43-5054-4209-BEF7-223B32D609FF}">
      <dgm:prSet/>
      <dgm:spPr/>
      <dgm:t>
        <a:bodyPr/>
        <a:lstStyle/>
        <a:p>
          <a:endParaRPr lang="pl-PL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gm:t>
    </dgm:pt>
    <dgm:pt modelId="{6076AD38-572F-43E2-97AA-233B1654EC0B}" type="pres">
      <dgm:prSet presAssocID="{63F97911-B280-4EC9-BE77-AFB5077DB80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6CB8CB7-42E1-4DD0-98CE-3611C09314A6}" type="pres">
      <dgm:prSet presAssocID="{63F97911-B280-4EC9-BE77-AFB5077DB80C}" presName="diamond" presStyleLbl="bgShp" presStyleIdx="0" presStyleCnt="1" custScaleX="129577"/>
      <dgm:spPr/>
    </dgm:pt>
    <dgm:pt modelId="{F4E766B9-C68D-451D-A809-0D3D547C7A65}" type="pres">
      <dgm:prSet presAssocID="{63F97911-B280-4EC9-BE77-AFB5077DB80C}" presName="quad1" presStyleLbl="node1" presStyleIdx="0" presStyleCnt="4" custScaleX="114445" custLinFactNeighborX="-26165" custLinFactNeighborY="-63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31EDA8-D937-43C6-A275-04416E73B043}" type="pres">
      <dgm:prSet presAssocID="{63F97911-B280-4EC9-BE77-AFB5077DB80C}" presName="quad2" presStyleLbl="node1" presStyleIdx="1" presStyleCnt="4" custScaleX="116685" custScaleY="107222" custLinFactNeighborX="25045" custLinFactNeighborY="-26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BF7852-9188-4FDD-A0EA-101768DD2A74}" type="pres">
      <dgm:prSet presAssocID="{63F97911-B280-4EC9-BE77-AFB5077DB80C}" presName="quad3" presStyleLbl="node1" presStyleIdx="2" presStyleCnt="4" custScaleX="114445" custLinFactNeighborX="-26165" custLinFactNeighborY="16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BA67759-4E2D-4624-8C0E-2813EE645C9E}" type="pres">
      <dgm:prSet presAssocID="{63F97911-B280-4EC9-BE77-AFB5077DB80C}" presName="quad4" presStyleLbl="node1" presStyleIdx="3" presStyleCnt="4" custScaleX="109461" custLinFactNeighborX="28657" custLinFactNeighborY="87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C110F9A-E445-4AD3-8AF1-F3082A73D19F}" type="presOf" srcId="{88EC7363-135B-4F50-BA96-9607CA7632EF}" destId="{F4E766B9-C68D-451D-A809-0D3D547C7A65}" srcOrd="0" destOrd="0" presId="urn:microsoft.com/office/officeart/2005/8/layout/matrix3"/>
    <dgm:cxn modelId="{0612474F-37DB-44AD-8894-5F08A3AACB00}" srcId="{63F97911-B280-4EC9-BE77-AFB5077DB80C}" destId="{88EC7363-135B-4F50-BA96-9607CA7632EF}" srcOrd="0" destOrd="0" parTransId="{FF659FAD-2E70-4332-BB99-F73CC6D77605}" sibTransId="{9640A57C-AD8A-4CD1-92B1-5459FC4E7929}"/>
    <dgm:cxn modelId="{32F24B58-83DB-41D3-8C2C-EA85382ACCBF}" type="presOf" srcId="{63F97911-B280-4EC9-BE77-AFB5077DB80C}" destId="{6076AD38-572F-43E2-97AA-233B1654EC0B}" srcOrd="0" destOrd="0" presId="urn:microsoft.com/office/officeart/2005/8/layout/matrix3"/>
    <dgm:cxn modelId="{22BC4D94-51F1-47FA-ABBD-8366ED8E5735}" srcId="{63F97911-B280-4EC9-BE77-AFB5077DB80C}" destId="{6834F6C0-5F5C-4182-8ADE-6E43549EF545}" srcOrd="2" destOrd="0" parTransId="{17EA1818-3145-473D-AB09-0FF42C6C66EB}" sibTransId="{BEA2BF72-DCA5-44A4-BF59-91453193921E}"/>
    <dgm:cxn modelId="{AAC1FA92-512E-4ED9-B28C-DBA24E64D035}" type="presOf" srcId="{702BBE95-4632-45A7-ADB9-18D7449268B2}" destId="{8BA67759-4E2D-4624-8C0E-2813EE645C9E}" srcOrd="0" destOrd="0" presId="urn:microsoft.com/office/officeart/2005/8/layout/matrix3"/>
    <dgm:cxn modelId="{75E599E4-90F3-4750-BE61-59D1AC364D78}" srcId="{63F97911-B280-4EC9-BE77-AFB5077DB80C}" destId="{5AC3A505-D0D2-4194-BB45-ACF51362A589}" srcOrd="1" destOrd="0" parTransId="{1B77720E-8683-42D0-971E-73DBFD8C7933}" sibTransId="{CFFF8F11-45FB-4F65-B74E-7514A2195D95}"/>
    <dgm:cxn modelId="{489810FB-7D55-4475-B46C-812613913D91}" type="presOf" srcId="{6834F6C0-5F5C-4182-8ADE-6E43549EF545}" destId="{E7BF7852-9188-4FDD-A0EA-101768DD2A74}" srcOrd="0" destOrd="0" presId="urn:microsoft.com/office/officeart/2005/8/layout/matrix3"/>
    <dgm:cxn modelId="{7A89DB61-25C7-408F-B3E0-890BBBDE6CFA}" type="presOf" srcId="{5AC3A505-D0D2-4194-BB45-ACF51362A589}" destId="{FE31EDA8-D937-43C6-A275-04416E73B043}" srcOrd="0" destOrd="0" presId="urn:microsoft.com/office/officeart/2005/8/layout/matrix3"/>
    <dgm:cxn modelId="{9AB87B43-5054-4209-BEF7-223B32D609FF}" srcId="{63F97911-B280-4EC9-BE77-AFB5077DB80C}" destId="{702BBE95-4632-45A7-ADB9-18D7449268B2}" srcOrd="3" destOrd="0" parTransId="{B80D6C3E-8D8E-459D-946D-90E75FE5DBE8}" sibTransId="{8F606120-A09A-47DB-A006-56A5F43A3341}"/>
    <dgm:cxn modelId="{0223F8F3-CFF7-4769-AEB0-3EBF0512C395}" type="presParOf" srcId="{6076AD38-572F-43E2-97AA-233B1654EC0B}" destId="{D6CB8CB7-42E1-4DD0-98CE-3611C09314A6}" srcOrd="0" destOrd="0" presId="urn:microsoft.com/office/officeart/2005/8/layout/matrix3"/>
    <dgm:cxn modelId="{92887840-24AB-4772-A8D6-D71C4D24BEE9}" type="presParOf" srcId="{6076AD38-572F-43E2-97AA-233B1654EC0B}" destId="{F4E766B9-C68D-451D-A809-0D3D547C7A65}" srcOrd="1" destOrd="0" presId="urn:microsoft.com/office/officeart/2005/8/layout/matrix3"/>
    <dgm:cxn modelId="{1B76DFB2-F57B-4C57-9E54-D70DA71219F3}" type="presParOf" srcId="{6076AD38-572F-43E2-97AA-233B1654EC0B}" destId="{FE31EDA8-D937-43C6-A275-04416E73B043}" srcOrd="2" destOrd="0" presId="urn:microsoft.com/office/officeart/2005/8/layout/matrix3"/>
    <dgm:cxn modelId="{80D06F78-33A2-4F7D-8F80-D6751557617A}" type="presParOf" srcId="{6076AD38-572F-43E2-97AA-233B1654EC0B}" destId="{E7BF7852-9188-4FDD-A0EA-101768DD2A74}" srcOrd="3" destOrd="0" presId="urn:microsoft.com/office/officeart/2005/8/layout/matrix3"/>
    <dgm:cxn modelId="{64358432-4DC6-4AD6-A710-DAA2A5373A7A}" type="presParOf" srcId="{6076AD38-572F-43E2-97AA-233B1654EC0B}" destId="{8BA67759-4E2D-4624-8C0E-2813EE645C9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6C7E6185-5FBE-4D9D-8CAF-2A8744624BF0}">
      <dgm:prSet custT="1"/>
      <dgm:spPr>
        <a:solidFill>
          <a:srgbClr val="F1D2A5"/>
        </a:solidFill>
      </dgm:spPr>
      <dgm:t>
        <a:bodyPr/>
        <a:lstStyle/>
        <a:p>
          <a:pPr algn="l" rtl="0"/>
          <a:r>
            <a:rPr lang="pl-PL" altLang="pl-PL" sz="2800" dirty="0" smtClean="0">
              <a:solidFill>
                <a:schemeClr val="tx1"/>
              </a:solidFill>
              <a:latin typeface="Cambria" pitchFamily="18" charset="0"/>
            </a:rPr>
            <a:t>Ułatwianie seniorom dostępu do oferty kulturalnej np. poprzez regulowanie zasad odpłatności, dostosowanie pory imprez do potrzeb seniorów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6F0ECE41-1B96-40BC-94A0-4469DE20940C}" type="par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28CA77F7-2ABD-4203-A18D-4B9E07D77377}" type="sib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AB17CE66-B4E6-448F-9B09-52FB24B695B9}">
      <dgm:prSet custT="1"/>
      <dgm:spPr>
        <a:solidFill>
          <a:srgbClr val="DFB799"/>
        </a:solidFill>
      </dgm:spPr>
      <dgm:t>
        <a:bodyPr/>
        <a:lstStyle/>
        <a:p>
          <a:pPr rtl="0"/>
          <a:r>
            <a:rPr lang="pl-PL" altLang="pl-PL" sz="2800" dirty="0" smtClean="0">
              <a:solidFill>
                <a:schemeClr val="tx1"/>
              </a:solidFill>
              <a:latin typeface="Cambria" pitchFamily="18" charset="0"/>
            </a:rPr>
            <a:t>Udział starszych mieszkańców w procesie decyzyjnym np. zgłaszanie inicjatyw, diagnoza potrzeb seniorów, budżety partycypacyjne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F95668A-8BCE-47B7-92D1-0E234E6D2E96}" type="par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E42C5EC5-83AB-47B5-A4A6-D2BE7570C629}" type="sib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7AAAF988-A7CC-4291-A30C-F38F2FE5596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0"/>
          <a:r>
            <a:rPr lang="pl-PL" altLang="pl-PL" sz="2800" dirty="0" smtClean="0">
              <a:solidFill>
                <a:schemeClr val="tx1"/>
              </a:solidFill>
              <a:latin typeface="Cambria" pitchFamily="18" charset="0"/>
            </a:rPr>
            <a:t>Budowa infrastruktury służącej aktywności fizycznej dostępnej w miejscach publicznych (np. siłownie „pod chmurką”)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6A8B026-F47C-41F2-A35A-1A8DC92432A6}" type="parTrans" cxnId="{EAB74543-9019-4B16-B607-BD69FCBDA118}">
      <dgm:prSet/>
      <dgm:spPr/>
      <dgm:t>
        <a:bodyPr/>
        <a:lstStyle/>
        <a:p>
          <a:endParaRPr lang="pl-PL"/>
        </a:p>
      </dgm:t>
    </dgm:pt>
    <dgm:pt modelId="{EF1EFCDF-B29F-4527-BD17-81BE2E4ACC62}" type="sibTrans" cxnId="{EAB74543-9019-4B16-B607-BD69FCBDA118}">
      <dgm:prSet/>
      <dgm:spPr/>
      <dgm:t>
        <a:bodyPr/>
        <a:lstStyle/>
        <a:p>
          <a:endParaRPr lang="pl-PL"/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3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3"/>
      <dgm:spPr/>
    </dgm:pt>
    <dgm:pt modelId="{8AEC9A58-DAD2-45BE-AECA-89817FA5C6CC}" type="pres">
      <dgm:prSet presAssocID="{E0167BE8-8406-467E-B0C5-DF9F463FAE8F}" presName="dstNode" presStyleLbl="node1" presStyleIdx="0" presStyleCnt="3"/>
      <dgm:spPr/>
    </dgm:pt>
    <dgm:pt modelId="{22859D7F-188D-464B-91E0-E081C02C9AB6}" type="pres">
      <dgm:prSet presAssocID="{6C7E6185-5FBE-4D9D-8CAF-2A8744624BF0}" presName="text_1" presStyleLbl="node1" presStyleIdx="0" presStyleCnt="3" custScaleY="145946" custLinFactNeighborX="-238" custLinFactNeighborY="-67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619236-BF53-4BF3-8716-26C6F2F35EDA}" type="pres">
      <dgm:prSet presAssocID="{6C7E6185-5FBE-4D9D-8CAF-2A8744624BF0}" presName="accent_1" presStyleCnt="0"/>
      <dgm:spPr/>
    </dgm:pt>
    <dgm:pt modelId="{0F656E76-7E3E-4897-8831-CBCDCC29DCDB}" type="pres">
      <dgm:prSet presAssocID="{6C7E6185-5FBE-4D9D-8CAF-2A8744624BF0}" presName="accentRepeatNode" presStyleLbl="solidFgAcc1" presStyleIdx="0" presStyleCnt="3" custScaleX="83000" custScaleY="83000" custLinFactNeighborX="2355" custLinFactNeighborY="-6068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273451BB-5DF8-4DF1-AFBA-74F23D54D81B}" type="pres">
      <dgm:prSet presAssocID="{AB17CE66-B4E6-448F-9B09-52FB24B695B9}" presName="text_2" presStyleLbl="node1" presStyleIdx="1" presStyleCnt="3" custScaleY="148649" custLinFactNeighborX="-645" custLinFactNeighborY="135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B185B7-819F-4554-838D-15915EDCBCBF}" type="pres">
      <dgm:prSet presAssocID="{AB17CE66-B4E6-448F-9B09-52FB24B695B9}" presName="accent_2" presStyleCnt="0"/>
      <dgm:spPr/>
    </dgm:pt>
    <dgm:pt modelId="{1BADAEAC-9A82-4B0D-9ACE-1E56EF7D766C}" type="pres">
      <dgm:prSet presAssocID="{AB17CE66-B4E6-448F-9B09-52FB24B695B9}" presName="accentRepeatNode" presStyleLbl="solidFgAcc1" presStyleIdx="1" presStyleCnt="3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B6643D2F-E3C3-454F-907B-B48A4279B93C}" type="pres">
      <dgm:prSet presAssocID="{7AAAF988-A7CC-4291-A30C-F38F2FE55962}" presName="text_3" presStyleLbl="node1" presStyleIdx="2" presStyleCnt="3" custScaleY="124324" custLinFactNeighborX="-238" custLinFactNeighborY="2702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3519A9-08C2-493E-9080-2C311153E96C}" type="pres">
      <dgm:prSet presAssocID="{7AAAF988-A7CC-4291-A30C-F38F2FE55962}" presName="accent_3" presStyleCnt="0"/>
      <dgm:spPr/>
    </dgm:pt>
    <dgm:pt modelId="{4C7D9701-D642-4DDB-8306-1D733727067F}" type="pres">
      <dgm:prSet presAssocID="{7AAAF988-A7CC-4291-A30C-F38F2FE55962}" presName="accentRepeatNode" presStyleLbl="solidFgAcc1" presStyleIdx="2" presStyleCnt="3" custScaleX="82919" custScaleY="82919" custLinFactNeighborX="-8496" custLinFactNeighborY="18757"/>
      <dgm:spPr>
        <a:solidFill>
          <a:srgbClr val="B2B2B2"/>
        </a:solidFill>
      </dgm:spPr>
      <dgm:t>
        <a:bodyPr/>
        <a:lstStyle/>
        <a:p>
          <a:endParaRPr lang="pl-PL"/>
        </a:p>
      </dgm:t>
    </dgm:pt>
  </dgm:ptLst>
  <dgm:cxnLst>
    <dgm:cxn modelId="{4A8F34D3-B286-49D0-B96C-4F0393F09EEC}" type="presOf" srcId="{7AAAF988-A7CC-4291-A30C-F38F2FE55962}" destId="{B6643D2F-E3C3-454F-907B-B48A4279B93C}" srcOrd="0" destOrd="0" presId="urn:microsoft.com/office/officeart/2008/layout/VerticalCurvedList"/>
    <dgm:cxn modelId="{4BB88B3B-4658-4361-8F94-4450C2A4CF80}" type="presOf" srcId="{E0167BE8-8406-467E-B0C5-DF9F463FAE8F}" destId="{409E67AF-1135-4917-94FE-6329A980C85A}" srcOrd="0" destOrd="0" presId="urn:microsoft.com/office/officeart/2008/layout/VerticalCurvedList"/>
    <dgm:cxn modelId="{91E1C1E3-6FAA-400F-A6B1-1F63F5428296}" type="presOf" srcId="{6C7E6185-5FBE-4D9D-8CAF-2A8744624BF0}" destId="{22859D7F-188D-464B-91E0-E081C02C9AB6}" srcOrd="0" destOrd="0" presId="urn:microsoft.com/office/officeart/2008/layout/VerticalCurvedList"/>
    <dgm:cxn modelId="{D606571E-0913-4EC7-8BA6-2A6C3E83DABB}" srcId="{E0167BE8-8406-467E-B0C5-DF9F463FAE8F}" destId="{AB17CE66-B4E6-448F-9B09-52FB24B695B9}" srcOrd="1" destOrd="0" parTransId="{0F95668A-8BCE-47B7-92D1-0E234E6D2E96}" sibTransId="{E42C5EC5-83AB-47B5-A4A6-D2BE7570C629}"/>
    <dgm:cxn modelId="{76DEA5F5-3CD0-42EF-9172-657A0F963746}" srcId="{E0167BE8-8406-467E-B0C5-DF9F463FAE8F}" destId="{6C7E6185-5FBE-4D9D-8CAF-2A8744624BF0}" srcOrd="0" destOrd="0" parTransId="{6F0ECE41-1B96-40BC-94A0-4469DE20940C}" sibTransId="{28CA77F7-2ABD-4203-A18D-4B9E07D77377}"/>
    <dgm:cxn modelId="{B90BE2CB-4F73-4A76-85E1-8591CC04941D}" type="presOf" srcId="{AB17CE66-B4E6-448F-9B09-52FB24B695B9}" destId="{273451BB-5DF8-4DF1-AFBA-74F23D54D81B}" srcOrd="0" destOrd="0" presId="urn:microsoft.com/office/officeart/2008/layout/VerticalCurvedList"/>
    <dgm:cxn modelId="{EAB74543-9019-4B16-B607-BD69FCBDA118}" srcId="{E0167BE8-8406-467E-B0C5-DF9F463FAE8F}" destId="{7AAAF988-A7CC-4291-A30C-F38F2FE55962}" srcOrd="2" destOrd="0" parTransId="{56A8B026-F47C-41F2-A35A-1A8DC92432A6}" sibTransId="{EF1EFCDF-B29F-4527-BD17-81BE2E4ACC62}"/>
    <dgm:cxn modelId="{637B725D-0131-4F54-B52C-34EDC06A149E}" type="presOf" srcId="{28CA77F7-2ABD-4203-A18D-4B9E07D77377}" destId="{8CBCCA33-FA72-4102-AFCF-1641BE47604E}" srcOrd="0" destOrd="0" presId="urn:microsoft.com/office/officeart/2008/layout/VerticalCurvedList"/>
    <dgm:cxn modelId="{6388D9F8-FA4A-4419-A54A-C15E5D0072E2}" type="presParOf" srcId="{409E67AF-1135-4917-94FE-6329A980C85A}" destId="{8EC97C0D-2FF9-439A-AAE1-47EC2ED86AD9}" srcOrd="0" destOrd="0" presId="urn:microsoft.com/office/officeart/2008/layout/VerticalCurvedList"/>
    <dgm:cxn modelId="{42CDFA58-DD9B-44E0-A726-53B65690A97C}" type="presParOf" srcId="{8EC97C0D-2FF9-439A-AAE1-47EC2ED86AD9}" destId="{A661695B-33AF-49B4-AB7E-76BEB7487814}" srcOrd="0" destOrd="0" presId="urn:microsoft.com/office/officeart/2008/layout/VerticalCurvedList"/>
    <dgm:cxn modelId="{5800EA1F-297A-426B-81DD-F1AEFF0CEF68}" type="presParOf" srcId="{A661695B-33AF-49B4-AB7E-76BEB7487814}" destId="{A4180845-BA21-48A5-9A56-848785427F33}" srcOrd="0" destOrd="0" presId="urn:microsoft.com/office/officeart/2008/layout/VerticalCurvedList"/>
    <dgm:cxn modelId="{821646AB-5A39-4988-9101-AEEE1C9EB886}" type="presParOf" srcId="{A661695B-33AF-49B4-AB7E-76BEB7487814}" destId="{8CBCCA33-FA72-4102-AFCF-1641BE47604E}" srcOrd="1" destOrd="0" presId="urn:microsoft.com/office/officeart/2008/layout/VerticalCurvedList"/>
    <dgm:cxn modelId="{CFB12F66-DEF9-4B17-B41C-B6EA3CE05D87}" type="presParOf" srcId="{A661695B-33AF-49B4-AB7E-76BEB7487814}" destId="{F29590F4-E230-457C-B85A-024CCB0D1631}" srcOrd="2" destOrd="0" presId="urn:microsoft.com/office/officeart/2008/layout/VerticalCurvedList"/>
    <dgm:cxn modelId="{18373339-7523-43F5-89E2-01D2DAB6816E}" type="presParOf" srcId="{A661695B-33AF-49B4-AB7E-76BEB7487814}" destId="{8AEC9A58-DAD2-45BE-AECA-89817FA5C6CC}" srcOrd="3" destOrd="0" presId="urn:microsoft.com/office/officeart/2008/layout/VerticalCurvedList"/>
    <dgm:cxn modelId="{0D6C6921-41E4-49C7-9721-198596C98E2F}" type="presParOf" srcId="{8EC97C0D-2FF9-439A-AAE1-47EC2ED86AD9}" destId="{22859D7F-188D-464B-91E0-E081C02C9AB6}" srcOrd="1" destOrd="0" presId="urn:microsoft.com/office/officeart/2008/layout/VerticalCurvedList"/>
    <dgm:cxn modelId="{83DA1CE1-EAF4-412D-AA86-B2882F8F85E8}" type="presParOf" srcId="{8EC97C0D-2FF9-439A-AAE1-47EC2ED86AD9}" destId="{38619236-BF53-4BF3-8716-26C6F2F35EDA}" srcOrd="2" destOrd="0" presId="urn:microsoft.com/office/officeart/2008/layout/VerticalCurvedList"/>
    <dgm:cxn modelId="{0865EF60-A693-42CB-8A7C-8067E1ECF8C8}" type="presParOf" srcId="{38619236-BF53-4BF3-8716-26C6F2F35EDA}" destId="{0F656E76-7E3E-4897-8831-CBCDCC29DCDB}" srcOrd="0" destOrd="0" presId="urn:microsoft.com/office/officeart/2008/layout/VerticalCurvedList"/>
    <dgm:cxn modelId="{32CCA040-6DA2-494F-BBB3-35A308D84505}" type="presParOf" srcId="{8EC97C0D-2FF9-439A-AAE1-47EC2ED86AD9}" destId="{273451BB-5DF8-4DF1-AFBA-74F23D54D81B}" srcOrd="3" destOrd="0" presId="urn:microsoft.com/office/officeart/2008/layout/VerticalCurvedList"/>
    <dgm:cxn modelId="{7E4EC642-6BBA-4E98-88C4-88DBEB4D634B}" type="presParOf" srcId="{8EC97C0D-2FF9-439A-AAE1-47EC2ED86AD9}" destId="{54B185B7-819F-4554-838D-15915EDCBCBF}" srcOrd="4" destOrd="0" presId="urn:microsoft.com/office/officeart/2008/layout/VerticalCurvedList"/>
    <dgm:cxn modelId="{32DB8B52-F9F1-41E0-9CD3-A6EF179B6A1B}" type="presParOf" srcId="{54B185B7-819F-4554-838D-15915EDCBCBF}" destId="{1BADAEAC-9A82-4B0D-9ACE-1E56EF7D766C}" srcOrd="0" destOrd="0" presId="urn:microsoft.com/office/officeart/2008/layout/VerticalCurvedList"/>
    <dgm:cxn modelId="{100C3533-18DD-4871-89F6-D5FAAB57FAB6}" type="presParOf" srcId="{8EC97C0D-2FF9-439A-AAE1-47EC2ED86AD9}" destId="{B6643D2F-E3C3-454F-907B-B48A4279B93C}" srcOrd="5" destOrd="0" presId="urn:microsoft.com/office/officeart/2008/layout/VerticalCurvedList"/>
    <dgm:cxn modelId="{F7668E25-99DC-4388-9183-570F3CEB32D9}" type="presParOf" srcId="{8EC97C0D-2FF9-439A-AAE1-47EC2ED86AD9}" destId="{823519A9-08C2-493E-9080-2C311153E96C}" srcOrd="6" destOrd="0" presId="urn:microsoft.com/office/officeart/2008/layout/VerticalCurvedList"/>
    <dgm:cxn modelId="{E0565D6D-D85D-4534-833E-FC7BD7EDC9C7}" type="presParOf" srcId="{823519A9-08C2-493E-9080-2C311153E96C}" destId="{4C7D9701-D642-4DDB-8306-1D73372706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6C7E6185-5FBE-4D9D-8CAF-2A8744624BF0}">
      <dgm:prSet custT="1"/>
      <dgm:spPr>
        <a:solidFill>
          <a:srgbClr val="F1D2A5"/>
        </a:solidFill>
      </dgm:spPr>
      <dgm:t>
        <a:bodyPr/>
        <a:lstStyle/>
        <a:p>
          <a:pPr algn="l" rtl="0"/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Tworzenie lokalnych kronik przez osoby młode i starsze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6F0ECE41-1B96-40BC-94A0-4469DE20940C}" type="par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28CA77F7-2ABD-4203-A18D-4B9E07D77377}" type="sib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AB17CE66-B4E6-448F-9B09-52FB24B695B9}">
      <dgm:prSet custT="1"/>
      <dgm:spPr>
        <a:solidFill>
          <a:srgbClr val="DFB799"/>
        </a:solidFill>
      </dgm:spPr>
      <dgm:t>
        <a:bodyPr/>
        <a:lstStyle/>
        <a:p>
          <a:pPr rtl="0"/>
          <a:r>
            <a:rPr lang="pl-PL" altLang="pl-PL" sz="2800" dirty="0" smtClean="0">
              <a:solidFill>
                <a:schemeClr val="tx1"/>
              </a:solidFill>
              <a:latin typeface="Cambria" pitchFamily="18" charset="0"/>
            </a:rPr>
            <a:t>Wzajemne kształcenie – koła samokształceniowe osób starszych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F95668A-8BCE-47B7-92D1-0E234E6D2E96}" type="par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E42C5EC5-83AB-47B5-A4A6-D2BE7570C629}" type="sib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7AAAF988-A7CC-4291-A30C-F38F2FE5596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0"/>
          <a:r>
            <a:rPr 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Mobilna biblioteka (książki dostarczane „na próg”)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6A8B026-F47C-41F2-A35A-1A8DC92432A6}" type="parTrans" cxnId="{EAB74543-9019-4B16-B607-BD69FCBDA118}">
      <dgm:prSet/>
      <dgm:spPr/>
      <dgm:t>
        <a:bodyPr/>
        <a:lstStyle/>
        <a:p>
          <a:endParaRPr lang="pl-PL"/>
        </a:p>
      </dgm:t>
    </dgm:pt>
    <dgm:pt modelId="{EF1EFCDF-B29F-4527-BD17-81BE2E4ACC62}" type="sibTrans" cxnId="{EAB74543-9019-4B16-B607-BD69FCBDA118}">
      <dgm:prSet/>
      <dgm:spPr/>
      <dgm:t>
        <a:bodyPr/>
        <a:lstStyle/>
        <a:p>
          <a:endParaRPr lang="pl-PL"/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3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3"/>
      <dgm:spPr/>
    </dgm:pt>
    <dgm:pt modelId="{8AEC9A58-DAD2-45BE-AECA-89817FA5C6CC}" type="pres">
      <dgm:prSet presAssocID="{E0167BE8-8406-467E-B0C5-DF9F463FAE8F}" presName="dstNode" presStyleLbl="node1" presStyleIdx="0" presStyleCnt="3"/>
      <dgm:spPr/>
    </dgm:pt>
    <dgm:pt modelId="{22859D7F-188D-464B-91E0-E081C02C9AB6}" type="pres">
      <dgm:prSet presAssocID="{6C7E6185-5FBE-4D9D-8CAF-2A8744624BF0}" presName="text_1" presStyleLbl="node1" presStyleIdx="0" presStyleCnt="3" custScaleY="11891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619236-BF53-4BF3-8716-26C6F2F35EDA}" type="pres">
      <dgm:prSet presAssocID="{6C7E6185-5FBE-4D9D-8CAF-2A8744624BF0}" presName="accent_1" presStyleCnt="0"/>
      <dgm:spPr/>
    </dgm:pt>
    <dgm:pt modelId="{0F656E76-7E3E-4897-8831-CBCDCC29DCDB}" type="pres">
      <dgm:prSet presAssocID="{6C7E6185-5FBE-4D9D-8CAF-2A8744624BF0}" presName="accentRepeatNode" presStyleLbl="solidFgAcc1" presStyleIdx="0" presStyleCnt="3" custScaleX="83000" custScaleY="83000" custLinFactNeighborX="1797" custLinFactNeighborY="4601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273451BB-5DF8-4DF1-AFBA-74F23D54D81B}" type="pres">
      <dgm:prSet presAssocID="{AB17CE66-B4E6-448F-9B09-52FB24B695B9}" presName="text_2" presStyleLbl="node1" presStyleIdx="1" presStyleCnt="3" custScaleY="12162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B185B7-819F-4554-838D-15915EDCBCBF}" type="pres">
      <dgm:prSet presAssocID="{AB17CE66-B4E6-448F-9B09-52FB24B695B9}" presName="accent_2" presStyleCnt="0"/>
      <dgm:spPr/>
    </dgm:pt>
    <dgm:pt modelId="{1BADAEAC-9A82-4B0D-9ACE-1E56EF7D766C}" type="pres">
      <dgm:prSet presAssocID="{AB17CE66-B4E6-448F-9B09-52FB24B695B9}" presName="accentRepeatNode" presStyleLbl="solidFgAcc1" presStyleIdx="1" presStyleCnt="3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B6643D2F-E3C3-454F-907B-B48A4279B93C}" type="pres">
      <dgm:prSet presAssocID="{7AAAF988-A7CC-4291-A30C-F38F2FE55962}" presName="text_3" presStyleLbl="node1" presStyleIdx="2" presStyleCnt="3" custScaleY="1243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3519A9-08C2-493E-9080-2C311153E96C}" type="pres">
      <dgm:prSet presAssocID="{7AAAF988-A7CC-4291-A30C-F38F2FE55962}" presName="accent_3" presStyleCnt="0"/>
      <dgm:spPr/>
    </dgm:pt>
    <dgm:pt modelId="{4C7D9701-D642-4DDB-8306-1D733727067F}" type="pres">
      <dgm:prSet presAssocID="{7AAAF988-A7CC-4291-A30C-F38F2FE55962}" presName="accentRepeatNode" presStyleLbl="solidFgAcc1" presStyleIdx="2" presStyleCnt="3" custScaleX="82919" custScaleY="82919"/>
      <dgm:spPr>
        <a:solidFill>
          <a:srgbClr val="B2B2B2"/>
        </a:solidFill>
      </dgm:spPr>
      <dgm:t>
        <a:bodyPr/>
        <a:lstStyle/>
        <a:p>
          <a:endParaRPr lang="pl-PL"/>
        </a:p>
      </dgm:t>
    </dgm:pt>
  </dgm:ptLst>
  <dgm:cxnLst>
    <dgm:cxn modelId="{B9A3AB2B-3FAB-46F7-A993-77004D81A1F5}" type="presOf" srcId="{6C7E6185-5FBE-4D9D-8CAF-2A8744624BF0}" destId="{22859D7F-188D-464B-91E0-E081C02C9AB6}" srcOrd="0" destOrd="0" presId="urn:microsoft.com/office/officeart/2008/layout/VerticalCurvedList"/>
    <dgm:cxn modelId="{89623AD6-2D08-41A7-AD8B-B240B59B36A7}" type="presOf" srcId="{AB17CE66-B4E6-448F-9B09-52FB24B695B9}" destId="{273451BB-5DF8-4DF1-AFBA-74F23D54D81B}" srcOrd="0" destOrd="0" presId="urn:microsoft.com/office/officeart/2008/layout/VerticalCurvedList"/>
    <dgm:cxn modelId="{EAB74543-9019-4B16-B607-BD69FCBDA118}" srcId="{E0167BE8-8406-467E-B0C5-DF9F463FAE8F}" destId="{7AAAF988-A7CC-4291-A30C-F38F2FE55962}" srcOrd="2" destOrd="0" parTransId="{56A8B026-F47C-41F2-A35A-1A8DC92432A6}" sibTransId="{EF1EFCDF-B29F-4527-BD17-81BE2E4ACC62}"/>
    <dgm:cxn modelId="{C6A24F75-974F-4D75-9683-DC8F849E5C30}" type="presOf" srcId="{E0167BE8-8406-467E-B0C5-DF9F463FAE8F}" destId="{409E67AF-1135-4917-94FE-6329A980C85A}" srcOrd="0" destOrd="0" presId="urn:microsoft.com/office/officeart/2008/layout/VerticalCurvedList"/>
    <dgm:cxn modelId="{76DEA5F5-3CD0-42EF-9172-657A0F963746}" srcId="{E0167BE8-8406-467E-B0C5-DF9F463FAE8F}" destId="{6C7E6185-5FBE-4D9D-8CAF-2A8744624BF0}" srcOrd="0" destOrd="0" parTransId="{6F0ECE41-1B96-40BC-94A0-4469DE20940C}" sibTransId="{28CA77F7-2ABD-4203-A18D-4B9E07D77377}"/>
    <dgm:cxn modelId="{D606571E-0913-4EC7-8BA6-2A6C3E83DABB}" srcId="{E0167BE8-8406-467E-B0C5-DF9F463FAE8F}" destId="{AB17CE66-B4E6-448F-9B09-52FB24B695B9}" srcOrd="1" destOrd="0" parTransId="{0F95668A-8BCE-47B7-92D1-0E234E6D2E96}" sibTransId="{E42C5EC5-83AB-47B5-A4A6-D2BE7570C629}"/>
    <dgm:cxn modelId="{CFBC726C-320D-45D6-B724-EB7B33227CF4}" type="presOf" srcId="{7AAAF988-A7CC-4291-A30C-F38F2FE55962}" destId="{B6643D2F-E3C3-454F-907B-B48A4279B93C}" srcOrd="0" destOrd="0" presId="urn:microsoft.com/office/officeart/2008/layout/VerticalCurvedList"/>
    <dgm:cxn modelId="{573823C3-A232-4A43-B38C-C96C86B56041}" type="presOf" srcId="{28CA77F7-2ABD-4203-A18D-4B9E07D77377}" destId="{8CBCCA33-FA72-4102-AFCF-1641BE47604E}" srcOrd="0" destOrd="0" presId="urn:microsoft.com/office/officeart/2008/layout/VerticalCurvedList"/>
    <dgm:cxn modelId="{01C3E906-AF7A-41B9-A99B-1D6842BF3966}" type="presParOf" srcId="{409E67AF-1135-4917-94FE-6329A980C85A}" destId="{8EC97C0D-2FF9-439A-AAE1-47EC2ED86AD9}" srcOrd="0" destOrd="0" presId="urn:microsoft.com/office/officeart/2008/layout/VerticalCurvedList"/>
    <dgm:cxn modelId="{23D82786-A270-49BF-A421-CB86802C56E7}" type="presParOf" srcId="{8EC97C0D-2FF9-439A-AAE1-47EC2ED86AD9}" destId="{A661695B-33AF-49B4-AB7E-76BEB7487814}" srcOrd="0" destOrd="0" presId="urn:microsoft.com/office/officeart/2008/layout/VerticalCurvedList"/>
    <dgm:cxn modelId="{D273F2AB-8D03-4B06-8842-AFC7D616777B}" type="presParOf" srcId="{A661695B-33AF-49B4-AB7E-76BEB7487814}" destId="{A4180845-BA21-48A5-9A56-848785427F33}" srcOrd="0" destOrd="0" presId="urn:microsoft.com/office/officeart/2008/layout/VerticalCurvedList"/>
    <dgm:cxn modelId="{DEBB9692-8CDB-4350-A651-1B0B360F9E72}" type="presParOf" srcId="{A661695B-33AF-49B4-AB7E-76BEB7487814}" destId="{8CBCCA33-FA72-4102-AFCF-1641BE47604E}" srcOrd="1" destOrd="0" presId="urn:microsoft.com/office/officeart/2008/layout/VerticalCurvedList"/>
    <dgm:cxn modelId="{C6052762-2DAC-4F3E-981E-711C0B4BB7FD}" type="presParOf" srcId="{A661695B-33AF-49B4-AB7E-76BEB7487814}" destId="{F29590F4-E230-457C-B85A-024CCB0D1631}" srcOrd="2" destOrd="0" presId="urn:microsoft.com/office/officeart/2008/layout/VerticalCurvedList"/>
    <dgm:cxn modelId="{89C38AF6-3E77-480D-8D3D-2CF4D8CF8C6C}" type="presParOf" srcId="{A661695B-33AF-49B4-AB7E-76BEB7487814}" destId="{8AEC9A58-DAD2-45BE-AECA-89817FA5C6CC}" srcOrd="3" destOrd="0" presId="urn:microsoft.com/office/officeart/2008/layout/VerticalCurvedList"/>
    <dgm:cxn modelId="{F584F509-29EF-4892-8282-7D3E61C67CB6}" type="presParOf" srcId="{8EC97C0D-2FF9-439A-AAE1-47EC2ED86AD9}" destId="{22859D7F-188D-464B-91E0-E081C02C9AB6}" srcOrd="1" destOrd="0" presId="urn:microsoft.com/office/officeart/2008/layout/VerticalCurvedList"/>
    <dgm:cxn modelId="{76DEEDA1-C683-42D7-89F2-289C8D7146AB}" type="presParOf" srcId="{8EC97C0D-2FF9-439A-AAE1-47EC2ED86AD9}" destId="{38619236-BF53-4BF3-8716-26C6F2F35EDA}" srcOrd="2" destOrd="0" presId="urn:microsoft.com/office/officeart/2008/layout/VerticalCurvedList"/>
    <dgm:cxn modelId="{82E0D377-CDF8-4FC8-83E2-FD9E6E2BE444}" type="presParOf" srcId="{38619236-BF53-4BF3-8716-26C6F2F35EDA}" destId="{0F656E76-7E3E-4897-8831-CBCDCC29DCDB}" srcOrd="0" destOrd="0" presId="urn:microsoft.com/office/officeart/2008/layout/VerticalCurvedList"/>
    <dgm:cxn modelId="{E7181D57-526B-44FA-9009-6148910C9132}" type="presParOf" srcId="{8EC97C0D-2FF9-439A-AAE1-47EC2ED86AD9}" destId="{273451BB-5DF8-4DF1-AFBA-74F23D54D81B}" srcOrd="3" destOrd="0" presId="urn:microsoft.com/office/officeart/2008/layout/VerticalCurvedList"/>
    <dgm:cxn modelId="{07B4097C-7524-4C13-BA5C-35FC4535965B}" type="presParOf" srcId="{8EC97C0D-2FF9-439A-AAE1-47EC2ED86AD9}" destId="{54B185B7-819F-4554-838D-15915EDCBCBF}" srcOrd="4" destOrd="0" presId="urn:microsoft.com/office/officeart/2008/layout/VerticalCurvedList"/>
    <dgm:cxn modelId="{CE598753-45D1-4E2F-9104-FE06802A0E3C}" type="presParOf" srcId="{54B185B7-819F-4554-838D-15915EDCBCBF}" destId="{1BADAEAC-9A82-4B0D-9ACE-1E56EF7D766C}" srcOrd="0" destOrd="0" presId="urn:microsoft.com/office/officeart/2008/layout/VerticalCurvedList"/>
    <dgm:cxn modelId="{51EB5E6B-77B6-498E-AF2F-483EA4100DA6}" type="presParOf" srcId="{8EC97C0D-2FF9-439A-AAE1-47EC2ED86AD9}" destId="{B6643D2F-E3C3-454F-907B-B48A4279B93C}" srcOrd="5" destOrd="0" presId="urn:microsoft.com/office/officeart/2008/layout/VerticalCurvedList"/>
    <dgm:cxn modelId="{5EA9FE2C-71A3-49A4-9C6A-B242619334DA}" type="presParOf" srcId="{8EC97C0D-2FF9-439A-AAE1-47EC2ED86AD9}" destId="{823519A9-08C2-493E-9080-2C311153E96C}" srcOrd="6" destOrd="0" presId="urn:microsoft.com/office/officeart/2008/layout/VerticalCurvedList"/>
    <dgm:cxn modelId="{376F0FDD-C019-4004-99FA-5D81F5F0B87E}" type="presParOf" srcId="{823519A9-08C2-493E-9080-2C311153E96C}" destId="{4C7D9701-D642-4DDB-8306-1D73372706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0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0"/>
      <dgm:spPr/>
    </dgm:pt>
    <dgm:pt modelId="{8AEC9A58-DAD2-45BE-AECA-89817FA5C6CC}" type="pres">
      <dgm:prSet presAssocID="{E0167BE8-8406-467E-B0C5-DF9F463FAE8F}" presName="dstNode" presStyleLbl="node1" presStyleIdx="0" presStyleCnt="0"/>
      <dgm:spPr/>
    </dgm:pt>
  </dgm:ptLst>
  <dgm:cxnLst>
    <dgm:cxn modelId="{D2D16C49-3F26-48D2-A5BF-E2B8E9806151}" type="presOf" srcId="{E0167BE8-8406-467E-B0C5-DF9F463FAE8F}" destId="{409E67AF-1135-4917-94FE-6329A980C85A}" srcOrd="0" destOrd="0" presId="urn:microsoft.com/office/officeart/2008/layout/VerticalCurvedList"/>
    <dgm:cxn modelId="{D8BE1E17-3272-4671-B4FC-9C9AE0B5C54B}" type="presParOf" srcId="{409E67AF-1135-4917-94FE-6329A980C85A}" destId="{8EC97C0D-2FF9-439A-AAE1-47EC2ED86AD9}" srcOrd="0" destOrd="0" presId="urn:microsoft.com/office/officeart/2008/layout/VerticalCurvedList"/>
    <dgm:cxn modelId="{ABF085F1-753A-497C-8A0C-147C7BC84D8A}" type="presParOf" srcId="{8EC97C0D-2FF9-439A-AAE1-47EC2ED86AD9}" destId="{A661695B-33AF-49B4-AB7E-76BEB7487814}" srcOrd="0" destOrd="0" presId="urn:microsoft.com/office/officeart/2008/layout/VerticalCurvedList"/>
    <dgm:cxn modelId="{58049EB0-8489-4B15-B205-46415A3F3D9F}" type="presParOf" srcId="{A661695B-33AF-49B4-AB7E-76BEB7487814}" destId="{A4180845-BA21-48A5-9A56-848785427F33}" srcOrd="0" destOrd="0" presId="urn:microsoft.com/office/officeart/2008/layout/VerticalCurvedList"/>
    <dgm:cxn modelId="{B1C75ABB-7156-4262-838C-0F81D6535F1E}" type="presParOf" srcId="{A661695B-33AF-49B4-AB7E-76BEB7487814}" destId="{8CBCCA33-FA72-4102-AFCF-1641BE47604E}" srcOrd="1" destOrd="0" presId="urn:microsoft.com/office/officeart/2008/layout/VerticalCurvedList"/>
    <dgm:cxn modelId="{83DF38D2-0E22-4504-A770-93F0FAD3DF5D}" type="presParOf" srcId="{A661695B-33AF-49B4-AB7E-76BEB7487814}" destId="{F29590F4-E230-457C-B85A-024CCB0D1631}" srcOrd="2" destOrd="0" presId="urn:microsoft.com/office/officeart/2008/layout/VerticalCurvedList"/>
    <dgm:cxn modelId="{E9392031-EA6F-442C-9795-F9658906F8C8}" type="presParOf" srcId="{A661695B-33AF-49B4-AB7E-76BEB7487814}" destId="{8AEC9A58-DAD2-45BE-AECA-89817FA5C6CC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0167BE8-8406-467E-B0C5-DF9F463FAE8F}" type="doc">
      <dgm:prSet loTypeId="urn:microsoft.com/office/officeart/2008/layout/VerticalCurved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6C7E6185-5FBE-4D9D-8CAF-2A8744624BF0}">
      <dgm:prSet custT="1"/>
      <dgm:spPr>
        <a:solidFill>
          <a:srgbClr val="F1D2A5"/>
        </a:solidFill>
      </dgm:spPr>
      <dgm:t>
        <a:bodyPr/>
        <a:lstStyle/>
        <a:p>
          <a:pPr algn="l" rtl="0"/>
          <a:r>
            <a:rPr lang="pl-PL" alt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Wprowadzanie udogodnień technicznych ułatwiających funkcjonowanie w miejscu zamieszkania (m.in. system przywoławczy)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6F0ECE41-1B96-40BC-94A0-4469DE20940C}" type="par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28CA77F7-2ABD-4203-A18D-4B9E07D77377}" type="sibTrans" cxnId="{76DEA5F5-3CD0-42EF-9172-657A0F963746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AB17CE66-B4E6-448F-9B09-52FB24B695B9}">
      <dgm:prSet custT="1"/>
      <dgm:spPr>
        <a:solidFill>
          <a:srgbClr val="DFB799"/>
        </a:solidFill>
      </dgm:spPr>
      <dgm:t>
        <a:bodyPr/>
        <a:lstStyle/>
        <a:p>
          <a:pPr rtl="0"/>
          <a:r>
            <a:rPr lang="pl-PL" alt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Domy z indywidualnymi mieszkaniami chronionymi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0F95668A-8BCE-47B7-92D1-0E234E6D2E96}" type="par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E42C5EC5-83AB-47B5-A4A6-D2BE7570C629}" type="sibTrans" cxnId="{D606571E-0913-4EC7-8BA6-2A6C3E83DABB}">
      <dgm:prSet/>
      <dgm:spPr/>
      <dgm:t>
        <a:bodyPr/>
        <a:lstStyle/>
        <a:p>
          <a:endParaRPr lang="pl-PL">
            <a:solidFill>
              <a:srgbClr val="002060"/>
            </a:solidFill>
            <a:latin typeface="Cambria" panose="02040503050406030204" pitchFamily="18" charset="0"/>
          </a:endParaRPr>
        </a:p>
      </dgm:t>
    </dgm:pt>
    <dgm:pt modelId="{7AAAF988-A7CC-4291-A30C-F38F2FE55962}">
      <dgm:prSet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0"/>
          <a:r>
            <a:rPr lang="pl-PL" altLang="pl-PL" sz="2800" dirty="0" smtClean="0">
              <a:solidFill>
                <a:schemeClr val="tx1"/>
              </a:solidFill>
              <a:latin typeface="Cambria" panose="02040503050406030204" pitchFamily="18" charset="0"/>
            </a:rPr>
            <a:t>Usługa dostępu do szybkiej konkretnej informacji wraz z wizualizacją przestrzennej lokalizacji danej placówki w miejscowości </a:t>
          </a:r>
          <a:endParaRPr lang="pl-PL" sz="2800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6A8B026-F47C-41F2-A35A-1A8DC92432A6}" type="parTrans" cxnId="{EAB74543-9019-4B16-B607-BD69FCBDA118}">
      <dgm:prSet/>
      <dgm:spPr/>
      <dgm:t>
        <a:bodyPr/>
        <a:lstStyle/>
        <a:p>
          <a:endParaRPr lang="pl-PL"/>
        </a:p>
      </dgm:t>
    </dgm:pt>
    <dgm:pt modelId="{EF1EFCDF-B29F-4527-BD17-81BE2E4ACC62}" type="sibTrans" cxnId="{EAB74543-9019-4B16-B607-BD69FCBDA118}">
      <dgm:prSet/>
      <dgm:spPr/>
      <dgm:t>
        <a:bodyPr/>
        <a:lstStyle/>
        <a:p>
          <a:endParaRPr lang="pl-PL"/>
        </a:p>
      </dgm:t>
    </dgm:pt>
    <dgm:pt modelId="{409E67AF-1135-4917-94FE-6329A980C85A}" type="pres">
      <dgm:prSet presAssocID="{E0167BE8-8406-467E-B0C5-DF9F463FAE8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EC97C0D-2FF9-439A-AAE1-47EC2ED86AD9}" type="pres">
      <dgm:prSet presAssocID="{E0167BE8-8406-467E-B0C5-DF9F463FAE8F}" presName="Name1" presStyleCnt="0"/>
      <dgm:spPr/>
    </dgm:pt>
    <dgm:pt modelId="{A661695B-33AF-49B4-AB7E-76BEB7487814}" type="pres">
      <dgm:prSet presAssocID="{E0167BE8-8406-467E-B0C5-DF9F463FAE8F}" presName="cycle" presStyleCnt="0"/>
      <dgm:spPr/>
    </dgm:pt>
    <dgm:pt modelId="{A4180845-BA21-48A5-9A56-848785427F33}" type="pres">
      <dgm:prSet presAssocID="{E0167BE8-8406-467E-B0C5-DF9F463FAE8F}" presName="srcNode" presStyleLbl="node1" presStyleIdx="0" presStyleCnt="3"/>
      <dgm:spPr/>
    </dgm:pt>
    <dgm:pt modelId="{8CBCCA33-FA72-4102-AFCF-1641BE47604E}" type="pres">
      <dgm:prSet presAssocID="{E0167BE8-8406-467E-B0C5-DF9F463FAE8F}" presName="conn" presStyleLbl="parChTrans1D2" presStyleIdx="0" presStyleCnt="1"/>
      <dgm:spPr/>
      <dgm:t>
        <a:bodyPr/>
        <a:lstStyle/>
        <a:p>
          <a:endParaRPr lang="pl-PL"/>
        </a:p>
      </dgm:t>
    </dgm:pt>
    <dgm:pt modelId="{F29590F4-E230-457C-B85A-024CCB0D1631}" type="pres">
      <dgm:prSet presAssocID="{E0167BE8-8406-467E-B0C5-DF9F463FAE8F}" presName="extraNode" presStyleLbl="node1" presStyleIdx="0" presStyleCnt="3"/>
      <dgm:spPr/>
    </dgm:pt>
    <dgm:pt modelId="{8AEC9A58-DAD2-45BE-AECA-89817FA5C6CC}" type="pres">
      <dgm:prSet presAssocID="{E0167BE8-8406-467E-B0C5-DF9F463FAE8F}" presName="dstNode" presStyleLbl="node1" presStyleIdx="0" presStyleCnt="3"/>
      <dgm:spPr/>
    </dgm:pt>
    <dgm:pt modelId="{22859D7F-188D-464B-91E0-E081C02C9AB6}" type="pres">
      <dgm:prSet presAssocID="{6C7E6185-5FBE-4D9D-8CAF-2A8744624BF0}" presName="text_1" presStyleLbl="node1" presStyleIdx="0" presStyleCnt="3" custScaleY="11891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619236-BF53-4BF3-8716-26C6F2F35EDA}" type="pres">
      <dgm:prSet presAssocID="{6C7E6185-5FBE-4D9D-8CAF-2A8744624BF0}" presName="accent_1" presStyleCnt="0"/>
      <dgm:spPr/>
    </dgm:pt>
    <dgm:pt modelId="{0F656E76-7E3E-4897-8831-CBCDCC29DCDB}" type="pres">
      <dgm:prSet presAssocID="{6C7E6185-5FBE-4D9D-8CAF-2A8744624BF0}" presName="accentRepeatNode" presStyleLbl="solidFgAcc1" presStyleIdx="0" presStyleCnt="3" custScaleX="83000" custScaleY="83000" custLinFactNeighborX="1797" custLinFactNeighborY="4601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273451BB-5DF8-4DF1-AFBA-74F23D54D81B}" type="pres">
      <dgm:prSet presAssocID="{AB17CE66-B4E6-448F-9B09-52FB24B695B9}" presName="text_2" presStyleLbl="node1" presStyleIdx="1" presStyleCnt="3" custScaleY="12162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B185B7-819F-4554-838D-15915EDCBCBF}" type="pres">
      <dgm:prSet presAssocID="{AB17CE66-B4E6-448F-9B09-52FB24B695B9}" presName="accent_2" presStyleCnt="0"/>
      <dgm:spPr/>
    </dgm:pt>
    <dgm:pt modelId="{1BADAEAC-9A82-4B0D-9ACE-1E56EF7D766C}" type="pres">
      <dgm:prSet presAssocID="{AB17CE66-B4E6-448F-9B09-52FB24B695B9}" presName="accentRepeatNode" presStyleLbl="solidFgAcc1" presStyleIdx="1" presStyleCnt="3" custScaleX="83000" custScaleY="83000"/>
      <dgm:spPr>
        <a:solidFill>
          <a:srgbClr val="B2B2B2"/>
        </a:solidFill>
      </dgm:spPr>
      <dgm:t>
        <a:bodyPr/>
        <a:lstStyle/>
        <a:p>
          <a:endParaRPr lang="pl-PL"/>
        </a:p>
      </dgm:t>
    </dgm:pt>
    <dgm:pt modelId="{B6643D2F-E3C3-454F-907B-B48A4279B93C}" type="pres">
      <dgm:prSet presAssocID="{7AAAF988-A7CC-4291-A30C-F38F2FE55962}" presName="text_3" presStyleLbl="node1" presStyleIdx="2" presStyleCnt="3" custScaleY="12432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23519A9-08C2-493E-9080-2C311153E96C}" type="pres">
      <dgm:prSet presAssocID="{7AAAF988-A7CC-4291-A30C-F38F2FE55962}" presName="accent_3" presStyleCnt="0"/>
      <dgm:spPr/>
    </dgm:pt>
    <dgm:pt modelId="{4C7D9701-D642-4DDB-8306-1D733727067F}" type="pres">
      <dgm:prSet presAssocID="{7AAAF988-A7CC-4291-A30C-F38F2FE55962}" presName="accentRepeatNode" presStyleLbl="solidFgAcc1" presStyleIdx="2" presStyleCnt="3" custScaleX="82919" custScaleY="82919"/>
      <dgm:spPr>
        <a:solidFill>
          <a:srgbClr val="B2B2B2"/>
        </a:solidFill>
      </dgm:spPr>
      <dgm:t>
        <a:bodyPr/>
        <a:lstStyle/>
        <a:p>
          <a:endParaRPr lang="pl-PL"/>
        </a:p>
      </dgm:t>
    </dgm:pt>
  </dgm:ptLst>
  <dgm:cxnLst>
    <dgm:cxn modelId="{E2E5A614-AE64-4363-8521-0D264D24D3F7}" type="presOf" srcId="{7AAAF988-A7CC-4291-A30C-F38F2FE55962}" destId="{B6643D2F-E3C3-454F-907B-B48A4279B93C}" srcOrd="0" destOrd="0" presId="urn:microsoft.com/office/officeart/2008/layout/VerticalCurvedList"/>
    <dgm:cxn modelId="{C14C5276-0BFA-4350-9687-10C5E35BB245}" type="presOf" srcId="{6C7E6185-5FBE-4D9D-8CAF-2A8744624BF0}" destId="{22859D7F-188D-464B-91E0-E081C02C9AB6}" srcOrd="0" destOrd="0" presId="urn:microsoft.com/office/officeart/2008/layout/VerticalCurvedList"/>
    <dgm:cxn modelId="{26198562-D5DB-475D-83D6-5198C519818D}" type="presOf" srcId="{E0167BE8-8406-467E-B0C5-DF9F463FAE8F}" destId="{409E67AF-1135-4917-94FE-6329A980C85A}" srcOrd="0" destOrd="0" presId="urn:microsoft.com/office/officeart/2008/layout/VerticalCurvedList"/>
    <dgm:cxn modelId="{D606571E-0913-4EC7-8BA6-2A6C3E83DABB}" srcId="{E0167BE8-8406-467E-B0C5-DF9F463FAE8F}" destId="{AB17CE66-B4E6-448F-9B09-52FB24B695B9}" srcOrd="1" destOrd="0" parTransId="{0F95668A-8BCE-47B7-92D1-0E234E6D2E96}" sibTransId="{E42C5EC5-83AB-47B5-A4A6-D2BE7570C629}"/>
    <dgm:cxn modelId="{76DEA5F5-3CD0-42EF-9172-657A0F963746}" srcId="{E0167BE8-8406-467E-B0C5-DF9F463FAE8F}" destId="{6C7E6185-5FBE-4D9D-8CAF-2A8744624BF0}" srcOrd="0" destOrd="0" parTransId="{6F0ECE41-1B96-40BC-94A0-4469DE20940C}" sibTransId="{28CA77F7-2ABD-4203-A18D-4B9E07D77377}"/>
    <dgm:cxn modelId="{EAB74543-9019-4B16-B607-BD69FCBDA118}" srcId="{E0167BE8-8406-467E-B0C5-DF9F463FAE8F}" destId="{7AAAF988-A7CC-4291-A30C-F38F2FE55962}" srcOrd="2" destOrd="0" parTransId="{56A8B026-F47C-41F2-A35A-1A8DC92432A6}" sibTransId="{EF1EFCDF-B29F-4527-BD17-81BE2E4ACC62}"/>
    <dgm:cxn modelId="{41512862-29DB-4030-857D-E30621E851BC}" type="presOf" srcId="{28CA77F7-2ABD-4203-A18D-4B9E07D77377}" destId="{8CBCCA33-FA72-4102-AFCF-1641BE47604E}" srcOrd="0" destOrd="0" presId="urn:microsoft.com/office/officeart/2008/layout/VerticalCurvedList"/>
    <dgm:cxn modelId="{9BC8A098-4BFE-4F10-BCE7-BFA5DFECF9FC}" type="presOf" srcId="{AB17CE66-B4E6-448F-9B09-52FB24B695B9}" destId="{273451BB-5DF8-4DF1-AFBA-74F23D54D81B}" srcOrd="0" destOrd="0" presId="urn:microsoft.com/office/officeart/2008/layout/VerticalCurvedList"/>
    <dgm:cxn modelId="{E99A9B9C-0D49-48E7-B9BC-C250C1C1EC5A}" type="presParOf" srcId="{409E67AF-1135-4917-94FE-6329A980C85A}" destId="{8EC97C0D-2FF9-439A-AAE1-47EC2ED86AD9}" srcOrd="0" destOrd="0" presId="urn:microsoft.com/office/officeart/2008/layout/VerticalCurvedList"/>
    <dgm:cxn modelId="{9084FBA8-9F27-4BD3-B8C6-9EAE045CBF5B}" type="presParOf" srcId="{8EC97C0D-2FF9-439A-AAE1-47EC2ED86AD9}" destId="{A661695B-33AF-49B4-AB7E-76BEB7487814}" srcOrd="0" destOrd="0" presId="urn:microsoft.com/office/officeart/2008/layout/VerticalCurvedList"/>
    <dgm:cxn modelId="{DE66C5B3-5AA8-49A2-BF60-21EE0F6A3467}" type="presParOf" srcId="{A661695B-33AF-49B4-AB7E-76BEB7487814}" destId="{A4180845-BA21-48A5-9A56-848785427F33}" srcOrd="0" destOrd="0" presId="urn:microsoft.com/office/officeart/2008/layout/VerticalCurvedList"/>
    <dgm:cxn modelId="{27EC89A8-1BA7-425F-AE6C-3B2EC87A6036}" type="presParOf" srcId="{A661695B-33AF-49B4-AB7E-76BEB7487814}" destId="{8CBCCA33-FA72-4102-AFCF-1641BE47604E}" srcOrd="1" destOrd="0" presId="urn:microsoft.com/office/officeart/2008/layout/VerticalCurvedList"/>
    <dgm:cxn modelId="{E704571B-38B4-482C-AB34-D4F610BE1DFA}" type="presParOf" srcId="{A661695B-33AF-49B4-AB7E-76BEB7487814}" destId="{F29590F4-E230-457C-B85A-024CCB0D1631}" srcOrd="2" destOrd="0" presId="urn:microsoft.com/office/officeart/2008/layout/VerticalCurvedList"/>
    <dgm:cxn modelId="{1510898F-5C65-4E00-88A3-CEE35B89DED5}" type="presParOf" srcId="{A661695B-33AF-49B4-AB7E-76BEB7487814}" destId="{8AEC9A58-DAD2-45BE-AECA-89817FA5C6CC}" srcOrd="3" destOrd="0" presId="urn:microsoft.com/office/officeart/2008/layout/VerticalCurvedList"/>
    <dgm:cxn modelId="{8AFBF573-9134-469C-A3C0-1CDD90E7666C}" type="presParOf" srcId="{8EC97C0D-2FF9-439A-AAE1-47EC2ED86AD9}" destId="{22859D7F-188D-464B-91E0-E081C02C9AB6}" srcOrd="1" destOrd="0" presId="urn:microsoft.com/office/officeart/2008/layout/VerticalCurvedList"/>
    <dgm:cxn modelId="{DA882F1E-5B43-4CFD-A6D8-D9DDBB12E0C6}" type="presParOf" srcId="{8EC97C0D-2FF9-439A-AAE1-47EC2ED86AD9}" destId="{38619236-BF53-4BF3-8716-26C6F2F35EDA}" srcOrd="2" destOrd="0" presId="urn:microsoft.com/office/officeart/2008/layout/VerticalCurvedList"/>
    <dgm:cxn modelId="{FFB9C1B9-5860-4772-96A3-9BA0E06FE25B}" type="presParOf" srcId="{38619236-BF53-4BF3-8716-26C6F2F35EDA}" destId="{0F656E76-7E3E-4897-8831-CBCDCC29DCDB}" srcOrd="0" destOrd="0" presId="urn:microsoft.com/office/officeart/2008/layout/VerticalCurvedList"/>
    <dgm:cxn modelId="{32848306-9229-4985-B86D-8ADA75439695}" type="presParOf" srcId="{8EC97C0D-2FF9-439A-AAE1-47EC2ED86AD9}" destId="{273451BB-5DF8-4DF1-AFBA-74F23D54D81B}" srcOrd="3" destOrd="0" presId="urn:microsoft.com/office/officeart/2008/layout/VerticalCurvedList"/>
    <dgm:cxn modelId="{04C1EA9D-1820-4BDA-BB96-07DD55B5B02C}" type="presParOf" srcId="{8EC97C0D-2FF9-439A-AAE1-47EC2ED86AD9}" destId="{54B185B7-819F-4554-838D-15915EDCBCBF}" srcOrd="4" destOrd="0" presId="urn:microsoft.com/office/officeart/2008/layout/VerticalCurvedList"/>
    <dgm:cxn modelId="{B0A891AB-5708-4F70-9DAD-65499EE8F980}" type="presParOf" srcId="{54B185B7-819F-4554-838D-15915EDCBCBF}" destId="{1BADAEAC-9A82-4B0D-9ACE-1E56EF7D766C}" srcOrd="0" destOrd="0" presId="urn:microsoft.com/office/officeart/2008/layout/VerticalCurvedList"/>
    <dgm:cxn modelId="{DCBF00C2-BDE4-4478-9540-9E0CEACC937A}" type="presParOf" srcId="{8EC97C0D-2FF9-439A-AAE1-47EC2ED86AD9}" destId="{B6643D2F-E3C3-454F-907B-B48A4279B93C}" srcOrd="5" destOrd="0" presId="urn:microsoft.com/office/officeart/2008/layout/VerticalCurvedList"/>
    <dgm:cxn modelId="{D1951D71-96A0-4E5D-9422-54CCCFDD9881}" type="presParOf" srcId="{8EC97C0D-2FF9-439A-AAE1-47EC2ED86AD9}" destId="{823519A9-08C2-493E-9080-2C311153E96C}" srcOrd="6" destOrd="0" presId="urn:microsoft.com/office/officeart/2008/layout/VerticalCurvedList"/>
    <dgm:cxn modelId="{BA480DE4-E357-4501-931B-9D9A84FD90B0}" type="presParOf" srcId="{823519A9-08C2-493E-9080-2C311153E96C}" destId="{4C7D9701-D642-4DDB-8306-1D733727067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3AE7B92-BD0E-4B5B-A659-9F12ACDDD806}" type="doc">
      <dgm:prSet loTypeId="urn:microsoft.com/office/officeart/2009/layout/CircleArrowProcess" loCatId="cycle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829C6959-629A-45F1-9BE2-6CA2712D6C80}">
      <dgm:prSet custT="1"/>
      <dgm:spPr/>
      <dgm:t>
        <a:bodyPr/>
        <a:lstStyle/>
        <a:p>
          <a:pPr rtl="0"/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Koordynacja ta powinna być realizowana na dwóch poziomach – na poziomie mikro, czyli klienta”, </a:t>
          </a:r>
          <a:b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</a:br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oraz na poziomie </a:t>
          </a:r>
          <a:r>
            <a:rPr kumimoji="0" lang="pl-PL" sz="2800" b="0" kern="1200" dirty="0" err="1" smtClean="0">
              <a:latin typeface="Cambria" panose="02040503050406030204" pitchFamily="18" charset="0"/>
              <a:ea typeface="+mj-ea"/>
              <a:cs typeface="+mj-cs"/>
            </a:rPr>
            <a:t>ponadinstytucjonalnym</a:t>
          </a:r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 (</a:t>
          </a:r>
          <a:r>
            <a:rPr kumimoji="0" lang="pl-PL" sz="2800" b="0" kern="1200" dirty="0" err="1" smtClean="0">
              <a:latin typeface="Cambria" panose="02040503050406030204" pitchFamily="18" charset="0"/>
              <a:ea typeface="+mj-ea"/>
              <a:cs typeface="+mj-cs"/>
            </a:rPr>
            <a:t>ponadorganizacyjnym</a:t>
          </a:r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). </a:t>
          </a:r>
          <a:endParaRPr kumimoji="0" lang="pl-PL" sz="2800" b="0" kern="1200" dirty="0">
            <a:latin typeface="Cambria" panose="02040503050406030204" pitchFamily="18" charset="0"/>
            <a:ea typeface="+mj-ea"/>
            <a:cs typeface="+mj-cs"/>
          </a:endParaRPr>
        </a:p>
      </dgm:t>
    </dgm:pt>
    <dgm:pt modelId="{1A427B3E-3311-4E98-A487-0F6029146330}" type="parTrans" cxnId="{800E69DF-4571-4BC0-BDC2-C3A1A8248D5A}">
      <dgm:prSet/>
      <dgm:spPr/>
      <dgm:t>
        <a:bodyPr/>
        <a:lstStyle/>
        <a:p>
          <a:endParaRPr lang="pl-PL"/>
        </a:p>
      </dgm:t>
    </dgm:pt>
    <dgm:pt modelId="{60A8F235-3FA0-40B4-B222-F373EDE48B0D}" type="sibTrans" cxnId="{800E69DF-4571-4BC0-BDC2-C3A1A8248D5A}">
      <dgm:prSet/>
      <dgm:spPr/>
      <dgm:t>
        <a:bodyPr/>
        <a:lstStyle/>
        <a:p>
          <a:endParaRPr lang="pl-PL"/>
        </a:p>
      </dgm:t>
    </dgm:pt>
    <dgm:pt modelId="{D9ABF62D-CE3D-4B13-BD37-7BE60C9B5566}" type="pres">
      <dgm:prSet presAssocID="{53AE7B92-BD0E-4B5B-A659-9F12ACDDD80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2309D99E-CFB5-43A7-B994-7CFB0AD6E23D}" type="pres">
      <dgm:prSet presAssocID="{829C6959-629A-45F1-9BE2-6CA2712D6C80}" presName="Accent1" presStyleCnt="0"/>
      <dgm:spPr/>
      <dgm:t>
        <a:bodyPr/>
        <a:lstStyle/>
        <a:p>
          <a:endParaRPr lang="pl-PL"/>
        </a:p>
      </dgm:t>
    </dgm:pt>
    <dgm:pt modelId="{25A625F3-65AD-4E70-8A4E-F4CA5A49EC03}" type="pres">
      <dgm:prSet presAssocID="{829C6959-629A-45F1-9BE2-6CA2712D6C80}" presName="Accent" presStyleLbl="node1" presStyleIdx="0" presStyleCnt="1" custScaleX="163370" custScaleY="114503"/>
      <dgm:spPr/>
      <dgm:t>
        <a:bodyPr/>
        <a:lstStyle/>
        <a:p>
          <a:endParaRPr lang="pl-PL"/>
        </a:p>
      </dgm:t>
    </dgm:pt>
    <dgm:pt modelId="{01A1FE16-7398-4060-93AD-4EE8AEFDA680}" type="pres">
      <dgm:prSet presAssocID="{829C6959-629A-45F1-9BE2-6CA2712D6C80}" presName="Parent1" presStyleLbl="revTx" presStyleIdx="0" presStyleCnt="1" custScaleX="196867" custScaleY="1697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C6A25A3-0D34-4C91-9528-65E792A5600F}" type="presOf" srcId="{829C6959-629A-45F1-9BE2-6CA2712D6C80}" destId="{01A1FE16-7398-4060-93AD-4EE8AEFDA680}" srcOrd="0" destOrd="0" presId="urn:microsoft.com/office/officeart/2009/layout/CircleArrowProcess"/>
    <dgm:cxn modelId="{800E69DF-4571-4BC0-BDC2-C3A1A8248D5A}" srcId="{53AE7B92-BD0E-4B5B-A659-9F12ACDDD806}" destId="{829C6959-629A-45F1-9BE2-6CA2712D6C80}" srcOrd="0" destOrd="0" parTransId="{1A427B3E-3311-4E98-A487-0F6029146330}" sibTransId="{60A8F235-3FA0-40B4-B222-F373EDE48B0D}"/>
    <dgm:cxn modelId="{4140D3A8-93CD-45FB-B217-A703AA5E9854}" type="presOf" srcId="{53AE7B92-BD0E-4B5B-A659-9F12ACDDD806}" destId="{D9ABF62D-CE3D-4B13-BD37-7BE60C9B5566}" srcOrd="0" destOrd="0" presId="urn:microsoft.com/office/officeart/2009/layout/CircleArrowProcess"/>
    <dgm:cxn modelId="{4A067876-9629-450F-BAA7-ADFBFB0E2271}" type="presParOf" srcId="{D9ABF62D-CE3D-4B13-BD37-7BE60C9B5566}" destId="{2309D99E-CFB5-43A7-B994-7CFB0AD6E23D}" srcOrd="0" destOrd="0" presId="urn:microsoft.com/office/officeart/2009/layout/CircleArrowProcess"/>
    <dgm:cxn modelId="{0C71A227-8DA9-42AA-8EE4-6ECAE68117E7}" type="presParOf" srcId="{2309D99E-CFB5-43A7-B994-7CFB0AD6E23D}" destId="{25A625F3-65AD-4E70-8A4E-F4CA5A49EC03}" srcOrd="0" destOrd="0" presId="urn:microsoft.com/office/officeart/2009/layout/CircleArrowProcess"/>
    <dgm:cxn modelId="{1651AABA-CDCF-4C2F-9591-C8782D0C10DE}" type="presParOf" srcId="{D9ABF62D-CE3D-4B13-BD37-7BE60C9B5566}" destId="{01A1FE16-7398-4060-93AD-4EE8AEFDA680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85F523C7-C44B-4B7C-B660-EA164B946DC2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5D14BD24-0793-46A6-89BB-C310D2E36E81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E696DD89-C1A1-44DB-A8AB-314FF36E10D4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1DF30524-4C1F-4E3B-8C62-21A82EC16433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2A92C065-46FC-44FD-8E6A-C56498F3335C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0511D627-9252-46C6-9DDC-FEABA6ABF179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2F9B46A-60D3-470A-8B30-213B15C0F512}" type="doc">
      <dgm:prSet loTypeId="urn:microsoft.com/office/officeart/2005/8/layout/vList2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5C7E442-CB82-46DA-BAA2-7C5E2B1A18C5}" type="pres">
      <dgm:prSet presAssocID="{12F9B46A-60D3-470A-8B30-213B15C0F5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</dgm:ptLst>
  <dgm:cxnLst>
    <dgm:cxn modelId="{14292DCC-E8E9-4DBA-AB4D-3EA26F48CDDD}" type="presOf" srcId="{12F9B46A-60D3-470A-8B30-213B15C0F512}" destId="{C5C7E442-CB82-46DA-BAA2-7C5E2B1A18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1F1F1-A56D-4EEB-85B2-73EF1BEF8B6D}">
      <dsp:nvSpPr>
        <dsp:cNvPr id="0" name=""/>
        <dsp:cNvSpPr/>
      </dsp:nvSpPr>
      <dsp:spPr>
        <a:xfrm>
          <a:off x="380996" y="0"/>
          <a:ext cx="3535312" cy="12516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Bezpieczeństwo ekonomiczne</a:t>
          </a:r>
          <a:endParaRPr lang="pl-PL" sz="28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380996" y="0"/>
        <a:ext cx="3535312" cy="1251674"/>
      </dsp:txXfrm>
    </dsp:sp>
    <dsp:sp modelId="{9E050128-1F74-46BB-9D4E-9629CAA4AFDD}">
      <dsp:nvSpPr>
        <dsp:cNvPr id="0" name=""/>
        <dsp:cNvSpPr/>
      </dsp:nvSpPr>
      <dsp:spPr>
        <a:xfrm>
          <a:off x="2057405" y="2819405"/>
          <a:ext cx="1694391" cy="1251674"/>
        </a:xfrm>
        <a:prstGeom prst="rect">
          <a:avLst/>
        </a:prstGeom>
        <a:solidFill>
          <a:schemeClr val="accent2">
            <a:hueOff val="-1423915"/>
            <a:satOff val="4160"/>
            <a:lumOff val="-78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Zdrowie</a:t>
          </a:r>
          <a:endParaRPr lang="pl-PL" sz="28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2057405" y="2819405"/>
        <a:ext cx="1694391" cy="1251674"/>
      </dsp:txXfrm>
    </dsp:sp>
    <dsp:sp modelId="{EBD4682E-D6C3-4893-8DAF-43CF3D0A908C}">
      <dsp:nvSpPr>
        <dsp:cNvPr id="0" name=""/>
        <dsp:cNvSpPr/>
      </dsp:nvSpPr>
      <dsp:spPr>
        <a:xfrm>
          <a:off x="4038596" y="2819405"/>
          <a:ext cx="1791667" cy="1251674"/>
        </a:xfrm>
        <a:prstGeom prst="rect">
          <a:avLst/>
        </a:prstGeom>
        <a:solidFill>
          <a:srgbClr val="93D1BC"/>
        </a:solidFill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Opieka</a:t>
          </a:r>
          <a:endParaRPr lang="pl-PL" sz="28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4038596" y="2819405"/>
        <a:ext cx="1791667" cy="1251674"/>
      </dsp:txXfrm>
    </dsp:sp>
    <dsp:sp modelId="{B18426F4-CEF3-4E7D-956B-CBDE677DC5D7}">
      <dsp:nvSpPr>
        <dsp:cNvPr id="0" name=""/>
        <dsp:cNvSpPr/>
      </dsp:nvSpPr>
      <dsp:spPr>
        <a:xfrm>
          <a:off x="6019799" y="2819401"/>
          <a:ext cx="2093696" cy="1251674"/>
        </a:xfrm>
        <a:prstGeom prst="rect">
          <a:avLst/>
        </a:prstGeom>
        <a:solidFill>
          <a:srgbClr val="91D587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Czas wolny</a:t>
          </a:r>
          <a:endParaRPr lang="pl-PL" sz="28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6019799" y="2819401"/>
        <a:ext cx="2093696" cy="1251674"/>
      </dsp:txXfrm>
    </dsp:sp>
    <dsp:sp modelId="{5B3E425C-762C-4033-9823-75752A0CF896}">
      <dsp:nvSpPr>
        <dsp:cNvPr id="0" name=""/>
        <dsp:cNvSpPr/>
      </dsp:nvSpPr>
      <dsp:spPr>
        <a:xfrm>
          <a:off x="0" y="2839465"/>
          <a:ext cx="1799511" cy="1251674"/>
        </a:xfrm>
        <a:prstGeom prst="rect">
          <a:avLst/>
        </a:prstGeom>
        <a:solidFill>
          <a:schemeClr val="accent2">
            <a:hueOff val="-5695658"/>
            <a:satOff val="16641"/>
            <a:lumOff val="-313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Edukacja</a:t>
          </a:r>
          <a:endParaRPr lang="pl-PL" sz="28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0" y="2839465"/>
        <a:ext cx="1799511" cy="1251674"/>
      </dsp:txXfrm>
    </dsp:sp>
    <dsp:sp modelId="{16787F6A-76CE-4ED1-B90D-788E255076CB}">
      <dsp:nvSpPr>
        <dsp:cNvPr id="0" name=""/>
        <dsp:cNvSpPr/>
      </dsp:nvSpPr>
      <dsp:spPr>
        <a:xfrm>
          <a:off x="4343410" y="0"/>
          <a:ext cx="3222310" cy="1251674"/>
        </a:xfrm>
        <a:prstGeom prst="rect">
          <a:avLst/>
        </a:prstGeom>
        <a:solidFill>
          <a:srgbClr val="D2DA7A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Mieszkalnictwo</a:t>
          </a:r>
          <a:endParaRPr lang="pl-PL" sz="28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4343410" y="0"/>
        <a:ext cx="3222310" cy="1251674"/>
      </dsp:txXfrm>
    </dsp:sp>
    <dsp:sp modelId="{52EB9A0D-E950-4E12-89BD-CFFC130B700A}">
      <dsp:nvSpPr>
        <dsp:cNvPr id="0" name=""/>
        <dsp:cNvSpPr/>
      </dsp:nvSpPr>
      <dsp:spPr>
        <a:xfrm>
          <a:off x="0" y="1524001"/>
          <a:ext cx="8143893" cy="973352"/>
        </a:xfrm>
        <a:prstGeom prst="rect">
          <a:avLst/>
        </a:prstGeom>
        <a:solidFill>
          <a:srgbClr val="8DD3A0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Bezpieczeństwo w środowisku zamieszkania</a:t>
          </a:r>
          <a:endParaRPr lang="pl-PL" sz="28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0" y="1524001"/>
        <a:ext cx="8143893" cy="97335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8BE54-AC74-415B-8D7E-C32FBAE3122F}">
      <dsp:nvSpPr>
        <dsp:cNvPr id="0" name=""/>
        <dsp:cNvSpPr/>
      </dsp:nvSpPr>
      <dsp:spPr>
        <a:xfrm>
          <a:off x="2354150" y="180036"/>
          <a:ext cx="3098169" cy="2227568"/>
        </a:xfrm>
        <a:prstGeom prst="ellipse">
          <a:avLst/>
        </a:prstGeom>
        <a:solidFill>
          <a:srgbClr val="C6B7B2">
            <a:alpha val="49804"/>
          </a:srgbClr>
        </a:solidFill>
        <a:ln w="11429" cap="flat" cmpd="sng" algn="ctr">
          <a:solidFill>
            <a:schemeClr val="accent6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l-PL" sz="2000" kern="1200" dirty="0" smtClean="0">
              <a:latin typeface="Cambria" panose="02040503050406030204" pitchFamily="18" charset="0"/>
            </a:rPr>
            <a:t>   </a:t>
          </a:r>
          <a:r>
            <a:rPr lang="pl-PL" sz="28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Zatrudnienie</a:t>
          </a:r>
          <a:endParaRPr lang="pl-PL" sz="2800" b="1" kern="1200" dirty="0">
            <a:solidFill>
              <a:schemeClr val="tx1">
                <a:lumMod val="95000"/>
                <a:lumOff val="5000"/>
              </a:schemeClr>
            </a:solidFill>
            <a:latin typeface="Cambria" panose="02040503050406030204" pitchFamily="18" charset="0"/>
          </a:endParaRPr>
        </a:p>
      </dsp:txBody>
      <dsp:txXfrm>
        <a:off x="2767239" y="569860"/>
        <a:ext cx="2271991" cy="1002405"/>
      </dsp:txXfrm>
    </dsp:sp>
    <dsp:sp modelId="{96585634-E3D1-4378-BE9B-D5D02C31075D}">
      <dsp:nvSpPr>
        <dsp:cNvPr id="0" name=""/>
        <dsp:cNvSpPr/>
      </dsp:nvSpPr>
      <dsp:spPr>
        <a:xfrm>
          <a:off x="4789163" y="1752596"/>
          <a:ext cx="2983236" cy="2655566"/>
        </a:xfrm>
        <a:prstGeom prst="ellipse">
          <a:avLst/>
        </a:prstGeom>
        <a:solidFill>
          <a:srgbClr val="F5F2F1">
            <a:alpha val="49804"/>
          </a:srgbClr>
        </a:solidFill>
        <a:ln w="11429" cap="flat" cmpd="sng" algn="ctr">
          <a:solidFill>
            <a:schemeClr val="accent6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just" defTabSz="889000" rtl="0">
            <a:lnSpc>
              <a:spcPct val="0"/>
            </a:lnSpc>
            <a:spcBef>
              <a:spcPct val="0"/>
            </a:spcBef>
            <a:spcAft>
              <a:spcPts val="0"/>
            </a:spcAft>
          </a:pPr>
          <a:endParaRPr lang="pl-PL" sz="2000" kern="1200" dirty="0">
            <a:latin typeface="Cambria" panose="02040503050406030204" pitchFamily="18" charset="0"/>
          </a:endParaRPr>
        </a:p>
      </dsp:txBody>
      <dsp:txXfrm>
        <a:off x="5701536" y="2438617"/>
        <a:ext cx="1789941" cy="1460561"/>
      </dsp:txXfrm>
    </dsp:sp>
    <dsp:sp modelId="{0E5BC826-0892-43C1-BC59-32FB7EF93503}">
      <dsp:nvSpPr>
        <dsp:cNvPr id="0" name=""/>
        <dsp:cNvSpPr/>
      </dsp:nvSpPr>
      <dsp:spPr>
        <a:xfrm>
          <a:off x="17031" y="1736397"/>
          <a:ext cx="3051378" cy="2655566"/>
        </a:xfrm>
        <a:prstGeom prst="ellipse">
          <a:avLst/>
        </a:prstGeom>
        <a:solidFill>
          <a:srgbClr val="D6CBC8">
            <a:alpha val="49804"/>
          </a:srgbClr>
        </a:solidFill>
        <a:ln w="11429" cap="flat" cmpd="sng" algn="ctr">
          <a:solidFill>
            <a:schemeClr val="accent6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kern="1200" dirty="0">
            <a:latin typeface="Cambria" panose="02040503050406030204" pitchFamily="18" charset="0"/>
          </a:endParaRPr>
        </a:p>
      </dsp:txBody>
      <dsp:txXfrm>
        <a:off x="304369" y="2422418"/>
        <a:ext cx="1830827" cy="146056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CA33-FA72-4102-AFCF-1641BE47604E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83ED4-DFA4-4956-8F28-C09052805EBD}">
      <dsp:nvSpPr>
        <dsp:cNvPr id="0" name=""/>
        <dsp:cNvSpPr/>
      </dsp:nvSpPr>
      <dsp:spPr>
        <a:xfrm>
          <a:off x="634940" y="248773"/>
          <a:ext cx="7895600" cy="123694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Akcja informacyjna dla pracodawców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634940" y="248773"/>
        <a:ext cx="7895600" cy="1236947"/>
      </dsp:txXfrm>
    </dsp:sp>
    <dsp:sp modelId="{79BE13A8-78DD-47D6-BADC-30505CEC8661}">
      <dsp:nvSpPr>
        <dsp:cNvPr id="0" name=""/>
        <dsp:cNvSpPr/>
      </dsp:nvSpPr>
      <dsp:spPr>
        <a:xfrm>
          <a:off x="184939" y="417245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6042B6-7808-4105-8A0A-2C180FB2FDD9}">
      <dsp:nvSpPr>
        <dsp:cNvPr id="0" name=""/>
        <dsp:cNvSpPr/>
      </dsp:nvSpPr>
      <dsp:spPr>
        <a:xfrm>
          <a:off x="1132283" y="1734945"/>
          <a:ext cx="7398258" cy="867472"/>
        </a:xfrm>
        <a:prstGeom prst="rect">
          <a:avLst/>
        </a:prstGeom>
        <a:solidFill>
          <a:srgbClr val="F1D2A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Targi pracy dla seniorów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32283" y="1734945"/>
        <a:ext cx="7398258" cy="867472"/>
      </dsp:txXfrm>
    </dsp:sp>
    <dsp:sp modelId="{0F656E76-7E3E-4897-8831-CBCDCC29DCDB}">
      <dsp:nvSpPr>
        <dsp:cNvPr id="0" name=""/>
        <dsp:cNvSpPr/>
      </dsp:nvSpPr>
      <dsp:spPr>
        <a:xfrm>
          <a:off x="701767" y="1768571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591430"/>
              <a:satOff val="-19911"/>
              <a:lumOff val="-483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D7526E-E66A-42C0-B86A-C3DF2538676C}">
      <dsp:nvSpPr>
        <dsp:cNvPr id="0" name=""/>
        <dsp:cNvSpPr/>
      </dsp:nvSpPr>
      <dsp:spPr>
        <a:xfrm>
          <a:off x="1132283" y="3036381"/>
          <a:ext cx="7398258" cy="867472"/>
        </a:xfrm>
        <a:prstGeom prst="rect">
          <a:avLst/>
        </a:prstGeom>
        <a:solidFill>
          <a:srgbClr val="DFB799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Wprowadzenie lokalnych ulg dla seniorów (np. karta seniora)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32283" y="3036381"/>
        <a:ext cx="7398258" cy="867472"/>
      </dsp:txXfrm>
    </dsp:sp>
    <dsp:sp modelId="{1BADAEAC-9A82-4B0D-9ACE-1E56EF7D766C}">
      <dsp:nvSpPr>
        <dsp:cNvPr id="0" name=""/>
        <dsp:cNvSpPr/>
      </dsp:nvSpPr>
      <dsp:spPr>
        <a:xfrm>
          <a:off x="682281" y="3020115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182860"/>
              <a:satOff val="-39823"/>
              <a:lumOff val="-967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9F6B6B-0D00-4B43-B08E-55D1E3CF9919}">
      <dsp:nvSpPr>
        <dsp:cNvPr id="0" name=""/>
        <dsp:cNvSpPr/>
      </dsp:nvSpPr>
      <dsp:spPr>
        <a:xfrm>
          <a:off x="634940" y="4337816"/>
          <a:ext cx="7895600" cy="867472"/>
        </a:xfrm>
        <a:prstGeom prst="rect">
          <a:avLst/>
        </a:prstGeom>
        <a:solidFill>
          <a:srgbClr val="D2B2A6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Informowanie o przysługujących prawach konsumenckich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634940" y="4337816"/>
        <a:ext cx="7895600" cy="867472"/>
      </dsp:txXfrm>
    </dsp:sp>
    <dsp:sp modelId="{A8362FB8-8ECD-4D46-95F3-AF9D5B55864C}">
      <dsp:nvSpPr>
        <dsp:cNvPr id="0" name=""/>
        <dsp:cNvSpPr/>
      </dsp:nvSpPr>
      <dsp:spPr>
        <a:xfrm>
          <a:off x="184939" y="4321550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774290"/>
              <a:satOff val="-59734"/>
              <a:lumOff val="-145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F2A00-1C80-4CB9-8C98-0A7170AA4C9C}">
      <dsp:nvSpPr>
        <dsp:cNvPr id="0" name=""/>
        <dsp:cNvSpPr/>
      </dsp:nvSpPr>
      <dsp:spPr>
        <a:xfrm>
          <a:off x="2209797" y="380995"/>
          <a:ext cx="4295689" cy="1613110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Cambria" panose="02040503050406030204" pitchFamily="18" charset="0"/>
            </a:rPr>
            <a:t>Profilaktyka zdrowotna </a:t>
          </a:r>
          <a:br>
            <a:rPr lang="pl-PL" sz="2800" b="1" kern="1200" dirty="0" smtClean="0">
              <a:latin typeface="Cambria" panose="02040503050406030204" pitchFamily="18" charset="0"/>
            </a:rPr>
          </a:br>
          <a:r>
            <a:rPr lang="pl-PL" sz="2800" b="1" kern="1200" dirty="0" smtClean="0">
              <a:latin typeface="Cambria" panose="02040503050406030204" pitchFamily="18" charset="0"/>
            </a:rPr>
            <a:t>i promocja zdrowia </a:t>
          </a:r>
          <a:endParaRPr lang="pl-PL" sz="2800" b="1" kern="1200" dirty="0">
            <a:latin typeface="Cambria" panose="02040503050406030204" pitchFamily="18" charset="0"/>
          </a:endParaRPr>
        </a:p>
      </dsp:txBody>
      <dsp:txXfrm>
        <a:off x="2288543" y="459741"/>
        <a:ext cx="4138197" cy="1455618"/>
      </dsp:txXfrm>
    </dsp:sp>
    <dsp:sp modelId="{91E78399-9FA4-438A-A9BE-9CF6BB537F98}">
      <dsp:nvSpPr>
        <dsp:cNvPr id="0" name=""/>
        <dsp:cNvSpPr/>
      </dsp:nvSpPr>
      <dsp:spPr>
        <a:xfrm>
          <a:off x="1762387" y="1698890"/>
          <a:ext cx="4303141" cy="4303141"/>
        </a:xfrm>
        <a:custGeom>
          <a:avLst/>
          <a:gdLst/>
          <a:ahLst/>
          <a:cxnLst/>
          <a:rect l="0" t="0" r="0" b="0"/>
          <a:pathLst>
            <a:path>
              <a:moveTo>
                <a:pt x="3252612" y="303067"/>
              </a:moveTo>
              <a:arcTo wR="2151570" hR="2151570" stAng="18046782" swAng="247337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AAAF7-DDFD-4574-94C3-AE716933A316}">
      <dsp:nvSpPr>
        <dsp:cNvPr id="0" name=""/>
        <dsp:cNvSpPr/>
      </dsp:nvSpPr>
      <dsp:spPr>
        <a:xfrm>
          <a:off x="4724454" y="3200383"/>
          <a:ext cx="3769169" cy="161311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Cambria" panose="02040503050406030204" pitchFamily="18" charset="0"/>
            </a:rPr>
            <a:t>Wsparcie </a:t>
          </a:r>
          <a:br>
            <a:rPr lang="pl-PL" sz="2800" b="1" kern="1200" dirty="0" smtClean="0">
              <a:latin typeface="Cambria" panose="02040503050406030204" pitchFamily="18" charset="0"/>
            </a:rPr>
          </a:br>
          <a:r>
            <a:rPr lang="pl-PL" sz="2800" b="1" kern="1200" dirty="0" smtClean="0">
              <a:latin typeface="Cambria" panose="02040503050406030204" pitchFamily="18" charset="0"/>
            </a:rPr>
            <a:t>medyczno-socjalne </a:t>
          </a:r>
          <a:br>
            <a:rPr lang="pl-PL" sz="2800" b="1" kern="1200" dirty="0" smtClean="0">
              <a:latin typeface="Cambria" panose="02040503050406030204" pitchFamily="18" charset="0"/>
            </a:rPr>
          </a:br>
          <a:r>
            <a:rPr lang="pl-PL" sz="2800" b="1" kern="1200" dirty="0" smtClean="0">
              <a:latin typeface="Cambria" panose="02040503050406030204" pitchFamily="18" charset="0"/>
            </a:rPr>
            <a:t>osób z zaburzeniami poznawczymi </a:t>
          </a:r>
          <a:endParaRPr lang="pl-PL" sz="2800" b="1" kern="1200" dirty="0">
            <a:latin typeface="Cambria" panose="02040503050406030204" pitchFamily="18" charset="0"/>
          </a:endParaRPr>
        </a:p>
      </dsp:txBody>
      <dsp:txXfrm>
        <a:off x="4803200" y="3279129"/>
        <a:ext cx="3611677" cy="1455618"/>
      </dsp:txXfrm>
    </dsp:sp>
    <dsp:sp modelId="{B454B950-A6E4-47A7-836F-090BFE3B1B77}">
      <dsp:nvSpPr>
        <dsp:cNvPr id="0" name=""/>
        <dsp:cNvSpPr/>
      </dsp:nvSpPr>
      <dsp:spPr>
        <a:xfrm>
          <a:off x="2143123" y="1355026"/>
          <a:ext cx="4303141" cy="4303141"/>
        </a:xfrm>
        <a:custGeom>
          <a:avLst/>
          <a:gdLst/>
          <a:ahLst/>
          <a:cxnLst/>
          <a:rect l="0" t="0" r="0" b="0"/>
          <a:pathLst>
            <a:path>
              <a:moveTo>
                <a:pt x="3839767" y="3485456"/>
              </a:moveTo>
              <a:arcTo wR="2151570" hR="2151570" stAng="2298788" swAng="6202396"/>
            </a:path>
          </a:pathLst>
        </a:custGeom>
        <a:noFill/>
        <a:ln w="9525" cap="flat" cmpd="sng" algn="ctr">
          <a:solidFill>
            <a:schemeClr val="accent5">
              <a:hueOff val="-12897"/>
              <a:satOff val="-9251"/>
              <a:lumOff val="-490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CB8F2-2C38-4D82-A2F5-5BAFF90927DE}">
      <dsp:nvSpPr>
        <dsp:cNvPr id="0" name=""/>
        <dsp:cNvSpPr/>
      </dsp:nvSpPr>
      <dsp:spPr>
        <a:xfrm>
          <a:off x="152796" y="3200397"/>
          <a:ext cx="3734947" cy="1613110"/>
        </a:xfrm>
        <a:prstGeom prst="roundRect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1" kern="1200" dirty="0" smtClean="0">
              <a:latin typeface="Cambria" panose="02040503050406030204" pitchFamily="18" charset="0"/>
            </a:rPr>
            <a:t>Opieka geriatryczna </a:t>
          </a:r>
          <a:br>
            <a:rPr lang="pl-PL" sz="2800" b="1" kern="1200" dirty="0" smtClean="0">
              <a:latin typeface="Cambria" panose="02040503050406030204" pitchFamily="18" charset="0"/>
            </a:rPr>
          </a:br>
          <a:r>
            <a:rPr lang="pl-PL" sz="2800" b="1" kern="1200" dirty="0" smtClean="0">
              <a:latin typeface="Cambria" panose="02040503050406030204" pitchFamily="18" charset="0"/>
            </a:rPr>
            <a:t>i rehabilitacja </a:t>
          </a:r>
          <a:endParaRPr lang="pl-PL" sz="2800" b="1" kern="1200" dirty="0">
            <a:latin typeface="Cambria" panose="02040503050406030204" pitchFamily="18" charset="0"/>
          </a:endParaRPr>
        </a:p>
      </dsp:txBody>
      <dsp:txXfrm>
        <a:off x="231542" y="3279143"/>
        <a:ext cx="3577455" cy="1455618"/>
      </dsp:txXfrm>
    </dsp:sp>
    <dsp:sp modelId="{42E22930-4F23-4022-BF7F-8B64B0753D72}">
      <dsp:nvSpPr>
        <dsp:cNvPr id="0" name=""/>
        <dsp:cNvSpPr/>
      </dsp:nvSpPr>
      <dsp:spPr>
        <a:xfrm>
          <a:off x="2580050" y="1724598"/>
          <a:ext cx="4303141" cy="4303141"/>
        </a:xfrm>
        <a:custGeom>
          <a:avLst/>
          <a:gdLst/>
          <a:ahLst/>
          <a:cxnLst/>
          <a:rect l="0" t="0" r="0" b="0"/>
          <a:pathLst>
            <a:path>
              <a:moveTo>
                <a:pt x="113854" y="1460941"/>
              </a:moveTo>
              <a:arcTo wR="2151570" hR="2151570" stAng="11923363" swAng="2512448"/>
            </a:path>
          </a:pathLst>
        </a:custGeom>
        <a:noFill/>
        <a:ln w="9525" cap="flat" cmpd="sng" algn="ctr">
          <a:solidFill>
            <a:schemeClr val="accent5">
              <a:hueOff val="-25795"/>
              <a:satOff val="-18503"/>
              <a:lumOff val="-9803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CA33-FA72-4102-AFCF-1641BE47604E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83ED4-DFA4-4956-8F28-C09052805EBD}">
      <dsp:nvSpPr>
        <dsp:cNvPr id="0" name=""/>
        <dsp:cNvSpPr/>
      </dsp:nvSpPr>
      <dsp:spPr>
        <a:xfrm>
          <a:off x="634940" y="248773"/>
          <a:ext cx="7895600" cy="123694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Spotkania upowszechniające wiedzę z zakresu zdrowego trybu życia, spotkania ze specjalistami np. dietetykami, rehabilitantami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634940" y="248773"/>
        <a:ext cx="7895600" cy="1236947"/>
      </dsp:txXfrm>
    </dsp:sp>
    <dsp:sp modelId="{79BE13A8-78DD-47D6-BADC-30505CEC8661}">
      <dsp:nvSpPr>
        <dsp:cNvPr id="0" name=""/>
        <dsp:cNvSpPr/>
      </dsp:nvSpPr>
      <dsp:spPr>
        <a:xfrm>
          <a:off x="184939" y="417245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6042B6-7808-4105-8A0A-2C180FB2FDD9}">
      <dsp:nvSpPr>
        <dsp:cNvPr id="0" name=""/>
        <dsp:cNvSpPr/>
      </dsp:nvSpPr>
      <dsp:spPr>
        <a:xfrm>
          <a:off x="1132283" y="1734945"/>
          <a:ext cx="7398258" cy="867472"/>
        </a:xfrm>
        <a:prstGeom prst="rect">
          <a:avLst/>
        </a:prstGeom>
        <a:solidFill>
          <a:srgbClr val="F1D2A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Organizacja dziennych form opieki dla osób </a:t>
          </a:r>
          <a:b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</a:b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z zaburzeniami poznawczymi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32283" y="1734945"/>
        <a:ext cx="7398258" cy="867472"/>
      </dsp:txXfrm>
    </dsp:sp>
    <dsp:sp modelId="{0F656E76-7E3E-4897-8831-CBCDCC29DCDB}">
      <dsp:nvSpPr>
        <dsp:cNvPr id="0" name=""/>
        <dsp:cNvSpPr/>
      </dsp:nvSpPr>
      <dsp:spPr>
        <a:xfrm>
          <a:off x="701767" y="1768571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591430"/>
              <a:satOff val="-19911"/>
              <a:lumOff val="-483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D7526E-E66A-42C0-B86A-C3DF2538676C}">
      <dsp:nvSpPr>
        <dsp:cNvPr id="0" name=""/>
        <dsp:cNvSpPr/>
      </dsp:nvSpPr>
      <dsp:spPr>
        <a:xfrm>
          <a:off x="1132283" y="2819400"/>
          <a:ext cx="7398258" cy="1301435"/>
        </a:xfrm>
        <a:prstGeom prst="rect">
          <a:avLst/>
        </a:prstGeom>
        <a:solidFill>
          <a:srgbClr val="DFB799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Pomoc </a:t>
          </a:r>
          <a:r>
            <a:rPr lang="pl-PL" sz="2800" kern="1200" dirty="0" err="1" smtClean="0">
              <a:solidFill>
                <a:schemeClr val="tx1"/>
              </a:solidFill>
              <a:latin typeface="Cambria" panose="02040503050406030204" pitchFamily="18" charset="0"/>
            </a:rPr>
            <a:t>wytchnieniowa</a:t>
          </a: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 dla rodzin opiekujących się niesamodzielnymi osobami starszymi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32283" y="2819400"/>
        <a:ext cx="7398258" cy="1301435"/>
      </dsp:txXfrm>
    </dsp:sp>
    <dsp:sp modelId="{1BADAEAC-9A82-4B0D-9ACE-1E56EF7D766C}">
      <dsp:nvSpPr>
        <dsp:cNvPr id="0" name=""/>
        <dsp:cNvSpPr/>
      </dsp:nvSpPr>
      <dsp:spPr>
        <a:xfrm>
          <a:off x="682281" y="3020115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182860"/>
              <a:satOff val="-39823"/>
              <a:lumOff val="-967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9F6B6B-0D00-4B43-B08E-55D1E3CF9919}">
      <dsp:nvSpPr>
        <dsp:cNvPr id="0" name=""/>
        <dsp:cNvSpPr/>
      </dsp:nvSpPr>
      <dsp:spPr>
        <a:xfrm>
          <a:off x="634940" y="4337816"/>
          <a:ext cx="7895600" cy="867472"/>
        </a:xfrm>
        <a:prstGeom prst="rect">
          <a:avLst/>
        </a:prstGeom>
        <a:solidFill>
          <a:srgbClr val="D2B2A6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8557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Interdyscyplinarne zespoły opieki geriatrycznej w środowisku zamieszkania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634940" y="4337816"/>
        <a:ext cx="7895600" cy="867472"/>
      </dsp:txXfrm>
    </dsp:sp>
    <dsp:sp modelId="{A8362FB8-8ECD-4D46-95F3-AF9D5B55864C}">
      <dsp:nvSpPr>
        <dsp:cNvPr id="0" name=""/>
        <dsp:cNvSpPr/>
      </dsp:nvSpPr>
      <dsp:spPr>
        <a:xfrm>
          <a:off x="184939" y="4321550"/>
          <a:ext cx="900003" cy="900003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774290"/>
              <a:satOff val="-59734"/>
              <a:lumOff val="-145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CA33-FA72-4102-AFCF-1641BE47604E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83ED4-DFA4-4956-8F28-C09052805EBD}">
      <dsp:nvSpPr>
        <dsp:cNvPr id="0" name=""/>
        <dsp:cNvSpPr/>
      </dsp:nvSpPr>
      <dsp:spPr>
        <a:xfrm>
          <a:off x="530059" y="342899"/>
          <a:ext cx="8000481" cy="72390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9654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Utworzenie</a:t>
          </a: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bazy informacji o instytucjach dziennego pobytu, ich ofercie i profilu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530059" y="342899"/>
        <a:ext cx="8000481" cy="723901"/>
      </dsp:txXfrm>
    </dsp:sp>
    <dsp:sp modelId="{79BE13A8-78DD-47D6-BADC-30505CEC8661}">
      <dsp:nvSpPr>
        <dsp:cNvPr id="0" name=""/>
        <dsp:cNvSpPr/>
      </dsp:nvSpPr>
      <dsp:spPr>
        <a:xfrm>
          <a:off x="164301" y="339092"/>
          <a:ext cx="731515" cy="731515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6042B6-7808-4105-8A0A-2C180FB2FDD9}">
      <dsp:nvSpPr>
        <dsp:cNvPr id="0" name=""/>
        <dsp:cNvSpPr/>
      </dsp:nvSpPr>
      <dsp:spPr>
        <a:xfrm>
          <a:off x="1035295" y="1143001"/>
          <a:ext cx="7495245" cy="1238246"/>
        </a:xfrm>
        <a:prstGeom prst="rect">
          <a:avLst/>
        </a:prstGeom>
        <a:solidFill>
          <a:srgbClr val="F1D2A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9654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Telefon</a:t>
          </a: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zaufania dla osób korzystających </a:t>
          </a:r>
          <a:b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</a:b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z usług opiekuńczych, systematyczna ewaluacja i monitoring świadczonych usług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035295" y="1143001"/>
        <a:ext cx="7495245" cy="1238246"/>
      </dsp:txXfrm>
    </dsp:sp>
    <dsp:sp modelId="{0F656E76-7E3E-4897-8831-CBCDCC29DCDB}">
      <dsp:nvSpPr>
        <dsp:cNvPr id="0" name=""/>
        <dsp:cNvSpPr/>
      </dsp:nvSpPr>
      <dsp:spPr>
        <a:xfrm>
          <a:off x="685375" y="1436917"/>
          <a:ext cx="731515" cy="731515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443573"/>
              <a:satOff val="-14933"/>
              <a:lumOff val="-3627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D7526E-E66A-42C0-B86A-C3DF2538676C}">
      <dsp:nvSpPr>
        <dsp:cNvPr id="0" name=""/>
        <dsp:cNvSpPr/>
      </dsp:nvSpPr>
      <dsp:spPr>
        <a:xfrm>
          <a:off x="1219209" y="2438398"/>
          <a:ext cx="7340178" cy="914398"/>
        </a:xfrm>
        <a:prstGeom prst="rect">
          <a:avLst/>
        </a:prstGeom>
        <a:solidFill>
          <a:srgbClr val="DFB799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9654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Szkolenia</a:t>
          </a: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dla opiekunów w zakresie wspierania osób starszych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219209" y="2438398"/>
        <a:ext cx="7340178" cy="914398"/>
      </dsp:txXfrm>
    </dsp:sp>
    <dsp:sp modelId="{1BADAEAC-9A82-4B0D-9ACE-1E56EF7D766C}">
      <dsp:nvSpPr>
        <dsp:cNvPr id="0" name=""/>
        <dsp:cNvSpPr/>
      </dsp:nvSpPr>
      <dsp:spPr>
        <a:xfrm>
          <a:off x="824604" y="2453642"/>
          <a:ext cx="731515" cy="731515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887145"/>
              <a:satOff val="-29867"/>
              <a:lumOff val="-72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9F6B6B-0D00-4B43-B08E-55D1E3CF9919}">
      <dsp:nvSpPr>
        <dsp:cNvPr id="0" name=""/>
        <dsp:cNvSpPr/>
      </dsp:nvSpPr>
      <dsp:spPr>
        <a:xfrm>
          <a:off x="1035295" y="3429001"/>
          <a:ext cx="7495245" cy="895347"/>
        </a:xfrm>
        <a:prstGeom prst="rect">
          <a:avLst/>
        </a:prstGeom>
        <a:solidFill>
          <a:srgbClr val="D2B2A6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9654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Organizowanie</a:t>
          </a: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pomocy sąsiedzkiej </a:t>
          </a:r>
          <a:b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</a:b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w ramach kontraktu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035295" y="3429001"/>
        <a:ext cx="7495245" cy="895347"/>
      </dsp:txXfrm>
    </dsp:sp>
    <dsp:sp modelId="{A8362FB8-8ECD-4D46-95F3-AF9D5B55864C}">
      <dsp:nvSpPr>
        <dsp:cNvPr id="0" name=""/>
        <dsp:cNvSpPr/>
      </dsp:nvSpPr>
      <dsp:spPr>
        <a:xfrm>
          <a:off x="669537" y="3510917"/>
          <a:ext cx="731515" cy="731515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330718"/>
              <a:satOff val="-44800"/>
              <a:lumOff val="-108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70431F-EB21-4C7D-BFA2-8404AF22FC9B}">
      <dsp:nvSpPr>
        <dsp:cNvPr id="0" name=""/>
        <dsp:cNvSpPr/>
      </dsp:nvSpPr>
      <dsp:spPr>
        <a:xfrm>
          <a:off x="530059" y="4431259"/>
          <a:ext cx="8000481" cy="1005381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9654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b="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Certyfikacja</a:t>
          </a: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 usług i instytucji działających </a:t>
          </a:r>
          <a:b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</a:br>
          <a:r>
            <a:rPr lang="pl-PL" altLang="pl-PL" sz="28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rPr>
            <a:t>w obszarze opieki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530059" y="4431259"/>
        <a:ext cx="8000481" cy="1005381"/>
      </dsp:txXfrm>
    </dsp:sp>
    <dsp:sp modelId="{4C7D9701-D642-4DDB-8306-1D733727067F}">
      <dsp:nvSpPr>
        <dsp:cNvPr id="0" name=""/>
        <dsp:cNvSpPr/>
      </dsp:nvSpPr>
      <dsp:spPr>
        <a:xfrm>
          <a:off x="164658" y="4568549"/>
          <a:ext cx="730801" cy="730801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774290"/>
              <a:satOff val="-59734"/>
              <a:lumOff val="-145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CA33-FA72-4102-AFCF-1641BE47604E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59D7F-188D-464B-91E0-E081C02C9AB6}">
      <dsp:nvSpPr>
        <dsp:cNvPr id="0" name=""/>
        <dsp:cNvSpPr/>
      </dsp:nvSpPr>
      <dsp:spPr>
        <a:xfrm>
          <a:off x="780422" y="457199"/>
          <a:ext cx="7750119" cy="1341120"/>
        </a:xfrm>
        <a:prstGeom prst="rect">
          <a:avLst/>
        </a:prstGeom>
        <a:solidFill>
          <a:srgbClr val="F1D2A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>
              <a:solidFill>
                <a:schemeClr val="tx1"/>
              </a:solidFill>
              <a:latin typeface="Cambria" panose="02040503050406030204" pitchFamily="18" charset="0"/>
            </a:rPr>
            <a:t>Tworzenie</a:t>
          </a:r>
          <a:r>
            <a:rPr lang="pl-PL" sz="28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 </a:t>
          </a: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grup sąsiedzkiej czujności, patroli obywatelskich, stymulowanie pomocy sąsiedzkiej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80422" y="457199"/>
        <a:ext cx="7750119" cy="1341120"/>
      </dsp:txXfrm>
    </dsp:sp>
    <dsp:sp modelId="{0F656E76-7E3E-4897-8831-CBCDCC29DCDB}">
      <dsp:nvSpPr>
        <dsp:cNvPr id="0" name=""/>
        <dsp:cNvSpPr/>
      </dsp:nvSpPr>
      <dsp:spPr>
        <a:xfrm>
          <a:off x="220728" y="607594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3451BB-5DF8-4DF1-AFBA-74F23D54D81B}">
      <dsp:nvSpPr>
        <dsp:cNvPr id="0" name=""/>
        <dsp:cNvSpPr/>
      </dsp:nvSpPr>
      <dsp:spPr>
        <a:xfrm>
          <a:off x="1190362" y="2133597"/>
          <a:ext cx="7340178" cy="1371604"/>
        </a:xfrm>
        <a:prstGeom prst="rect">
          <a:avLst/>
        </a:prstGeom>
        <a:solidFill>
          <a:srgbClr val="DFB799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>
              <a:solidFill>
                <a:schemeClr val="tx1"/>
              </a:solidFill>
              <a:latin typeface="Cambria" panose="02040503050406030204" pitchFamily="18" charset="0"/>
            </a:rPr>
            <a:t>Usługa</a:t>
          </a: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 indywidualnego transportu, za umiarkowaną cenę, dla osób starszych </a:t>
          </a:r>
          <a:b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</a:b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w godzinach wieczornych i nocnych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90362" y="2133597"/>
        <a:ext cx="7340178" cy="1371604"/>
      </dsp:txXfrm>
    </dsp:sp>
    <dsp:sp modelId="{1BADAEAC-9A82-4B0D-9ACE-1E56EF7D766C}">
      <dsp:nvSpPr>
        <dsp:cNvPr id="0" name=""/>
        <dsp:cNvSpPr/>
      </dsp:nvSpPr>
      <dsp:spPr>
        <a:xfrm>
          <a:off x="605337" y="2234374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887145"/>
              <a:satOff val="-29867"/>
              <a:lumOff val="-72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43D2F-E3C3-454F-907B-B48A4279B93C}">
      <dsp:nvSpPr>
        <dsp:cNvPr id="0" name=""/>
        <dsp:cNvSpPr/>
      </dsp:nvSpPr>
      <dsp:spPr>
        <a:xfrm>
          <a:off x="780422" y="3810001"/>
          <a:ext cx="7750119" cy="140207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>
              <a:solidFill>
                <a:schemeClr val="tx1"/>
              </a:solidFill>
              <a:latin typeface="Cambria" panose="02040503050406030204" pitchFamily="18" charset="0"/>
            </a:rPr>
            <a:t>Międzypokoleniowe </a:t>
          </a: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zajęcia warsztatowe poświęcone projektowaniu przestrzeni publicznej i usług w miejscu zamieszkania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80422" y="3810001"/>
        <a:ext cx="7750119" cy="1402076"/>
      </dsp:txXfrm>
    </dsp:sp>
    <dsp:sp modelId="{4C7D9701-D642-4DDB-8306-1D733727067F}">
      <dsp:nvSpPr>
        <dsp:cNvPr id="0" name=""/>
        <dsp:cNvSpPr/>
      </dsp:nvSpPr>
      <dsp:spPr>
        <a:xfrm>
          <a:off x="195967" y="3926585"/>
          <a:ext cx="1168909" cy="1168909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774290"/>
              <a:satOff val="-59734"/>
              <a:lumOff val="-145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B8CB7-42E1-4DD0-98CE-3611C09314A6}">
      <dsp:nvSpPr>
        <dsp:cNvPr id="0" name=""/>
        <dsp:cNvSpPr/>
      </dsp:nvSpPr>
      <dsp:spPr>
        <a:xfrm>
          <a:off x="762012" y="0"/>
          <a:ext cx="7010374" cy="54102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E766B9-C68D-451D-A809-0D3D547C7A65}">
      <dsp:nvSpPr>
        <dsp:cNvPr id="0" name=""/>
        <dsp:cNvSpPr/>
      </dsp:nvSpPr>
      <dsp:spPr>
        <a:xfrm>
          <a:off x="1371600" y="380998"/>
          <a:ext cx="2414764" cy="21099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1" kern="120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Aktywność</a:t>
          </a:r>
        </a:p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b="1" kern="1200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rPr>
            <a:t> kulturalna </a:t>
          </a:r>
          <a:endParaRPr lang="pl-PL" sz="2700" b="1" kern="1200" dirty="0">
            <a:solidFill>
              <a:schemeClr val="accent6">
                <a:lumMod val="50000"/>
              </a:schemeClr>
            </a:solidFill>
            <a:latin typeface="Cambria" panose="02040503050406030204" pitchFamily="18" charset="0"/>
          </a:endParaRPr>
        </a:p>
      </dsp:txBody>
      <dsp:txXfrm>
        <a:off x="1474601" y="483999"/>
        <a:ext cx="2208762" cy="1903976"/>
      </dsp:txXfrm>
    </dsp:sp>
    <dsp:sp modelId="{FE31EDA8-D937-43C6-A275-04416E73B043}">
      <dsp:nvSpPr>
        <dsp:cNvPr id="0" name=""/>
        <dsp:cNvSpPr/>
      </dsp:nvSpPr>
      <dsp:spPr>
        <a:xfrm>
          <a:off x="4700772" y="380998"/>
          <a:ext cx="2462027" cy="22623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Aktywność</a:t>
          </a:r>
        </a:p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 społeczna </a:t>
          </a:r>
          <a:endParaRPr lang="pl-PL" sz="26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4811211" y="491437"/>
        <a:ext cx="2241149" cy="2041482"/>
      </dsp:txXfrm>
    </dsp:sp>
    <dsp:sp modelId="{E7BF7852-9188-4FDD-A0EA-101768DD2A74}">
      <dsp:nvSpPr>
        <dsp:cNvPr id="0" name=""/>
        <dsp:cNvSpPr/>
      </dsp:nvSpPr>
      <dsp:spPr>
        <a:xfrm>
          <a:off x="1371600" y="3124208"/>
          <a:ext cx="2414764" cy="210997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Aktywność</a:t>
          </a:r>
        </a:p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turystyczna </a:t>
          </a:r>
          <a:br>
            <a:rPr lang="pl-PL" sz="2500" b="1" kern="1200" dirty="0" smtClean="0">
              <a:solidFill>
                <a:schemeClr val="tx1"/>
              </a:solidFill>
              <a:latin typeface="Cambria" panose="02040503050406030204" pitchFamily="18" charset="0"/>
            </a:rPr>
          </a:br>
          <a:r>
            <a:rPr lang="pl-PL" sz="25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i rekreacyjna </a:t>
          </a:r>
          <a:endParaRPr lang="pl-PL" sz="25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474601" y="3227209"/>
        <a:ext cx="2208762" cy="1903976"/>
      </dsp:txXfrm>
    </dsp:sp>
    <dsp:sp modelId="{8BA67759-4E2D-4624-8C0E-2813EE645C9E}">
      <dsp:nvSpPr>
        <dsp:cNvPr id="0" name=""/>
        <dsp:cNvSpPr/>
      </dsp:nvSpPr>
      <dsp:spPr>
        <a:xfrm>
          <a:off x="4853196" y="2971804"/>
          <a:ext cx="2309603" cy="210997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Aktywność </a:t>
          </a:r>
        </a:p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fizyczna</a:t>
          </a:r>
          <a:endParaRPr lang="pl-PL" sz="25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4956197" y="3074805"/>
        <a:ext cx="2103601" cy="190397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CA33-FA72-4102-AFCF-1641BE47604E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59D7F-188D-464B-91E0-E081C02C9AB6}">
      <dsp:nvSpPr>
        <dsp:cNvPr id="0" name=""/>
        <dsp:cNvSpPr/>
      </dsp:nvSpPr>
      <dsp:spPr>
        <a:xfrm>
          <a:off x="761976" y="228596"/>
          <a:ext cx="7750119" cy="1645920"/>
        </a:xfrm>
        <a:prstGeom prst="rect">
          <a:avLst/>
        </a:prstGeom>
        <a:solidFill>
          <a:srgbClr val="F1D2A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solidFill>
                <a:schemeClr val="tx1"/>
              </a:solidFill>
              <a:latin typeface="Cambria" pitchFamily="18" charset="0"/>
            </a:rPr>
            <a:t>Ułatwianie seniorom dostępu do oferty kulturalnej np. poprzez regulowanie zasad odpłatności, dostosowanie pory imprez do potrzeb seniorów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61976" y="228596"/>
        <a:ext cx="7750119" cy="1645920"/>
      </dsp:txXfrm>
    </dsp:sp>
    <dsp:sp modelId="{0F656E76-7E3E-4897-8831-CBCDCC29DCDB}">
      <dsp:nvSpPr>
        <dsp:cNvPr id="0" name=""/>
        <dsp:cNvSpPr/>
      </dsp:nvSpPr>
      <dsp:spPr>
        <a:xfrm>
          <a:off x="228594" y="457193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3451BB-5DF8-4DF1-AFBA-74F23D54D81B}">
      <dsp:nvSpPr>
        <dsp:cNvPr id="0" name=""/>
        <dsp:cNvSpPr/>
      </dsp:nvSpPr>
      <dsp:spPr>
        <a:xfrm>
          <a:off x="1143018" y="2133603"/>
          <a:ext cx="7340178" cy="1676403"/>
        </a:xfrm>
        <a:prstGeom prst="rect">
          <a:avLst/>
        </a:prstGeom>
        <a:solidFill>
          <a:srgbClr val="DFB799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solidFill>
                <a:schemeClr val="tx1"/>
              </a:solidFill>
              <a:latin typeface="Cambria" pitchFamily="18" charset="0"/>
            </a:rPr>
            <a:t>Udział starszych mieszkańców w procesie decyzyjnym np. zgłaszanie inicjatyw, diagnoza potrzeb seniorów, budżety partycypacyjne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43018" y="2133603"/>
        <a:ext cx="7340178" cy="1676403"/>
      </dsp:txXfrm>
    </dsp:sp>
    <dsp:sp modelId="{1BADAEAC-9A82-4B0D-9ACE-1E56EF7D766C}">
      <dsp:nvSpPr>
        <dsp:cNvPr id="0" name=""/>
        <dsp:cNvSpPr/>
      </dsp:nvSpPr>
      <dsp:spPr>
        <a:xfrm>
          <a:off x="605337" y="2234374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887145"/>
              <a:satOff val="-29867"/>
              <a:lumOff val="-72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43D2F-E3C3-454F-907B-B48A4279B93C}">
      <dsp:nvSpPr>
        <dsp:cNvPr id="0" name=""/>
        <dsp:cNvSpPr/>
      </dsp:nvSpPr>
      <dsp:spPr>
        <a:xfrm>
          <a:off x="761976" y="4114801"/>
          <a:ext cx="7750119" cy="140207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solidFill>
                <a:schemeClr val="tx1"/>
              </a:solidFill>
              <a:latin typeface="Cambria" pitchFamily="18" charset="0"/>
            </a:rPr>
            <a:t>Budowa infrastruktury służącej aktywności fizycznej dostępnej w miejscach publicznych (np. siłownie „pod chmurką”)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61976" y="4114801"/>
        <a:ext cx="7750119" cy="1402076"/>
      </dsp:txXfrm>
    </dsp:sp>
    <dsp:sp modelId="{4C7D9701-D642-4DDB-8306-1D733727067F}">
      <dsp:nvSpPr>
        <dsp:cNvPr id="0" name=""/>
        <dsp:cNvSpPr/>
      </dsp:nvSpPr>
      <dsp:spPr>
        <a:xfrm>
          <a:off x="76199" y="4191002"/>
          <a:ext cx="1168909" cy="1168909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774290"/>
              <a:satOff val="-59734"/>
              <a:lumOff val="-145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CA33-FA72-4102-AFCF-1641BE47604E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59D7F-188D-464B-91E0-E081C02C9AB6}">
      <dsp:nvSpPr>
        <dsp:cNvPr id="0" name=""/>
        <dsp:cNvSpPr/>
      </dsp:nvSpPr>
      <dsp:spPr>
        <a:xfrm>
          <a:off x="780422" y="457199"/>
          <a:ext cx="7750119" cy="1341120"/>
        </a:xfrm>
        <a:prstGeom prst="rect">
          <a:avLst/>
        </a:prstGeom>
        <a:solidFill>
          <a:srgbClr val="F1D2A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Tworzenie lokalnych kronik przez osoby młode i starsze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80422" y="457199"/>
        <a:ext cx="7750119" cy="1341120"/>
      </dsp:txXfrm>
    </dsp:sp>
    <dsp:sp modelId="{0F656E76-7E3E-4897-8831-CBCDCC29DCDB}">
      <dsp:nvSpPr>
        <dsp:cNvPr id="0" name=""/>
        <dsp:cNvSpPr/>
      </dsp:nvSpPr>
      <dsp:spPr>
        <a:xfrm>
          <a:off x="220728" y="607594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3451BB-5DF8-4DF1-AFBA-74F23D54D81B}">
      <dsp:nvSpPr>
        <dsp:cNvPr id="0" name=""/>
        <dsp:cNvSpPr/>
      </dsp:nvSpPr>
      <dsp:spPr>
        <a:xfrm>
          <a:off x="1190362" y="2133597"/>
          <a:ext cx="7340178" cy="1371604"/>
        </a:xfrm>
        <a:prstGeom prst="rect">
          <a:avLst/>
        </a:prstGeom>
        <a:solidFill>
          <a:srgbClr val="DFB799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solidFill>
                <a:schemeClr val="tx1"/>
              </a:solidFill>
              <a:latin typeface="Cambria" pitchFamily="18" charset="0"/>
            </a:rPr>
            <a:t>Wzajemne kształcenie – koła samokształceniowe osób starszych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90362" y="2133597"/>
        <a:ext cx="7340178" cy="1371604"/>
      </dsp:txXfrm>
    </dsp:sp>
    <dsp:sp modelId="{1BADAEAC-9A82-4B0D-9ACE-1E56EF7D766C}">
      <dsp:nvSpPr>
        <dsp:cNvPr id="0" name=""/>
        <dsp:cNvSpPr/>
      </dsp:nvSpPr>
      <dsp:spPr>
        <a:xfrm>
          <a:off x="605337" y="2234374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887145"/>
              <a:satOff val="-29867"/>
              <a:lumOff val="-72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43D2F-E3C3-454F-907B-B48A4279B93C}">
      <dsp:nvSpPr>
        <dsp:cNvPr id="0" name=""/>
        <dsp:cNvSpPr/>
      </dsp:nvSpPr>
      <dsp:spPr>
        <a:xfrm>
          <a:off x="780422" y="3810001"/>
          <a:ext cx="7750119" cy="140207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Mobilna biblioteka (książki dostarczane „na próg”)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80422" y="3810001"/>
        <a:ext cx="7750119" cy="1402076"/>
      </dsp:txXfrm>
    </dsp:sp>
    <dsp:sp modelId="{4C7D9701-D642-4DDB-8306-1D733727067F}">
      <dsp:nvSpPr>
        <dsp:cNvPr id="0" name=""/>
        <dsp:cNvSpPr/>
      </dsp:nvSpPr>
      <dsp:spPr>
        <a:xfrm>
          <a:off x="195967" y="3926585"/>
          <a:ext cx="1168909" cy="1168909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774290"/>
              <a:satOff val="-59734"/>
              <a:lumOff val="-145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CCA33-FA72-4102-AFCF-1641BE47604E}">
      <dsp:nvSpPr>
        <dsp:cNvPr id="0" name=""/>
        <dsp:cNvSpPr/>
      </dsp:nvSpPr>
      <dsp:spPr>
        <a:xfrm>
          <a:off x="-6376035" y="-975273"/>
          <a:ext cx="7589347" cy="7589347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1429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ysDash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59D7F-188D-464B-91E0-E081C02C9AB6}">
      <dsp:nvSpPr>
        <dsp:cNvPr id="0" name=""/>
        <dsp:cNvSpPr/>
      </dsp:nvSpPr>
      <dsp:spPr>
        <a:xfrm>
          <a:off x="780422" y="457199"/>
          <a:ext cx="7750119" cy="1341120"/>
        </a:xfrm>
        <a:prstGeom prst="rect">
          <a:avLst/>
        </a:prstGeom>
        <a:solidFill>
          <a:srgbClr val="F1D2A5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Wprowadzanie udogodnień technicznych ułatwiających funkcjonowanie w miejscu zamieszkania (m.in. system przywoławczy)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80422" y="457199"/>
        <a:ext cx="7750119" cy="1341120"/>
      </dsp:txXfrm>
    </dsp:sp>
    <dsp:sp modelId="{0F656E76-7E3E-4897-8831-CBCDCC29DCDB}">
      <dsp:nvSpPr>
        <dsp:cNvPr id="0" name=""/>
        <dsp:cNvSpPr/>
      </dsp:nvSpPr>
      <dsp:spPr>
        <a:xfrm>
          <a:off x="220728" y="607594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73451BB-5DF8-4DF1-AFBA-74F23D54D81B}">
      <dsp:nvSpPr>
        <dsp:cNvPr id="0" name=""/>
        <dsp:cNvSpPr/>
      </dsp:nvSpPr>
      <dsp:spPr>
        <a:xfrm>
          <a:off x="1190362" y="2133597"/>
          <a:ext cx="7340178" cy="1371604"/>
        </a:xfrm>
        <a:prstGeom prst="rect">
          <a:avLst/>
        </a:prstGeom>
        <a:solidFill>
          <a:srgbClr val="DFB799"/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Domy z indywidualnymi mieszkaniami chronionymi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1190362" y="2133597"/>
        <a:ext cx="7340178" cy="1371604"/>
      </dsp:txXfrm>
    </dsp:sp>
    <dsp:sp modelId="{1BADAEAC-9A82-4B0D-9ACE-1E56EF7D766C}">
      <dsp:nvSpPr>
        <dsp:cNvPr id="0" name=""/>
        <dsp:cNvSpPr/>
      </dsp:nvSpPr>
      <dsp:spPr>
        <a:xfrm>
          <a:off x="605337" y="2234374"/>
          <a:ext cx="1170050" cy="1170050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887145"/>
              <a:satOff val="-29867"/>
              <a:lumOff val="-72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43D2F-E3C3-454F-907B-B48A4279B93C}">
      <dsp:nvSpPr>
        <dsp:cNvPr id="0" name=""/>
        <dsp:cNvSpPr/>
      </dsp:nvSpPr>
      <dsp:spPr>
        <a:xfrm>
          <a:off x="780422" y="3810001"/>
          <a:ext cx="7750119" cy="140207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160" tIns="71120" rIns="71120" bIns="7112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altLang="pl-PL" sz="2800" kern="1200" dirty="0" smtClean="0">
              <a:solidFill>
                <a:schemeClr val="tx1"/>
              </a:solidFill>
              <a:latin typeface="Cambria" panose="02040503050406030204" pitchFamily="18" charset="0"/>
            </a:rPr>
            <a:t>Usługa dostępu do szybkiej konkretnej informacji wraz z wizualizacją przestrzennej lokalizacji danej placówki w miejscowości </a:t>
          </a:r>
          <a:endParaRPr lang="pl-PL" sz="2800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780422" y="3810001"/>
        <a:ext cx="7750119" cy="1402076"/>
      </dsp:txXfrm>
    </dsp:sp>
    <dsp:sp modelId="{4C7D9701-D642-4DDB-8306-1D733727067F}">
      <dsp:nvSpPr>
        <dsp:cNvPr id="0" name=""/>
        <dsp:cNvSpPr/>
      </dsp:nvSpPr>
      <dsp:spPr>
        <a:xfrm>
          <a:off x="195967" y="3926585"/>
          <a:ext cx="1168909" cy="1168909"/>
        </a:xfrm>
        <a:prstGeom prst="ellipse">
          <a:avLst/>
        </a:prstGeom>
        <a:solidFill>
          <a:srgbClr val="B2B2B2"/>
        </a:solidFill>
        <a:ln w="9525" cap="flat" cmpd="sng" algn="ctr">
          <a:solidFill>
            <a:schemeClr val="accent4">
              <a:hueOff val="-1774290"/>
              <a:satOff val="-59734"/>
              <a:lumOff val="-1451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A625F3-65AD-4E70-8A4E-F4CA5A49EC03}">
      <dsp:nvSpPr>
        <dsp:cNvPr id="0" name=""/>
        <dsp:cNvSpPr/>
      </dsp:nvSpPr>
      <dsp:spPr>
        <a:xfrm>
          <a:off x="-81218" y="-76208"/>
          <a:ext cx="7934836" cy="5562617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A1FE16-7398-4060-93AD-4EE8AEFDA680}">
      <dsp:nvSpPr>
        <dsp:cNvPr id="0" name=""/>
        <dsp:cNvSpPr/>
      </dsp:nvSpPr>
      <dsp:spPr>
        <a:xfrm>
          <a:off x="1217642" y="1562102"/>
          <a:ext cx="5335560" cy="2300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Koordynacja ta powinna być realizowana na dwóch poziomach – na poziomie mikro, czyli klienta”, </a:t>
          </a:r>
          <a:b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</a:br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oraz na poziomie </a:t>
          </a:r>
          <a:r>
            <a:rPr kumimoji="0" lang="pl-PL" sz="2800" b="0" kern="1200" dirty="0" err="1" smtClean="0">
              <a:latin typeface="Cambria" panose="02040503050406030204" pitchFamily="18" charset="0"/>
              <a:ea typeface="+mj-ea"/>
              <a:cs typeface="+mj-cs"/>
            </a:rPr>
            <a:t>ponadinstytucjonalnym</a:t>
          </a:r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 (</a:t>
          </a:r>
          <a:r>
            <a:rPr kumimoji="0" lang="pl-PL" sz="2800" b="0" kern="1200" dirty="0" err="1" smtClean="0">
              <a:latin typeface="Cambria" panose="02040503050406030204" pitchFamily="18" charset="0"/>
              <a:ea typeface="+mj-ea"/>
              <a:cs typeface="+mj-cs"/>
            </a:rPr>
            <a:t>ponadorganizacyjnym</a:t>
          </a:r>
          <a:r>
            <a:rPr kumimoji="0" lang="pl-PL" sz="2800" b="0" kern="1200" dirty="0" smtClean="0">
              <a:latin typeface="Cambria" panose="02040503050406030204" pitchFamily="18" charset="0"/>
              <a:ea typeface="+mj-ea"/>
              <a:cs typeface="+mj-cs"/>
            </a:rPr>
            <a:t>). </a:t>
          </a:r>
          <a:endParaRPr kumimoji="0" lang="pl-PL" sz="2800" b="0" kern="1200" dirty="0">
            <a:latin typeface="Cambria" panose="02040503050406030204" pitchFamily="18" charset="0"/>
            <a:ea typeface="+mj-ea"/>
            <a:cs typeface="+mj-cs"/>
          </a:endParaRPr>
        </a:p>
      </dsp:txBody>
      <dsp:txXfrm>
        <a:off x="1217642" y="1562102"/>
        <a:ext cx="5335560" cy="23000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Prostokąt zaokrąglony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rostokąt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2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3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6536E4-2A93-44D7-A6BD-F618FC21994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65780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887EC-3B6A-4C4E-B1AC-0DF76BB1AFF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9210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2F6C-BB60-47B3-A756-F92C251F6CD6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2884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6EC31-C36A-4E11-8988-0B725C3E468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1017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Prostokąt zaokrąglony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rostokąt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1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6E8E-E367-4D5D-8ECF-CE6A46EAB60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73998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D4536-2AA0-4C70-92EE-9AD2E6861A5E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2106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179A4-1194-4E77-BDF2-3852BD4CC51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6191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5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F4E31-BE15-43D9-BF47-39EB3775320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05516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B33AF-340E-48EB-97B3-C3E1F7CCEB8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4477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Prostokąt zaokrąglony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3F189-97C2-42FC-BACE-2DD3D14E5C1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97062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BC132-B449-4998-9617-8D150CC80AE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2940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AAAAA"/>
            </a:gs>
            <a:gs pos="3999">
              <a:srgbClr val="E7E7E7"/>
            </a:gs>
            <a:gs pos="100000">
              <a:srgbClr val="FFFFFF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</a:t>
            </a:r>
            <a:endParaRPr lang="en-US" altLang="pl-PL" smtClean="0"/>
          </a:p>
        </p:txBody>
      </p:sp>
      <p:sp>
        <p:nvSpPr>
          <p:cNvPr id="1029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  <a:endParaRPr lang="en-US" altLang="pl-PL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 alt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7BFBF50-B25F-4812-98CD-5FA0B8E052DC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59" r:id="rId2"/>
    <p:sldLayoutId id="2147484067" r:id="rId3"/>
    <p:sldLayoutId id="2147484060" r:id="rId4"/>
    <p:sldLayoutId id="2147484061" r:id="rId5"/>
    <p:sldLayoutId id="2147484062" r:id="rId6"/>
    <p:sldLayoutId id="2147484063" r:id="rId7"/>
    <p:sldLayoutId id="2147484068" r:id="rId8"/>
    <p:sldLayoutId id="2147484069" r:id="rId9"/>
    <p:sldLayoutId id="2147484064" r:id="rId10"/>
    <p:sldLayoutId id="21474840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BCBFCE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D2DA7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D2DA7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609600"/>
            <a:ext cx="27511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77800" y="2224088"/>
            <a:ext cx="8991600" cy="1470025"/>
          </a:xfrm>
          <a:prstGeom prst="rect">
            <a:avLst/>
          </a:prstGeom>
          <a:gradFill rotWithShape="0">
            <a:gsLst>
              <a:gs pos="0">
                <a:srgbClr val="000082"/>
              </a:gs>
              <a:gs pos="3000">
                <a:srgbClr val="C00000"/>
              </a:gs>
              <a:gs pos="28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547688" indent="-22860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822325" indent="-228600" eaLnBrk="0" hangingPunct="0">
              <a:spcBef>
                <a:spcPts val="375"/>
              </a:spcBef>
              <a:buClr>
                <a:srgbClr val="BCBFC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096963" indent="-228600" eaLnBrk="0" hangingPunct="0">
              <a:spcBef>
                <a:spcPts val="375"/>
              </a:spcBef>
              <a:buClr>
                <a:srgbClr val="D2DA7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1371600" indent="-228600" eaLnBrk="0" hangingPunct="0">
              <a:spcBef>
                <a:spcPts val="375"/>
              </a:spcBef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1828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286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2743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2004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3600" b="1">
                <a:solidFill>
                  <a:schemeClr val="bg1"/>
                </a:solidFill>
                <a:latin typeface="Cambria" pitchFamily="18" charset="0"/>
              </a:rPr>
              <a:t>Model wsparcia społecznego osób starszych w miejscu zamieszkania</a:t>
            </a:r>
          </a:p>
        </p:txBody>
      </p:sp>
      <p:sp>
        <p:nvSpPr>
          <p:cNvPr id="6148" name="Prostokąt 3"/>
          <p:cNvSpPr>
            <a:spLocks noChangeArrowheads="1"/>
          </p:cNvSpPr>
          <p:nvPr/>
        </p:nvSpPr>
        <p:spPr bwMode="auto">
          <a:xfrm>
            <a:off x="1447800" y="3962400"/>
            <a:ext cx="6934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CBFC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D2DA7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b="1">
                <a:latin typeface="Cambria" pitchFamily="18" charset="0"/>
              </a:rPr>
              <a:t>Komisja Ekspertów ds. Osób Starszych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b="1">
                <a:latin typeface="Cambria" pitchFamily="18" charset="0"/>
              </a:rPr>
              <a:t>przy Rzeczniku Praw Obywatelskich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143000"/>
            <a:ext cx="8763000" cy="5562600"/>
          </a:xfrm>
          <a:prstGeom prst="flowChartAlternateProcess">
            <a:avLst/>
          </a:prstGeom>
          <a:solidFill>
            <a:srgbClr val="FFF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endParaRPr lang="pl-PL" altLang="pl-PL" sz="2800" dirty="0" smtClean="0">
              <a:solidFill>
                <a:srgbClr val="473A35"/>
              </a:solidFill>
              <a:latin typeface="Cambria" pitchFamily="18" charset="0"/>
            </a:endParaRPr>
          </a:p>
          <a:p>
            <a:pPr eaLnBrk="1" hangingPunct="1">
              <a:spcAft>
                <a:spcPts val="1800"/>
              </a:spcAft>
              <a:defRPr/>
            </a:pPr>
            <a:r>
              <a:rPr lang="pl-PL" altLang="pl-PL" sz="2800" dirty="0" smtClean="0">
                <a:latin typeface="Cambria" pitchFamily="18" charset="0"/>
              </a:rPr>
              <a:t>Zatrudniane przez lokalne instytucje </a:t>
            </a:r>
            <a:r>
              <a:rPr lang="pl-PL" altLang="pl-PL" sz="2800" b="1" dirty="0" smtClean="0">
                <a:latin typeface="Cambria" pitchFamily="18" charset="0"/>
              </a:rPr>
              <a:t>fachowe kadry</a:t>
            </a:r>
            <a:r>
              <a:rPr lang="pl-PL" altLang="pl-PL" sz="2800" dirty="0" smtClean="0">
                <a:latin typeface="Cambria" pitchFamily="18" charset="0"/>
              </a:rPr>
              <a:t>, które  zawodowo zajmują się dostarczaniem wsparcia: </a:t>
            </a:r>
            <a:r>
              <a:rPr lang="pl-PL" altLang="pl-PL" sz="2800" u="sng" dirty="0" smtClean="0">
                <a:latin typeface="Cambria" pitchFamily="18" charset="0"/>
              </a:rPr>
              <a:t>pracownicy socjalni</a:t>
            </a:r>
            <a:r>
              <a:rPr lang="pl-PL" altLang="pl-PL" sz="2800" dirty="0" smtClean="0">
                <a:latin typeface="Cambria" pitchFamily="18" charset="0"/>
              </a:rPr>
              <a:t>, </a:t>
            </a:r>
            <a:r>
              <a:rPr lang="pl-PL" altLang="pl-PL" sz="2800" u="sng" dirty="0" smtClean="0">
                <a:latin typeface="Cambria" pitchFamily="18" charset="0"/>
              </a:rPr>
              <a:t>opiekunki środowiskowe</a:t>
            </a:r>
            <a:r>
              <a:rPr lang="pl-PL" altLang="pl-PL" sz="2800" dirty="0" smtClean="0">
                <a:latin typeface="Cambria" pitchFamily="18" charset="0"/>
              </a:rPr>
              <a:t>, </a:t>
            </a:r>
            <a:r>
              <a:rPr lang="pl-PL" altLang="pl-PL" sz="2800" u="sng" dirty="0" smtClean="0">
                <a:latin typeface="Cambria" pitchFamily="18" charset="0"/>
              </a:rPr>
              <a:t>lekarze rodzinni</a:t>
            </a:r>
            <a:r>
              <a:rPr lang="pl-PL" altLang="pl-PL" sz="2800" dirty="0" smtClean="0">
                <a:latin typeface="Cambria" pitchFamily="18" charset="0"/>
              </a:rPr>
              <a:t>, oraz przedstawiciele tzw. nowych zawodów pomocowych np. </a:t>
            </a:r>
            <a:r>
              <a:rPr lang="pl-PL" altLang="pl-PL" sz="2800" u="sng" dirty="0" smtClean="0">
                <a:latin typeface="Cambria" pitchFamily="18" charset="0"/>
              </a:rPr>
              <a:t>asystent osoby starszej</a:t>
            </a:r>
            <a:r>
              <a:rPr lang="pl-PL" altLang="pl-PL" sz="2800" dirty="0" smtClean="0">
                <a:latin typeface="Cambria" pitchFamily="18" charset="0"/>
              </a:rPr>
              <a:t>, </a:t>
            </a:r>
            <a:r>
              <a:rPr lang="pl-PL" altLang="pl-PL" sz="2800" u="sng" dirty="0" smtClean="0">
                <a:latin typeface="Cambria" pitchFamily="18" charset="0"/>
              </a:rPr>
              <a:t>animator czasu wolnego osób starszych</a:t>
            </a:r>
            <a:r>
              <a:rPr lang="pl-PL" altLang="pl-PL" sz="2800" dirty="0" smtClean="0">
                <a:latin typeface="Cambria" pitchFamily="18" charset="0"/>
              </a:rPr>
              <a:t>, </a:t>
            </a:r>
          </a:p>
          <a:p>
            <a:pPr eaLnBrk="1" hangingPunct="1">
              <a:defRPr/>
            </a:pPr>
            <a:r>
              <a:rPr lang="pl-PL" altLang="pl-PL" sz="2800" b="1" dirty="0" smtClean="0">
                <a:latin typeface="Cambria" pitchFamily="18" charset="0"/>
              </a:rPr>
              <a:t>Wolontariusz</a:t>
            </a:r>
            <a:r>
              <a:rPr lang="pl-PL" altLang="pl-PL" sz="2800" dirty="0" smtClean="0">
                <a:latin typeface="Cambria" pitchFamily="18" charset="0"/>
              </a:rPr>
              <a:t>e będący osobami w różnym wieku, także starszym.</a:t>
            </a:r>
            <a:endParaRPr lang="pl-PL" altLang="pl-PL" sz="2800" u="sng" dirty="0" smtClean="0">
              <a:latin typeface="Cambria" pitchFamily="18" charset="0"/>
            </a:endParaRPr>
          </a:p>
          <a:p>
            <a:pPr algn="just" eaLnBrk="1" hangingPunct="1">
              <a:defRPr/>
            </a:pPr>
            <a:endParaRPr lang="pl-PL" altLang="pl-PL" sz="2800" u="sng" dirty="0" smtClean="0">
              <a:solidFill>
                <a:srgbClr val="473A35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pl-PL" altLang="pl-PL" sz="2800" dirty="0" smtClean="0">
              <a:solidFill>
                <a:srgbClr val="473A35"/>
              </a:solidFill>
              <a:latin typeface="Cambria" pitchFamily="18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361950" y="1754188"/>
            <a:ext cx="360363" cy="360362"/>
          </a:xfrm>
          <a:prstGeom prst="ellipse">
            <a:avLst/>
          </a:prstGeom>
          <a:solidFill>
            <a:srgbClr val="C00000">
              <a:alpha val="50000"/>
            </a:srgb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Elipsa 6"/>
          <p:cNvSpPr/>
          <p:nvPr/>
        </p:nvSpPr>
        <p:spPr>
          <a:xfrm>
            <a:off x="396875" y="4916488"/>
            <a:ext cx="360363" cy="360362"/>
          </a:xfrm>
          <a:prstGeom prst="ellipse">
            <a:avLst/>
          </a:prstGeom>
          <a:solidFill>
            <a:srgbClr val="C00000">
              <a:alpha val="50000"/>
            </a:srgb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gradFill rotWithShape="1">
            <a:gsLst>
              <a:gs pos="0">
                <a:srgbClr val="D6B19C"/>
              </a:gs>
              <a:gs pos="7000">
                <a:schemeClr val="accent5">
                  <a:lumMod val="40000"/>
                  <a:lumOff val="60000"/>
                </a:schemeClr>
              </a:gs>
              <a:gs pos="93000">
                <a:schemeClr val="accent5">
                  <a:lumMod val="20000"/>
                  <a:lumOff val="80000"/>
                </a:schemeClr>
              </a:gs>
              <a:gs pos="100000">
                <a:srgbClr val="663012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pl-PL" altLang="pl-PL" sz="3200" b="1" dirty="0" smtClean="0">
                <a:solidFill>
                  <a:schemeClr val="tx1"/>
                </a:solidFill>
                <a:latin typeface="Cambria" pitchFamily="18" charset="0"/>
              </a:rPr>
              <a:t>Kto udziela społecznego wsparcia?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3200" b="1" smtClean="0">
                <a:solidFill>
                  <a:schemeClr val="tx1"/>
                </a:solidFill>
                <a:latin typeface="Cambria" pitchFamily="18" charset="0"/>
              </a:rPr>
              <a:t>Zasady dotyczące traktowania jednostek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143000"/>
            <a:ext cx="8763000" cy="556260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5600" algn="just">
              <a:defRPr/>
            </a:pPr>
            <a:endParaRPr lang="pl-PL" sz="28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274320" indent="-274320" fontAlgn="auto">
              <a:spcBef>
                <a:spcPts val="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Zapewnienie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 jednostkom niezależności i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prawa do decydowania o własnym życiu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– w tym o miejscu zamieszkania i zakresie pożądanego wsparcia społecznego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;</a:t>
            </a:r>
          </a:p>
          <a:p>
            <a:pPr marL="274320" indent="-274320" fontAlgn="auto">
              <a:spcBef>
                <a:spcPts val="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Zachowanie równowagi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(analizowanej z punktu widzenia całego cyklu życia)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między prawami</a:t>
            </a:r>
            <a:b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</a:b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i obowiązkami jednostek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.</a:t>
            </a:r>
            <a:endParaRPr lang="pl-PL" sz="2800" dirty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endParaRPr lang="pl-PL" altLang="pl-PL" sz="2800" dirty="0">
              <a:solidFill>
                <a:schemeClr val="tx1">
                  <a:lumMod val="95000"/>
                  <a:lumOff val="5000"/>
                </a:schemeClr>
              </a:solidFill>
              <a:latin typeface="Cambria" panose="02040503050406030204" pitchFamily="18" charset="0"/>
            </a:endParaRPr>
          </a:p>
          <a:p>
            <a:pPr algn="ctr">
              <a:defRPr/>
            </a:pPr>
            <a:endParaRPr lang="pl-PL" sz="28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Zasady określające funkcjonowanie podmiotów dostarczających wsparcie środowiskowe 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143000"/>
            <a:ext cx="8763000" cy="556260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55600" indent="-3556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Uwzględnianie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 wewnętrznego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zróżnicowania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 populacji seniorów (np. różnice ze względu na płeć, wiek, miejsce zamieszkania, stan zdrowia, tradycje kulturowe), a szczególnie uwzględnianie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różnego stopnia samodzielności osób starszych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i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różnego poziomu ich życiowych kompetencji,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które mogą być wykorzystywane w budowaniu systemu wsparcia środowiskowego.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Zasady określające funkcjonowanie podmiotów dostarczających wsparcie środowiskowe 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143000"/>
            <a:ext cx="8763000" cy="556260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2"/>
              <a:defRPr/>
            </a:pP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Tworzenie rozwiązań, które dostarczałyby wsparcie zarówno osobom niepełnosprawnym, niesamodzielnym, wykluczonym, jak i cieszącym się dobrym zdrowiem i niezależnością.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2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Konsultowanie z osobami starszymi rozwiązań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w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zakresie wsparcia środowiskowego.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2"/>
              <a:defRPr/>
            </a:pPr>
            <a:r>
              <a:rPr lang="pl-PL" altLang="pl-PL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Wielosektorowoś</a:t>
            </a:r>
            <a:r>
              <a:rPr lang="pl-PL" altLang="pl-PL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ć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, polegająca na zaangażowaniu sektora publicznego, rynkowego, obywatelskiego </a:t>
            </a:r>
            <a:b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</a:b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i nieformalnego.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Zasady określające funkcjonowanie podmiotów dostarczających wsparcie środowiskowe 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143000"/>
            <a:ext cx="8763000" cy="556260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5"/>
              <a:defRPr/>
            </a:pP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Włączanie przedsięwzięć składających się na środowiskowe wsparcie seniorów do wszystkich działań podejmowanych na poziomie lokalnym (</a:t>
            </a:r>
            <a:r>
              <a:rPr lang="pl-PL" altLang="pl-PL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mainstreaming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pl-PL" altLang="pl-PL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ageing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).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5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Ocenianie działań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– na etapie ich projektowania </a:t>
            </a:r>
            <a:b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</a:b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i realizacji –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z punktu widzenia zagrożenia występowaniem praktyk dyskryminujący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Zasady określające funkcjonowanie podmiotów dostarczających wsparcie środowiskowe 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143000"/>
            <a:ext cx="8763000" cy="5562600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7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Subsydiarność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 przejawiająca się we wspieraniu podstawowych wspólnot (głównie rodziny), </a:t>
            </a:r>
            <a:b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</a:b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w których żyją ludzie starzy.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7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Całościowe podejście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do potrzeb poszczególnych osób starszych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i koordynacja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dostarczanego im wsparcia.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7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Profesjonalizacja wsparcia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</a:rPr>
              <a:t>społecznego, rozumiana jako powierzanie go osobom kompetentnym i dobrze przygotowanym.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Symbol zastępczy zawartości 15"/>
          <p:cNvGraphicFramePr>
            <a:graphicFrameLocks noGrp="1"/>
          </p:cNvGraphicFramePr>
          <p:nvPr>
            <p:ph sz="quarter" idx="1"/>
          </p:nvPr>
        </p:nvGraphicFramePr>
        <p:xfrm>
          <a:off x="609600" y="1905000"/>
          <a:ext cx="8153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1219200"/>
          </a:xfrm>
          <a:gradFill rotWithShape="1">
            <a:gsLst>
              <a:gs pos="0">
                <a:srgbClr val="000082"/>
              </a:gs>
              <a:gs pos="999">
                <a:srgbClr val="66008F"/>
              </a:gs>
              <a:gs pos="9000">
                <a:srgbClr val="BA0066"/>
              </a:gs>
              <a:gs pos="92999">
                <a:srgbClr val="FF0000"/>
              </a:gs>
              <a:gs pos="100000">
                <a:srgbClr val="FF8200"/>
              </a:gs>
            </a:gsLst>
            <a:lin ang="5400000" scaled="1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3200" b="1" smtClean="0">
                <a:solidFill>
                  <a:schemeClr val="bg1"/>
                </a:solidFill>
                <a:latin typeface="Cambria" pitchFamily="18" charset="0"/>
              </a:rPr>
              <a:t>Obszary wsparcia społecznego osób starszych uwzględnione w modelu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sz="quarter" idx="1"/>
          </p:nvPr>
        </p:nvGraphicFramePr>
        <p:xfrm>
          <a:off x="838200" y="16764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4" name="pole tekstowe 5"/>
          <p:cNvSpPr txBox="1">
            <a:spLocks noChangeArrowheads="1"/>
          </p:cNvSpPr>
          <p:nvPr/>
        </p:nvSpPr>
        <p:spPr bwMode="auto">
          <a:xfrm>
            <a:off x="1143000" y="3962400"/>
            <a:ext cx="2603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Działania informacyjno-edukacyjne</a:t>
            </a:r>
          </a:p>
        </p:txBody>
      </p:sp>
      <p:sp>
        <p:nvSpPr>
          <p:cNvPr id="30725" name="pole tekstowe 6"/>
          <p:cNvSpPr txBox="1">
            <a:spLocks noChangeArrowheads="1"/>
          </p:cNvSpPr>
          <p:nvPr/>
        </p:nvSpPr>
        <p:spPr bwMode="auto">
          <a:xfrm>
            <a:off x="6324600" y="4392613"/>
            <a:ext cx="163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Dochody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839200" cy="944563"/>
          </a:xfrm>
          <a:solidFill>
            <a:srgbClr val="9FB8CD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Dziedziny w obszarze </a:t>
            </a:r>
            <a:b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bezpieczeństwa ekonomicznego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9FB8CD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u="sng" smtClean="0">
                <a:solidFill>
                  <a:schemeClr val="tx1"/>
                </a:solidFill>
                <a:latin typeface="Cambria" pitchFamily="18" charset="0"/>
              </a:rPr>
              <a:t>Przykładowe formy działania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sz="quarter" idx="1"/>
          </p:nvPr>
        </p:nvGraphicFramePr>
        <p:xfrm>
          <a:off x="228600" y="990600"/>
          <a:ext cx="8763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944563"/>
          </a:xfrm>
          <a:solidFill>
            <a:srgbClr val="99CBCF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Dziedziny w obszarze zdrowia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90600"/>
          </a:xfrm>
          <a:gradFill rotWithShape="1">
            <a:gsLst>
              <a:gs pos="0">
                <a:srgbClr val="5E9EFF"/>
              </a:gs>
              <a:gs pos="10001">
                <a:srgbClr val="C1E0FF"/>
              </a:gs>
              <a:gs pos="91000">
                <a:srgbClr val="C4D6EB"/>
              </a:gs>
              <a:gs pos="100000">
                <a:srgbClr val="FFEBFA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Wartości, jakich trzeba przestrzegać </a:t>
            </a:r>
            <a:b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dostarczając starszym osobom społecznego wsparcia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219200"/>
            <a:ext cx="8724900" cy="5486400"/>
          </a:xfrm>
          <a:prstGeom prst="flowChartAlternateProcess">
            <a:avLst/>
          </a:prstGeom>
          <a:solidFill>
            <a:srgbClr val="EFF0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endParaRPr lang="pl-PL" altLang="pl-PL" sz="2800" dirty="0" smtClean="0">
              <a:solidFill>
                <a:srgbClr val="473A35"/>
              </a:solidFill>
              <a:latin typeface="Cambria" pitchFamily="18" charset="0"/>
            </a:endParaRPr>
          </a:p>
          <a:p>
            <a:pPr marL="533400" indent="-355600" algn="just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v"/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G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odność</a:t>
            </a:r>
          </a:p>
          <a:p>
            <a:pPr marL="533400" indent="-355600" algn="just" eaLnBrk="1" hangingPunct="1">
              <a:spcAft>
                <a:spcPts val="1200"/>
              </a:spcAft>
              <a:buFont typeface="Wingdings" pitchFamily="2" charset="2"/>
              <a:buChar char="v"/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P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odmiotowość 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jednostki</a:t>
            </a:r>
          </a:p>
          <a:p>
            <a:pPr marL="533400" indent="-355600" algn="just" eaLnBrk="1" hangingPunct="1">
              <a:spcAft>
                <a:spcPts val="1200"/>
              </a:spcAft>
              <a:buFont typeface="Wingdings" pitchFamily="2" charset="2"/>
              <a:buChar char="v"/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W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olność wyboru</a:t>
            </a:r>
          </a:p>
          <a:p>
            <a:pPr marL="533400" indent="-355600" eaLnBrk="1" hangingPunct="1">
              <a:spcAft>
                <a:spcPts val="1200"/>
              </a:spcAft>
              <a:buFont typeface="Wingdings" pitchFamily="2" charset="2"/>
              <a:buChar char="v"/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W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olność wyrażania pragnień 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(preferencji) </a:t>
            </a:r>
            <a:b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</a:b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i opinii</a:t>
            </a:r>
          </a:p>
          <a:p>
            <a:pPr marL="533400" indent="-355600" algn="just" eaLnBrk="1" hangingPunct="1">
              <a:spcAft>
                <a:spcPts val="1200"/>
              </a:spcAft>
              <a:buFont typeface="Wingdings" pitchFamily="2" charset="2"/>
              <a:buChar char="v"/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S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prawiedliwość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 społeczna</a:t>
            </a:r>
          </a:p>
          <a:p>
            <a:pPr marL="533400" indent="-355600" eaLnBrk="1" hangingPunct="1">
              <a:spcAft>
                <a:spcPts val="1200"/>
              </a:spcAft>
              <a:buFont typeface="Wingdings" pitchFamily="2" charset="2"/>
              <a:buChar char="v"/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R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ówność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 (rozumiana jako przeciwieństwo dyskryminacji)</a:t>
            </a:r>
          </a:p>
          <a:p>
            <a:pPr marL="533400" indent="-355600" algn="just" eaLnBrk="1" hangingPunct="1">
              <a:spcAft>
                <a:spcPts val="1200"/>
              </a:spcAft>
              <a:buFont typeface="Wingdings" pitchFamily="2" charset="2"/>
              <a:buChar char="v"/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mbria" pitchFamily="18" charset="0"/>
              </a:rPr>
              <a:t>S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olidarność</a:t>
            </a:r>
          </a:p>
          <a:p>
            <a:pPr algn="just" eaLnBrk="1" hangingPunct="1">
              <a:defRPr/>
            </a:pPr>
            <a:endParaRPr lang="pl-PL" altLang="pl-PL" sz="2800" u="sng" dirty="0" smtClean="0">
              <a:solidFill>
                <a:srgbClr val="473A35"/>
              </a:solidFill>
              <a:latin typeface="Cambria" pitchFamily="18" charset="0"/>
            </a:endParaRPr>
          </a:p>
          <a:p>
            <a:pPr algn="ctr" eaLnBrk="1" hangingPunct="1">
              <a:defRPr/>
            </a:pPr>
            <a:endParaRPr lang="pl-PL" altLang="pl-PL" sz="2800" dirty="0" smtClean="0">
              <a:solidFill>
                <a:srgbClr val="473A35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99CBCF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u="sng" smtClean="0">
                <a:solidFill>
                  <a:schemeClr val="tx1"/>
                </a:solidFill>
                <a:latin typeface="Cambria" pitchFamily="18" charset="0"/>
              </a:rPr>
              <a:t>Przykładowe formy działania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1257300"/>
          <a:ext cx="8610600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93D1BC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Dziedziny w obszarze opieki</a:t>
            </a:r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381000" y="1600200"/>
            <a:ext cx="3810000" cy="10668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Organizacja dziennych form opieki</a:t>
            </a:r>
          </a:p>
        </p:txBody>
      </p:sp>
      <p:sp>
        <p:nvSpPr>
          <p:cNvPr id="5" name="Schemat blokowy: proces alternatywny 4"/>
          <p:cNvSpPr/>
          <p:nvPr/>
        </p:nvSpPr>
        <p:spPr>
          <a:xfrm>
            <a:off x="4953000" y="1600200"/>
            <a:ext cx="3810000" cy="106680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Usługi opiekuńcze</a:t>
            </a:r>
          </a:p>
        </p:txBody>
      </p:sp>
      <p:sp>
        <p:nvSpPr>
          <p:cNvPr id="6" name="Schemat blokowy: proces alternatywny 5"/>
          <p:cNvSpPr/>
          <p:nvPr/>
        </p:nvSpPr>
        <p:spPr>
          <a:xfrm>
            <a:off x="381000" y="3048000"/>
            <a:ext cx="3810000" cy="144780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Wsparcie opiekunów rodzinnych (i innych nieformalnych)</a:t>
            </a:r>
          </a:p>
        </p:txBody>
      </p:sp>
      <p:sp>
        <p:nvSpPr>
          <p:cNvPr id="7" name="Schemat blokowy: proces alternatywny 6"/>
          <p:cNvSpPr/>
          <p:nvPr/>
        </p:nvSpPr>
        <p:spPr>
          <a:xfrm>
            <a:off x="4953000" y="3048000"/>
            <a:ext cx="3810000" cy="144780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Udostępnianie sprzętu rehabilitacyjnego </a:t>
            </a:r>
            <a:b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</a:b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i medycznego</a:t>
            </a:r>
          </a:p>
        </p:txBody>
      </p:sp>
      <p:sp>
        <p:nvSpPr>
          <p:cNvPr id="8" name="Schemat blokowy: proces alternatywny 7"/>
          <p:cNvSpPr/>
          <p:nvPr/>
        </p:nvSpPr>
        <p:spPr>
          <a:xfrm>
            <a:off x="533400" y="4953000"/>
            <a:ext cx="3810000" cy="10668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Bank czasu wolnego – Centrum wolontariatu</a:t>
            </a:r>
          </a:p>
        </p:txBody>
      </p:sp>
      <p:sp>
        <p:nvSpPr>
          <p:cNvPr id="9" name="Schemat blokowy: proces alternatywny 8"/>
          <p:cNvSpPr/>
          <p:nvPr/>
        </p:nvSpPr>
        <p:spPr>
          <a:xfrm>
            <a:off x="5003800" y="4876800"/>
            <a:ext cx="3810000" cy="1066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Klaster usług senioralnych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93D1BC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u="sng" smtClean="0">
                <a:solidFill>
                  <a:schemeClr val="tx1"/>
                </a:solidFill>
                <a:latin typeface="Cambria" pitchFamily="18" charset="0"/>
              </a:rPr>
              <a:t>Przykładowe formy działania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8DD3A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Dziedziny w obszarze </a:t>
            </a:r>
            <a:b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bezpieczeństwa w środowisku zamieszkania</a:t>
            </a:r>
          </a:p>
        </p:txBody>
      </p:sp>
      <p:sp>
        <p:nvSpPr>
          <p:cNvPr id="5" name="Schemat blokowy: proces alternatywny 4"/>
          <p:cNvSpPr/>
          <p:nvPr/>
        </p:nvSpPr>
        <p:spPr>
          <a:xfrm>
            <a:off x="1485900" y="1231900"/>
            <a:ext cx="6096000" cy="9906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Zintegrowany system wspierania bezpieczeństwa osób starszych </a:t>
            </a:r>
          </a:p>
        </p:txBody>
      </p:sp>
      <p:sp>
        <p:nvSpPr>
          <p:cNvPr id="6" name="Schemat blokowy: proces alternatywny 5"/>
          <p:cNvSpPr/>
          <p:nvPr/>
        </p:nvSpPr>
        <p:spPr>
          <a:xfrm>
            <a:off x="342900" y="2362200"/>
            <a:ext cx="8534400" cy="106680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Zapobieganie niekorzystnym zjawiskom poprzez odpowiednie kształtowanie przestrzeni publicznej</a:t>
            </a:r>
          </a:p>
        </p:txBody>
      </p:sp>
      <p:sp>
        <p:nvSpPr>
          <p:cNvPr id="7" name="Schemat blokowy: proces alternatywny 6"/>
          <p:cNvSpPr/>
          <p:nvPr/>
        </p:nvSpPr>
        <p:spPr>
          <a:xfrm>
            <a:off x="2628900" y="3581400"/>
            <a:ext cx="3810000" cy="72390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Bezpieczny transport </a:t>
            </a:r>
          </a:p>
        </p:txBody>
      </p:sp>
      <p:sp>
        <p:nvSpPr>
          <p:cNvPr id="8" name="Schemat blokowy: proces alternatywny 7"/>
          <p:cNvSpPr/>
          <p:nvPr/>
        </p:nvSpPr>
        <p:spPr>
          <a:xfrm>
            <a:off x="342900" y="4470400"/>
            <a:ext cx="8534400" cy="118110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Pobudzenie i włączenie osób starszych w działania na rzecz bezpieczeństwa w lokalnych społecznościach </a:t>
            </a:r>
          </a:p>
        </p:txBody>
      </p:sp>
      <p:sp>
        <p:nvSpPr>
          <p:cNvPr id="9" name="Schemat blokowy: proces alternatywny 8"/>
          <p:cNvSpPr/>
          <p:nvPr/>
        </p:nvSpPr>
        <p:spPr>
          <a:xfrm>
            <a:off x="1625600" y="5803900"/>
            <a:ext cx="6019800" cy="8382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Działania informacyjno-wspierające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8DD3A0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u="sng" smtClean="0">
                <a:solidFill>
                  <a:schemeClr val="tx1"/>
                </a:solidFill>
                <a:latin typeface="Cambria" pitchFamily="18" charset="0"/>
              </a:rPr>
              <a:t>Przykładowe formy działania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sz="quarter" idx="1"/>
          </p:nvPr>
        </p:nvGraphicFramePr>
        <p:xfrm>
          <a:off x="152400" y="990600"/>
          <a:ext cx="8534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solidFill>
            <a:srgbClr val="91D587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Dziedziny w obszarze czasu wolnego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91D587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u="sng" smtClean="0">
                <a:solidFill>
                  <a:schemeClr val="tx1"/>
                </a:solidFill>
                <a:latin typeface="Cambria" pitchFamily="18" charset="0"/>
              </a:rPr>
              <a:t>Przykładowe formy działania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solidFill>
            <a:srgbClr val="AED781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Dziedziny w obszarze edukacji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677863" y="1447800"/>
            <a:ext cx="8001000" cy="2160000"/>
          </a:xfrm>
          <a:prstGeom prst="roundRect">
            <a:avLst/>
          </a:prstGeom>
          <a:solidFill>
            <a:srgbClr val="E5FFE5"/>
          </a:solidFill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3">
            <a:schemeClr val="dk2">
              <a:hueOff val="0"/>
              <a:satOff val="0"/>
              <a:lumOff val="0"/>
              <a:alphaOff val="0"/>
            </a:schemeClr>
          </a:fillRef>
          <a:effectRef idx="3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Edukacja osób zdolnych </a:t>
            </a:r>
            <a:b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do samodzielnego funkcjonowania</a:t>
            </a:r>
          </a:p>
        </p:txBody>
      </p:sp>
      <p:grpSp>
        <p:nvGrpSpPr>
          <p:cNvPr id="32774" name="Grupa 9"/>
          <p:cNvGrpSpPr>
            <a:grpSpLocks/>
          </p:cNvGrpSpPr>
          <p:nvPr/>
        </p:nvGrpSpPr>
        <p:grpSpPr bwMode="auto">
          <a:xfrm>
            <a:off x="685800" y="3962400"/>
            <a:ext cx="8001000" cy="2519363"/>
            <a:chOff x="708810" y="0"/>
            <a:chExt cx="7268297" cy="2411232"/>
          </a:xfrm>
        </p:grpSpPr>
        <p:sp>
          <p:nvSpPr>
            <p:cNvPr id="11" name="Prostokąt zaokrąglony 10"/>
            <p:cNvSpPr/>
            <p:nvPr/>
          </p:nvSpPr>
          <p:spPr>
            <a:xfrm>
              <a:off x="708810" y="0"/>
              <a:ext cx="7268297" cy="2411232"/>
            </a:xfrm>
            <a:prstGeom prst="roundRect">
              <a:avLst/>
            </a:prstGeom>
            <a:solidFill>
              <a:srgbClr val="E5FFE5"/>
            </a:solidFill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3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Prostokąt 11"/>
            <p:cNvSpPr/>
            <p:nvPr/>
          </p:nvSpPr>
          <p:spPr>
            <a:xfrm>
              <a:off x="1396703" y="100278"/>
              <a:ext cx="5878091" cy="18657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9838" tIns="0" rIns="229838" bIns="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28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Edukacja osób niezdolnych </a:t>
              </a:r>
              <a:br>
                <a:rPr lang="pl-PL" sz="2800" b="1" dirty="0">
                  <a:solidFill>
                    <a:schemeClr val="tx1"/>
                  </a:solidFill>
                  <a:latin typeface="Cambria" panose="02040503050406030204" pitchFamily="18" charset="0"/>
                </a:rPr>
              </a:br>
              <a:r>
                <a:rPr lang="pl-PL" sz="28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do samodzielnego funkcjonowania </a:t>
              </a:r>
              <a:br>
                <a:rPr lang="pl-PL" sz="2800" b="1" dirty="0">
                  <a:solidFill>
                    <a:schemeClr val="tx1"/>
                  </a:solidFill>
                  <a:latin typeface="Cambria" panose="02040503050406030204" pitchFamily="18" charset="0"/>
                </a:rPr>
              </a:br>
              <a:r>
                <a:rPr lang="pl-PL" sz="28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w środowisku lokalnym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solidFill>
            <a:srgbClr val="AED781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altLang="pl-PL" sz="2800" b="1" u="sng" smtClean="0">
                <a:solidFill>
                  <a:schemeClr val="tx1"/>
                </a:solidFill>
                <a:latin typeface="Cambria" pitchFamily="18" charset="0"/>
              </a:rPr>
              <a:t>Przykładowe formy działania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1257300"/>
          <a:ext cx="8610600" cy="537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solidFill>
            <a:srgbClr val="D2DA7A"/>
          </a:soli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Dziedziny w obszarze mieszkalnictwa</a:t>
            </a:r>
          </a:p>
        </p:txBody>
      </p:sp>
      <p:sp>
        <p:nvSpPr>
          <p:cNvPr id="2" name="Schemat blokowy: proces alternatywny 1"/>
          <p:cNvSpPr/>
          <p:nvPr/>
        </p:nvSpPr>
        <p:spPr>
          <a:xfrm>
            <a:off x="381000" y="1600200"/>
            <a:ext cx="3810000" cy="1066800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Tradycyjne mieszkania osób starszych </a:t>
            </a:r>
          </a:p>
        </p:txBody>
      </p:sp>
      <p:sp>
        <p:nvSpPr>
          <p:cNvPr id="5" name="Schemat blokowy: proces alternatywny 4"/>
          <p:cNvSpPr/>
          <p:nvPr/>
        </p:nvSpPr>
        <p:spPr>
          <a:xfrm>
            <a:off x="4953000" y="1600200"/>
            <a:ext cx="3810000" cy="106680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Mieszkania serwisowane </a:t>
            </a:r>
          </a:p>
        </p:txBody>
      </p:sp>
      <p:sp>
        <p:nvSpPr>
          <p:cNvPr id="6" name="Schemat blokowy: proces alternatywny 5"/>
          <p:cNvSpPr/>
          <p:nvPr/>
        </p:nvSpPr>
        <p:spPr>
          <a:xfrm>
            <a:off x="419100" y="2857500"/>
            <a:ext cx="3810000" cy="1143000"/>
          </a:xfrm>
          <a:prstGeom prst="flowChartAlternateProcess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Mieszkania typu </a:t>
            </a:r>
            <a:b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</a:b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co-</a:t>
            </a:r>
            <a:r>
              <a:rPr lang="pl-PL" sz="2800" dirty="0" err="1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housing</a:t>
            </a: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7" name="Schemat blokowy: proces alternatywny 6"/>
          <p:cNvSpPr/>
          <p:nvPr/>
        </p:nvSpPr>
        <p:spPr>
          <a:xfrm>
            <a:off x="4953000" y="2857500"/>
            <a:ext cx="3810000" cy="114300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Mieszkania chronione </a:t>
            </a:r>
          </a:p>
        </p:txBody>
      </p:sp>
      <p:sp>
        <p:nvSpPr>
          <p:cNvPr id="8" name="Schemat blokowy: proces alternatywny 7"/>
          <p:cNvSpPr/>
          <p:nvPr/>
        </p:nvSpPr>
        <p:spPr>
          <a:xfrm>
            <a:off x="419100" y="4267200"/>
            <a:ext cx="8343900" cy="7620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System informacji przestrzennej </a:t>
            </a:r>
          </a:p>
        </p:txBody>
      </p:sp>
      <p:sp>
        <p:nvSpPr>
          <p:cNvPr id="9" name="Schemat blokowy: proces alternatywny 8"/>
          <p:cNvSpPr/>
          <p:nvPr/>
        </p:nvSpPr>
        <p:spPr>
          <a:xfrm>
            <a:off x="381000" y="5181600"/>
            <a:ext cx="8432800" cy="1066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</a:rPr>
              <a:t>Innowacyjne rozwiązania informacyjno-technologiczne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gradFill rotWithShape="1">
            <a:gsLst>
              <a:gs pos="0">
                <a:srgbClr val="000082"/>
              </a:gs>
              <a:gs pos="999">
                <a:srgbClr val="66008F"/>
              </a:gs>
              <a:gs pos="9000">
                <a:srgbClr val="BA0066"/>
              </a:gs>
              <a:gs pos="92999">
                <a:srgbClr val="FF0000"/>
              </a:gs>
              <a:gs pos="100000">
                <a:srgbClr val="FF8200"/>
              </a:gs>
            </a:gsLst>
            <a:lin ang="5400000" scaled="1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l-PL" altLang="pl-PL" b="1" smtClean="0">
                <a:solidFill>
                  <a:schemeClr val="bg1"/>
                </a:solidFill>
                <a:latin typeface="Cambria" pitchFamily="18" charset="0"/>
              </a:rPr>
              <a:t>Założenia modelu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152400" y="1219200"/>
            <a:ext cx="8839200" cy="1371600"/>
          </a:xfrm>
          <a:prstGeom prst="roundRect">
            <a:avLst/>
          </a:prstGeom>
          <a:solidFill>
            <a:srgbClr val="C6DB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Osoby starsze są liczną i wewnętrznie zróżnicowaną zbiorowością</a:t>
            </a:r>
            <a:endParaRPr lang="pl-PL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190500" y="2895600"/>
            <a:ext cx="8839200" cy="1371600"/>
          </a:xfrm>
          <a:prstGeom prst="roundRect">
            <a:avLst/>
          </a:prstGeom>
          <a:solidFill>
            <a:srgbClr val="C6DB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Starość to zmienna i dynamiczna faza życia</a:t>
            </a:r>
          </a:p>
          <a:p>
            <a:pPr algn="ctr">
              <a:defRPr/>
            </a:pPr>
            <a: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– to proces, a nie stan.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190500" y="4572000"/>
            <a:ext cx="8839200" cy="1905000"/>
          </a:xfrm>
          <a:prstGeom prst="roundRect">
            <a:avLst/>
          </a:prstGeom>
          <a:solidFill>
            <a:srgbClr val="C6DB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Między zdrowiem a chorobą występują liczne stany pośrednie, podobnie jak między aktywnością </a:t>
            </a:r>
            <a:b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pl-PL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a biernością, czy między pełnią społecznego uczestnictwa a samotnością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ymbol zastępczy zawartości 2"/>
          <p:cNvGraphicFramePr>
            <a:graphicFrameLocks noGrp="1"/>
          </p:cNvGraphicFramePr>
          <p:nvPr>
            <p:ph sz="quarter" idx="1"/>
          </p:nvPr>
        </p:nvGraphicFramePr>
        <p:xfrm>
          <a:off x="304800" y="990600"/>
          <a:ext cx="8610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152400" y="134938"/>
            <a:ext cx="8839200" cy="944562"/>
          </a:xfrm>
          <a:prstGeom prst="rect">
            <a:avLst/>
          </a:prstGeom>
          <a:solidFill>
            <a:srgbClr val="D2DA7A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bIns="9144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547688" indent="-22860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822325" indent="-228600" eaLnBrk="0" hangingPunct="0">
              <a:spcBef>
                <a:spcPts val="375"/>
              </a:spcBef>
              <a:buClr>
                <a:srgbClr val="BCBFC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096963" indent="-228600" eaLnBrk="0" hangingPunct="0">
              <a:spcBef>
                <a:spcPts val="375"/>
              </a:spcBef>
              <a:buClr>
                <a:srgbClr val="D2DA7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1371600" indent="-228600" eaLnBrk="0" hangingPunct="0">
              <a:spcBef>
                <a:spcPts val="375"/>
              </a:spcBef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1828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286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2743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2004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 b="1" u="sng">
                <a:latin typeface="Cambria" pitchFamily="18" charset="0"/>
              </a:rPr>
              <a:t>Przykładowe formy działania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"/>
          </p:nvPr>
        </p:nvGraphicFramePr>
        <p:xfrm>
          <a:off x="914400" y="1143000"/>
          <a:ext cx="7772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gradFill rotWithShape="1">
            <a:gsLst>
              <a:gs pos="0">
                <a:srgbClr val="8488C4"/>
              </a:gs>
              <a:gs pos="3000">
                <a:srgbClr val="D4DEFF"/>
              </a:gs>
              <a:gs pos="89999">
                <a:srgbClr val="D4DEFF"/>
              </a:gs>
              <a:gs pos="100000">
                <a:srgbClr val="96AB94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Koordynacja na poziomie lokalnym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załka kolista 9"/>
          <p:cNvSpPr/>
          <p:nvPr/>
        </p:nvSpPr>
        <p:spPr>
          <a:xfrm>
            <a:off x="-533400" y="457200"/>
            <a:ext cx="10210800" cy="6781800"/>
          </a:xfrm>
          <a:prstGeom prst="circularArrow">
            <a:avLst>
              <a:gd name="adj1" fmla="val 3211"/>
              <a:gd name="adj2" fmla="val 1142322"/>
              <a:gd name="adj3" fmla="val 9149071"/>
              <a:gd name="adj4" fmla="val 11280861"/>
              <a:gd name="adj5" fmla="val 11257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gradFill rotWithShape="1">
            <a:gsLst>
              <a:gs pos="0">
                <a:srgbClr val="8488C4"/>
              </a:gs>
              <a:gs pos="3000">
                <a:srgbClr val="D4DEFF"/>
              </a:gs>
              <a:gs pos="89999">
                <a:srgbClr val="D4DEFF"/>
              </a:gs>
              <a:gs pos="100000">
                <a:srgbClr val="96AB94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Koordynacja na poziomie lokalnym</a:t>
            </a:r>
          </a:p>
        </p:txBody>
      </p:sp>
      <p:sp>
        <p:nvSpPr>
          <p:cNvPr id="37894" name="Prostokąt 3"/>
          <p:cNvSpPr>
            <a:spLocks noChangeArrowheads="1"/>
          </p:cNvSpPr>
          <p:nvPr/>
        </p:nvSpPr>
        <p:spPr bwMode="auto">
          <a:xfrm>
            <a:off x="530225" y="1858963"/>
            <a:ext cx="8382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CBFC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D2DA7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>
                <a:latin typeface="Cambria" pitchFamily="18" charset="0"/>
              </a:rPr>
              <a:t>Koordynacja na poziomie seniora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>
                <a:latin typeface="Cambria" pitchFamily="18" charset="0"/>
              </a:rPr>
              <a:t>i jego rodziny powinna być powierzona jednej,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>
                <a:latin typeface="Cambria" pitchFamily="18" charset="0"/>
              </a:rPr>
              <a:t>dobrze rozpoznawalnej przez mieszkańców instytucji dostarczającej zindywidualizowanego wsparcia, dostosowanego do zróżnicowanych potrzeb seniorów. Roboczo można by nazwać instytucję zajmującą się koordynacją na poziomie gminnym (miejskim) Centrum Usług i Informacji dla Seniorów.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4938"/>
            <a:ext cx="8839200" cy="944562"/>
          </a:xfrm>
          <a:gradFill rotWithShape="1">
            <a:gsLst>
              <a:gs pos="0">
                <a:srgbClr val="8488C4"/>
              </a:gs>
              <a:gs pos="3000">
                <a:srgbClr val="D4DEFF"/>
              </a:gs>
              <a:gs pos="89999">
                <a:srgbClr val="D4DEFF"/>
              </a:gs>
              <a:gs pos="100000">
                <a:srgbClr val="96AB94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pl-PL" altLang="pl-PL" sz="2800" b="1" smtClean="0">
                <a:solidFill>
                  <a:schemeClr val="tx1"/>
                </a:solidFill>
                <a:latin typeface="Cambria" pitchFamily="18" charset="0"/>
              </a:rPr>
              <a:t>Koordynacja na poziomie lokalnym</a:t>
            </a:r>
          </a:p>
        </p:txBody>
      </p:sp>
      <p:sp>
        <p:nvSpPr>
          <p:cNvPr id="7" name="Strzałka kolista 6"/>
          <p:cNvSpPr/>
          <p:nvPr/>
        </p:nvSpPr>
        <p:spPr>
          <a:xfrm>
            <a:off x="-533400" y="457200"/>
            <a:ext cx="10210800" cy="6781800"/>
          </a:xfrm>
          <a:prstGeom prst="circularArrow">
            <a:avLst>
              <a:gd name="adj1" fmla="val 3211"/>
              <a:gd name="adj2" fmla="val 1142322"/>
              <a:gd name="adj3" fmla="val 9149071"/>
              <a:gd name="adj4" fmla="val 11280861"/>
              <a:gd name="adj5" fmla="val 11257"/>
            </a:avLst>
          </a:pr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918" name="Prostokąt 3"/>
          <p:cNvSpPr>
            <a:spLocks noChangeArrowheads="1"/>
          </p:cNvSpPr>
          <p:nvPr/>
        </p:nvSpPr>
        <p:spPr bwMode="auto">
          <a:xfrm>
            <a:off x="228600" y="1524000"/>
            <a:ext cx="8915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742950" indent="-28575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1143000" indent="-228600" eaLnBrk="0" hangingPunct="0">
              <a:spcBef>
                <a:spcPts val="375"/>
              </a:spcBef>
              <a:buClr>
                <a:srgbClr val="BCBFC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600200" indent="-228600" eaLnBrk="0" hangingPunct="0">
              <a:spcBef>
                <a:spcPts val="375"/>
              </a:spcBef>
              <a:buClr>
                <a:srgbClr val="D2DA7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2057400" indent="-228600" eaLnBrk="0" hangingPunct="0">
              <a:spcBef>
                <a:spcPts val="375"/>
              </a:spcBef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>
                <a:latin typeface="Cambria" pitchFamily="18" charset="0"/>
              </a:rPr>
              <a:t>Koordynacja na poziomie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>
                <a:latin typeface="Cambria" pitchFamily="18" charset="0"/>
              </a:rPr>
              <a:t>ponadinstytucjonalnym powinna mieć </a:t>
            </a:r>
            <a:br>
              <a:rPr lang="pl-PL" altLang="pl-PL" sz="2800">
                <a:latin typeface="Cambria" pitchFamily="18" charset="0"/>
              </a:rPr>
            </a:br>
            <a:r>
              <a:rPr lang="pl-PL" altLang="pl-PL" sz="2800">
                <a:latin typeface="Cambria" pitchFamily="18" charset="0"/>
              </a:rPr>
              <a:t>na celu zorganizowanie sieci podmiotów </a:t>
            </a:r>
            <a:br>
              <a:rPr lang="pl-PL" altLang="pl-PL" sz="2800">
                <a:latin typeface="Cambria" pitchFamily="18" charset="0"/>
              </a:rPr>
            </a:br>
            <a:r>
              <a:rPr lang="pl-PL" altLang="pl-PL" sz="2800">
                <a:latin typeface="Cambria" pitchFamily="18" charset="0"/>
              </a:rPr>
              <a:t>funkcjonujących w  środowisku  lokalnym, wdrażanie </a:t>
            </a:r>
            <a:br>
              <a:rPr lang="pl-PL" altLang="pl-PL" sz="2800">
                <a:latin typeface="Cambria" pitchFamily="18" charset="0"/>
              </a:rPr>
            </a:br>
            <a:r>
              <a:rPr lang="pl-PL" altLang="pl-PL" sz="2800">
                <a:latin typeface="Cambria" pitchFamily="18" charset="0"/>
              </a:rPr>
              <a:t>w praktyce zasady mainstreaming  ageing, ustalanie minimalnych standardów usług społecznych dla seniorów  oferowanych w środowisku lokalnym, racjonalizację wykorzystania kadr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>
                <a:latin typeface="Cambria" pitchFamily="18" charset="0"/>
              </a:rPr>
              <a:t>dostarczających społecznego wsparcia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l-PL" altLang="pl-PL" sz="2800">
                <a:latin typeface="Cambria" pitchFamily="18" charset="0"/>
              </a:rPr>
              <a:t>osobom starszym.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Font typeface="Wingdings 2" pitchFamily="18" charset="2"/>
              <a:buNone/>
            </a:pPr>
            <a:endParaRPr lang="pl-PL" altLang="pl-PL" smtClean="0"/>
          </a:p>
          <a:p>
            <a:pPr marL="0" indent="0" algn="ctr">
              <a:buFont typeface="Wingdings 2" pitchFamily="18" charset="2"/>
              <a:buNone/>
            </a:pPr>
            <a:r>
              <a:rPr lang="pl-PL" altLang="pl-PL" sz="6600" b="1" smtClean="0">
                <a:solidFill>
                  <a:srgbClr val="0070C0"/>
                </a:solidFill>
                <a:latin typeface="Cambria" pitchFamily="18" charset="0"/>
              </a:rPr>
              <a:t>Dziękuję za uwagę </a:t>
            </a:r>
          </a:p>
          <a:p>
            <a:pPr marL="0" indent="0" algn="ctr">
              <a:buFont typeface="Wingdings 2" pitchFamily="18" charset="2"/>
              <a:buNone/>
            </a:pPr>
            <a:endParaRPr lang="pl-PL" altLang="pl-PL" smtClean="0">
              <a:latin typeface="Cambria" pitchFamily="18" charset="0"/>
            </a:endParaRPr>
          </a:p>
          <a:p>
            <a:pPr marL="0" indent="0" algn="ctr">
              <a:buFont typeface="Wingdings 2" pitchFamily="18" charset="2"/>
              <a:buNone/>
            </a:pPr>
            <a:endParaRPr lang="pl-PL" altLang="pl-PL" smtClean="0">
              <a:latin typeface="Cambria" pitchFamily="18" charset="0"/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pl-PL" altLang="pl-PL" sz="4000" smtClean="0">
                <a:latin typeface="Cambria" pitchFamily="18" charset="0"/>
              </a:rPr>
              <a:t>Barbara Imiołczyk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pl-PL" altLang="pl-PL" sz="4000" smtClean="0">
                <a:solidFill>
                  <a:srgbClr val="0070C0"/>
                </a:solidFill>
                <a:latin typeface="Cambria" pitchFamily="18" charset="0"/>
              </a:rPr>
              <a:t>b.imiolczyk@brpo.gov.pl</a:t>
            </a: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25" y="642938"/>
            <a:ext cx="3109913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gradFill rotWithShape="1">
            <a:gsLst>
              <a:gs pos="0">
                <a:srgbClr val="000082"/>
              </a:gs>
              <a:gs pos="999">
                <a:srgbClr val="66008F"/>
              </a:gs>
              <a:gs pos="9000">
                <a:srgbClr val="BA0066"/>
              </a:gs>
              <a:gs pos="92999">
                <a:srgbClr val="FF0000"/>
              </a:gs>
              <a:gs pos="100000">
                <a:srgbClr val="FF8200"/>
              </a:gs>
            </a:gsLst>
            <a:lin ang="5400000" scaled="1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l-PL" altLang="pl-PL" b="1" smtClean="0">
                <a:solidFill>
                  <a:schemeClr val="bg1"/>
                </a:solidFill>
                <a:latin typeface="Cambria" pitchFamily="18" charset="0"/>
              </a:rPr>
              <a:t>Założenia modelu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rostokąt zaokrąglony 3"/>
          <p:cNvSpPr/>
          <p:nvPr/>
        </p:nvSpPr>
        <p:spPr>
          <a:xfrm>
            <a:off x="152400" y="3886200"/>
            <a:ext cx="8837613" cy="1447800"/>
          </a:xfrm>
          <a:prstGeom prst="roundRect">
            <a:avLst/>
          </a:prstGeom>
          <a:solidFill>
            <a:srgbClr val="C6DB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Dobre wsparcie pochodzi z pierwotnych i wtórnych źródeł, których układ o rola powinny być dostosowane do indywidualnych, zmieniających się potrzeb.</a:t>
            </a:r>
            <a:endParaRPr lang="pl-PL" sz="26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152400" y="1117600"/>
            <a:ext cx="8837613" cy="2616200"/>
          </a:xfrm>
          <a:prstGeom prst="roundRect">
            <a:avLst/>
          </a:prstGeom>
          <a:solidFill>
            <a:srgbClr val="C6DB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300"/>
              </a:spcBef>
              <a:spcAft>
                <a:spcPts val="600"/>
              </a:spcAft>
              <a:defRPr/>
            </a:pPr>
            <a:r>
              <a:rPr lang="pl-PL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Źródłami wsparcia społecznego są:</a:t>
            </a:r>
          </a:p>
          <a:p>
            <a:pPr marL="355600" indent="-35560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pl-PL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sieci społeczne tworzone przez członków rodziny,   znajomych, sąsiadów (tzw. pierwotne źródła wsparcia)</a:t>
            </a:r>
          </a:p>
          <a:p>
            <a:pPr marL="355600" indent="-355600">
              <a:buFont typeface="Wingdings" panose="05000000000000000000" pitchFamily="2" charset="2"/>
              <a:buChar char="ü"/>
              <a:defRPr/>
            </a:pPr>
            <a:r>
              <a:rPr lang="pl-PL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instytucje, grupy samopomocowe itd. (wtórne źródła wsparcia).  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190500" y="5486400"/>
            <a:ext cx="8837613" cy="1219200"/>
          </a:xfrm>
          <a:prstGeom prst="roundRect">
            <a:avLst/>
          </a:prstGeom>
          <a:solidFill>
            <a:srgbClr val="C6DB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l-PL" sz="2600" b="1" dirty="0">
                <a:solidFill>
                  <a:schemeClr val="tx1"/>
                </a:solidFill>
                <a:latin typeface="Cambria" panose="02040503050406030204" pitchFamily="18" charset="0"/>
              </a:rPr>
              <a:t>Korzystanie człowieka starego ze wsparcia nie może ograniczać jego praw ludzkich i obywatelskich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zaokrąglony 4"/>
          <p:cNvSpPr/>
          <p:nvPr/>
        </p:nvSpPr>
        <p:spPr>
          <a:xfrm>
            <a:off x="152400" y="1143000"/>
            <a:ext cx="8837613" cy="556260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endParaRPr lang="pl-PL" sz="2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3557" name="Prostokąt 6"/>
          <p:cNvSpPr>
            <a:spLocks noChangeArrowheads="1"/>
          </p:cNvSpPr>
          <p:nvPr/>
        </p:nvSpPr>
        <p:spPr bwMode="auto">
          <a:xfrm>
            <a:off x="457200" y="1676400"/>
            <a:ext cx="8382000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55600" indent="-355600" eaLnBrk="1" hangingPunct="1">
              <a:spcAft>
                <a:spcPts val="1200"/>
              </a:spcAft>
              <a:buFont typeface="Franklin Gothic Book" pitchFamily="34" charset="0"/>
              <a:buAutoNum type="arabicPeriod"/>
              <a:defRPr/>
            </a:pP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Jak najdłuższe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utrzymanie aktywności i autonomii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osób starszych;</a:t>
            </a:r>
          </a:p>
          <a:p>
            <a:pPr marL="355600" indent="-355600" eaLnBrk="1" hangingPunct="1">
              <a:spcAft>
                <a:spcPts val="1200"/>
              </a:spcAft>
              <a:buFont typeface="Franklin Gothic Book" pitchFamily="34" charset="0"/>
              <a:buAutoNum type="arabicPeriod"/>
              <a:defRPr/>
            </a:pP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Jak najdłuższe </a:t>
            </a: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pozostawanie</a:t>
            </a: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osób starszych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w ich dotychczasowym środowisku zamieszkania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, jeżeli tego sobie życzą</a:t>
            </a: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;</a:t>
            </a:r>
          </a:p>
          <a:p>
            <a:pPr marL="355600" indent="-355600" eaLnBrk="1" hangingPunct="1">
              <a:spcAft>
                <a:spcPts val="1200"/>
              </a:spcAft>
              <a:buFont typeface="Franklin Gothic Book" pitchFamily="34" charset="0"/>
              <a:buAutoNum type="arabicPeriod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Wzmacnianie nieformalnych więzi społecznych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tworzących sieć wsparcia i zastępowanie ich wsparciem  formalnym,  gdy zachodzi taka potrzeba;</a:t>
            </a:r>
          </a:p>
          <a:p>
            <a:pPr marL="0" indent="0" eaLnBrk="1" hangingPunct="1">
              <a:spcAft>
                <a:spcPts val="1200"/>
              </a:spcAft>
              <a:defRPr/>
            </a:pPr>
            <a:endParaRPr lang="pl-PL" altLang="pl-PL" sz="2800" dirty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gradFill rotWithShape="1">
            <a:gsLst>
              <a:gs pos="0">
                <a:srgbClr val="03D4A8"/>
              </a:gs>
              <a:gs pos="6000">
                <a:schemeClr val="accent3">
                  <a:lumMod val="60000"/>
                  <a:lumOff val="40000"/>
                </a:schemeClr>
              </a:gs>
              <a:gs pos="89000">
                <a:schemeClr val="accent3">
                  <a:lumMod val="60000"/>
                  <a:lumOff val="40000"/>
                </a:schemeClr>
              </a:gs>
              <a:gs pos="100000">
                <a:srgbClr val="005CBF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pl-PL" altLang="pl-PL" sz="3200" b="1" dirty="0" smtClean="0">
                <a:solidFill>
                  <a:schemeClr val="tx1"/>
                </a:solidFill>
                <a:latin typeface="Cambria" pitchFamily="18" charset="0"/>
              </a:rPr>
              <a:t>Cele wsparcia społecznego osób starszych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gradFill rotWithShape="1">
            <a:gsLst>
              <a:gs pos="0">
                <a:srgbClr val="03D4A8"/>
              </a:gs>
              <a:gs pos="6000">
                <a:schemeClr val="accent3">
                  <a:lumMod val="60000"/>
                  <a:lumOff val="40000"/>
                </a:schemeClr>
              </a:gs>
              <a:gs pos="89000">
                <a:schemeClr val="accent3">
                  <a:lumMod val="60000"/>
                  <a:lumOff val="40000"/>
                </a:schemeClr>
              </a:gs>
              <a:gs pos="100000">
                <a:srgbClr val="005CBF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pl-PL" altLang="pl-PL" sz="3200" b="1" dirty="0" smtClean="0">
                <a:solidFill>
                  <a:schemeClr val="tx1"/>
                </a:solidFill>
                <a:latin typeface="Cambria" pitchFamily="18" charset="0"/>
              </a:rPr>
              <a:t>Cele wsparcia społecznego osób starszych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zaokrąglony 4"/>
          <p:cNvSpPr/>
          <p:nvPr/>
        </p:nvSpPr>
        <p:spPr>
          <a:xfrm>
            <a:off x="152400" y="1143000"/>
            <a:ext cx="8837613" cy="5562600"/>
          </a:xfrm>
          <a:prstGeom prst="roundRect">
            <a:avLst/>
          </a:prstGeom>
          <a:solidFill>
            <a:srgbClr val="FFFF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endParaRPr lang="pl-PL" sz="2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3557" name="Prostokąt 6"/>
          <p:cNvSpPr>
            <a:spLocks noChangeArrowheads="1"/>
          </p:cNvSpPr>
          <p:nvPr/>
        </p:nvSpPr>
        <p:spPr bwMode="auto">
          <a:xfrm>
            <a:off x="203200" y="1600200"/>
            <a:ext cx="8636000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spcAft>
                <a:spcPts val="1200"/>
              </a:spcAft>
              <a:buFont typeface="+mj-lt"/>
              <a:buAutoNum type="arabicPeriod" startAt="3"/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Zapewnienie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seniorom poczucia bezpieczeństwa fizycznego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(np. opieka, pomoc w czynnościach dnia codziennego, usługi podtrzymujące zdrowie, ochrona przed przemocą i nadużyciami),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socjalnego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(świadczenia zapewniające należyty poziom konsumpcji) </a:t>
            </a: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i społecznego 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(zapewnienie społecznego uczestnictwa);</a:t>
            </a:r>
          </a:p>
          <a:p>
            <a:pPr marL="514350" indent="-514350" eaLnBrk="1" hangingPunct="1">
              <a:spcAft>
                <a:spcPts val="1200"/>
              </a:spcAft>
              <a:buFont typeface="+mj-lt"/>
              <a:buAutoNum type="arabicPeriod" startAt="3"/>
              <a:defRPr/>
            </a:pP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Kształtowanie środowiska </a:t>
            </a: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zamieszkania w taki sposób, </a:t>
            </a: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by było przyjazne</a:t>
            </a: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osobom starszym.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zaokrąglony 4"/>
          <p:cNvSpPr/>
          <p:nvPr/>
        </p:nvSpPr>
        <p:spPr>
          <a:xfrm>
            <a:off x="152400" y="1143000"/>
            <a:ext cx="8837613" cy="5562600"/>
          </a:xfrm>
          <a:prstGeom prst="roundRect">
            <a:avLst/>
          </a:prstGeom>
          <a:solidFill>
            <a:srgbClr val="EFF2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endParaRPr lang="pl-PL" sz="2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3557" name="Prostokąt 6"/>
          <p:cNvSpPr>
            <a:spLocks noChangeArrowheads="1"/>
          </p:cNvSpPr>
          <p:nvPr/>
        </p:nvSpPr>
        <p:spPr bwMode="auto">
          <a:xfrm>
            <a:off x="203200" y="1646238"/>
            <a:ext cx="86360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723900" indent="0" eaLnBrk="1" hangingPunct="1">
              <a:spcAft>
                <a:spcPts val="1200"/>
              </a:spcAft>
              <a:defRPr/>
            </a:pP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Emocjonalne</a:t>
            </a: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(wyrażanie troski, zaufania, współczucia  itd.),</a:t>
            </a:r>
          </a:p>
          <a:p>
            <a:pPr marL="723900" indent="0" eaLnBrk="1" hangingPunct="1">
              <a:spcAft>
                <a:spcPts val="1200"/>
              </a:spcAft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Wartościujące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(oceniające) (akceptacja, potwierdzanie znaczenia danej osoby, zachęcanie itd.).</a:t>
            </a:r>
          </a:p>
          <a:p>
            <a:pPr marL="723900" indent="0" eaLnBrk="1" hangingPunct="1">
              <a:spcAft>
                <a:spcPts val="1200"/>
              </a:spcAft>
              <a:defRPr/>
            </a:pP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Informacyjne</a:t>
            </a: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(udostępnienie potrzebnych informacji w zrozumiałej, czytelnej formie, włączanie do lokalnych systemów obiegu informacji, odpowiednie oznakowanie przestrzeni publicznej itd.),</a:t>
            </a:r>
          </a:p>
        </p:txBody>
      </p:sp>
      <p:sp>
        <p:nvSpPr>
          <p:cNvPr id="6" name="Elipsa 5"/>
          <p:cNvSpPr/>
          <p:nvPr/>
        </p:nvSpPr>
        <p:spPr>
          <a:xfrm>
            <a:off x="254000" y="1709738"/>
            <a:ext cx="685800" cy="663575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Elipsa 6"/>
          <p:cNvSpPr/>
          <p:nvPr/>
        </p:nvSpPr>
        <p:spPr>
          <a:xfrm>
            <a:off x="228600" y="2743200"/>
            <a:ext cx="711200" cy="685800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8" name="Elipsa 7"/>
          <p:cNvSpPr/>
          <p:nvPr/>
        </p:nvSpPr>
        <p:spPr>
          <a:xfrm>
            <a:off x="254000" y="4267200"/>
            <a:ext cx="685800" cy="685800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1272" name="Rectangle 2"/>
          <p:cNvSpPr txBox="1">
            <a:spLocks noChangeArrowheads="1"/>
          </p:cNvSpPr>
          <p:nvPr/>
        </p:nvSpPr>
        <p:spPr bwMode="auto">
          <a:xfrm>
            <a:off x="203200" y="228600"/>
            <a:ext cx="8839200" cy="792163"/>
          </a:xfrm>
          <a:prstGeom prst="rect">
            <a:avLst/>
          </a:prstGeom>
          <a:gradFill rotWithShape="1">
            <a:gsLst>
              <a:gs pos="41000">
                <a:schemeClr val="accent4">
                  <a:lumMod val="60000"/>
                  <a:lumOff val="40000"/>
                </a:schemeClr>
              </a:gs>
              <a:gs pos="86000">
                <a:schemeClr val="accent4">
                  <a:lumMod val="60000"/>
                  <a:lumOff val="40000"/>
                </a:schemeClr>
              </a:gs>
              <a:gs pos="93000">
                <a:srgbClr val="91D587"/>
              </a:gs>
              <a:gs pos="100000">
                <a:srgbClr val="4D0808"/>
              </a:gs>
            </a:gsLst>
            <a:lin ang="5400000" scaled="0"/>
          </a:gra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bIns="9144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547688" indent="-22860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822325" indent="-228600" eaLnBrk="0" hangingPunct="0">
              <a:spcBef>
                <a:spcPts val="375"/>
              </a:spcBef>
              <a:buClr>
                <a:srgbClr val="BCBFC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096963" indent="-228600" eaLnBrk="0" hangingPunct="0">
              <a:spcBef>
                <a:spcPts val="375"/>
              </a:spcBef>
              <a:buClr>
                <a:srgbClr val="D2DA7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1371600" indent="-228600" eaLnBrk="0" hangingPunct="0">
              <a:spcBef>
                <a:spcPts val="375"/>
              </a:spcBef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1828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286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2743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2004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l-PL" altLang="pl-PL" sz="3200" b="1" dirty="0" smtClean="0">
                <a:latin typeface="Cambria" pitchFamily="18" charset="0"/>
              </a:rPr>
              <a:t>Formy wsparcia społecznego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zaokrąglony 4"/>
          <p:cNvSpPr/>
          <p:nvPr/>
        </p:nvSpPr>
        <p:spPr>
          <a:xfrm>
            <a:off x="204788" y="1104900"/>
            <a:ext cx="8837612" cy="5562600"/>
          </a:xfrm>
          <a:prstGeom prst="roundRect">
            <a:avLst/>
          </a:prstGeom>
          <a:solidFill>
            <a:srgbClr val="EFF2D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600"/>
              </a:spcAft>
              <a:defRPr/>
            </a:pPr>
            <a:endParaRPr lang="pl-PL" sz="2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23557" name="Prostokąt 6"/>
          <p:cNvSpPr>
            <a:spLocks noChangeArrowheads="1"/>
          </p:cNvSpPr>
          <p:nvPr/>
        </p:nvSpPr>
        <p:spPr bwMode="auto">
          <a:xfrm>
            <a:off x="533400" y="1905000"/>
            <a:ext cx="80772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33400" indent="-12700" eaLnBrk="1" hangingPunct="1">
              <a:spcAft>
                <a:spcPts val="1800"/>
              </a:spcAft>
              <a:defRPr/>
            </a:pPr>
            <a:r>
              <a:rPr lang="pl-PL" altLang="pl-PL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Instrumentalne</a:t>
            </a: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(pomoc, a jeśli to niezbędne – wyręczanie – w wykonywaniu różnych czynności, organizowanie czasu wolnego, pomoc </a:t>
            </a:r>
            <a:b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</a:br>
            <a:r>
              <a:rPr lang="pl-PL" altLang="pl-PL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w przemieszczaniu  się  w przestrzeni  itd.),</a:t>
            </a:r>
          </a:p>
          <a:p>
            <a:pPr marL="533400" indent="-12700" eaLnBrk="1" hangingPunct="1">
              <a:spcAft>
                <a:spcPts val="1800"/>
              </a:spcAft>
              <a:defRPr/>
            </a:pPr>
            <a:r>
              <a:rPr lang="pl-PL" alt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Materialne</a:t>
            </a:r>
            <a:r>
              <a:rPr lang="pl-PL" altLang="pl-PL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itchFamily="18" charset="0"/>
              </a:rPr>
              <a:t> (świadczenia społeczne, darowizny, umożliwienie zarobkowania, odpowiednie do potrzeb wyposażenie mieszkań itd.),</a:t>
            </a:r>
          </a:p>
          <a:p>
            <a:pPr marL="533400" indent="-12700" eaLnBrk="1" hangingPunct="1">
              <a:spcAft>
                <a:spcPts val="1800"/>
              </a:spcAft>
              <a:defRPr/>
            </a:pPr>
            <a:endParaRPr lang="pl-PL" altLang="pl-PL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190500" y="1905000"/>
            <a:ext cx="774700" cy="762000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Elipsa 6"/>
          <p:cNvSpPr/>
          <p:nvPr/>
        </p:nvSpPr>
        <p:spPr>
          <a:xfrm>
            <a:off x="204788" y="3886200"/>
            <a:ext cx="760412" cy="762000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03200" y="228600"/>
            <a:ext cx="8839200" cy="792163"/>
          </a:xfrm>
          <a:prstGeom prst="rect">
            <a:avLst/>
          </a:prstGeom>
          <a:gradFill rotWithShape="1">
            <a:gsLst>
              <a:gs pos="41000">
                <a:schemeClr val="accent4">
                  <a:lumMod val="60000"/>
                  <a:lumOff val="40000"/>
                </a:schemeClr>
              </a:gs>
              <a:gs pos="86000">
                <a:schemeClr val="accent4">
                  <a:lumMod val="60000"/>
                  <a:lumOff val="40000"/>
                </a:schemeClr>
              </a:gs>
              <a:gs pos="93000">
                <a:srgbClr val="91D587"/>
              </a:gs>
              <a:gs pos="100000">
                <a:srgbClr val="4D0808"/>
              </a:gs>
            </a:gsLst>
            <a:lin ang="5400000" scaled="0"/>
          </a:gra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bIns="91440" anchor="ctr"/>
          <a:lstStyle>
            <a:lvl1pPr eaLnBrk="0" hangingPunct="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Perpetua" pitchFamily="18" charset="0"/>
              </a:defRPr>
            </a:lvl1pPr>
            <a:lvl2pPr marL="547688" indent="-228600" eaLnBrk="0" hangingPunct="0">
              <a:spcBef>
                <a:spcPts val="375"/>
              </a:spcBef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Perpetua" pitchFamily="18" charset="0"/>
              </a:defRPr>
            </a:lvl2pPr>
            <a:lvl3pPr marL="822325" indent="-228600" eaLnBrk="0" hangingPunct="0">
              <a:spcBef>
                <a:spcPts val="375"/>
              </a:spcBef>
              <a:buClr>
                <a:srgbClr val="BCBFCE"/>
              </a:buClr>
              <a:buSzPct val="8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3pPr>
            <a:lvl4pPr marL="1096963" indent="-228600" eaLnBrk="0" hangingPunct="0">
              <a:spcBef>
                <a:spcPts val="375"/>
              </a:spcBef>
              <a:buClr>
                <a:srgbClr val="D2DA7A"/>
              </a:buClr>
              <a:buSzPct val="80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Perpetua" pitchFamily="18" charset="0"/>
              </a:defRPr>
            </a:lvl4pPr>
            <a:lvl5pPr marL="1371600" indent="-228600" eaLnBrk="0" hangingPunct="0">
              <a:spcBef>
                <a:spcPts val="375"/>
              </a:spcBef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5pPr>
            <a:lvl6pPr marL="1828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6pPr>
            <a:lvl7pPr marL="2286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7pPr>
            <a:lvl8pPr marL="2743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8pPr>
            <a:lvl9pPr marL="32004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D2DA7A"/>
              </a:buClr>
              <a:buChar char="o"/>
              <a:defRPr sz="2000">
                <a:solidFill>
                  <a:schemeClr val="tx1"/>
                </a:solidFill>
                <a:latin typeface="Perpetu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pl-PL" altLang="pl-PL" sz="3200" b="1" dirty="0" smtClean="0">
                <a:latin typeface="Cambria" pitchFamily="18" charset="0"/>
              </a:rPr>
              <a:t>Formy wsparcia społecznego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92163"/>
          </a:xfrm>
          <a:gradFill rotWithShape="1">
            <a:gsLst>
              <a:gs pos="0">
                <a:srgbClr val="D6B19C"/>
              </a:gs>
              <a:gs pos="7000">
                <a:schemeClr val="accent5">
                  <a:lumMod val="40000"/>
                  <a:lumOff val="60000"/>
                </a:schemeClr>
              </a:gs>
              <a:gs pos="93000">
                <a:schemeClr val="accent5">
                  <a:lumMod val="20000"/>
                  <a:lumOff val="80000"/>
                </a:schemeClr>
              </a:gs>
              <a:gs pos="100000">
                <a:srgbClr val="663012"/>
              </a:gs>
            </a:gsLst>
            <a:lin ang="5400000"/>
          </a:gradFill>
          <a:ln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pl-PL" altLang="pl-PL" sz="3200" b="1" dirty="0" smtClean="0">
                <a:solidFill>
                  <a:schemeClr val="tx1"/>
                </a:solidFill>
                <a:latin typeface="Cambria" pitchFamily="18" charset="0"/>
              </a:rPr>
              <a:t>Kto udziela społecznego wsparcia?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1219200"/>
          <a:ext cx="85344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chemat blokowy: proces alternatywny 2"/>
          <p:cNvSpPr/>
          <p:nvPr/>
        </p:nvSpPr>
        <p:spPr>
          <a:xfrm>
            <a:off x="190500" y="1143000"/>
            <a:ext cx="8648700" cy="5562600"/>
          </a:xfrm>
          <a:prstGeom prst="flowChartAlternateProcess">
            <a:avLst/>
          </a:prstGeom>
          <a:solidFill>
            <a:srgbClr val="FFF7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endParaRPr lang="pl-PL" altLang="pl-PL" sz="2800" dirty="0" smtClean="0">
              <a:solidFill>
                <a:srgbClr val="473A35"/>
              </a:solidFill>
              <a:latin typeface="Cambria" pitchFamily="18" charset="0"/>
            </a:endParaRPr>
          </a:p>
          <a:p>
            <a:pPr eaLnBrk="1" hangingPunct="1">
              <a:spcAft>
                <a:spcPts val="1800"/>
              </a:spcAft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Rodzina i bliscy znajomi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,</a:t>
            </a:r>
          </a:p>
          <a:p>
            <a:pPr eaLnBrk="1" hangingPunct="1">
              <a:spcAft>
                <a:spcPts val="1800"/>
              </a:spcAft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Lokalne instytucje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 świadczące usługi społeczne (opiekuńcze, medyczne, rekreacyjne, kulturalne, edukacyjne), 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Media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 – szczególnie lokalne – i 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instytucje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 oraz </a:t>
            </a:r>
            <a:r>
              <a:rPr lang="pl-PL" altLang="pl-PL" sz="2800" b="1" dirty="0" smtClean="0">
                <a:solidFill>
                  <a:srgbClr val="0D0D0D"/>
                </a:solidFill>
                <a:latin typeface="Cambria" pitchFamily="18" charset="0"/>
              </a:rPr>
              <a:t>osoby prywatne </a:t>
            </a: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wytwarzające informacje </a:t>
            </a:r>
            <a:b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</a:br>
            <a:r>
              <a:rPr lang="pl-PL" altLang="pl-PL" sz="2800" dirty="0" smtClean="0">
                <a:solidFill>
                  <a:srgbClr val="0D0D0D"/>
                </a:solidFill>
                <a:latin typeface="Cambria" pitchFamily="18" charset="0"/>
              </a:rPr>
              <a:t>i wprowadzające je do informacyjnego obiegu,</a:t>
            </a:r>
          </a:p>
          <a:p>
            <a:pPr algn="ctr" eaLnBrk="1" hangingPunct="1">
              <a:defRPr/>
            </a:pPr>
            <a:endParaRPr lang="pl-PL" altLang="pl-PL" sz="2800" dirty="0" smtClean="0">
              <a:solidFill>
                <a:srgbClr val="473A35"/>
              </a:solidFill>
              <a:latin typeface="Cambria" pitchFamily="18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377825" y="2214563"/>
            <a:ext cx="358775" cy="360362"/>
          </a:xfrm>
          <a:prstGeom prst="ellipse">
            <a:avLst/>
          </a:prstGeom>
          <a:solidFill>
            <a:srgbClr val="C00000">
              <a:alpha val="50000"/>
            </a:srgb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6" name="Elipsa 5"/>
          <p:cNvSpPr/>
          <p:nvPr/>
        </p:nvSpPr>
        <p:spPr>
          <a:xfrm>
            <a:off x="366713" y="2819400"/>
            <a:ext cx="360362" cy="360363"/>
          </a:xfrm>
          <a:prstGeom prst="ellipse">
            <a:avLst/>
          </a:prstGeom>
          <a:solidFill>
            <a:srgbClr val="C00000">
              <a:alpha val="50000"/>
            </a:srgb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7" name="Elipsa 6"/>
          <p:cNvSpPr/>
          <p:nvPr/>
        </p:nvSpPr>
        <p:spPr>
          <a:xfrm>
            <a:off x="366713" y="4357688"/>
            <a:ext cx="360362" cy="360362"/>
          </a:xfrm>
          <a:prstGeom prst="ellipse">
            <a:avLst/>
          </a:prstGeom>
          <a:solidFill>
            <a:srgbClr val="C00000">
              <a:alpha val="50000"/>
            </a:srgb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1137</TotalTime>
  <Words>1115</Words>
  <Application>Microsoft Office PowerPoint</Application>
  <PresentationFormat>Pokaz na ekranie (4:3)</PresentationFormat>
  <Paragraphs>160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3" baseType="lpstr">
      <vt:lpstr>Arial</vt:lpstr>
      <vt:lpstr>Franklin Gothic Book</vt:lpstr>
      <vt:lpstr>Perpetua</vt:lpstr>
      <vt:lpstr>Wingdings 2</vt:lpstr>
      <vt:lpstr>Calibri</vt:lpstr>
      <vt:lpstr>Cambria</vt:lpstr>
      <vt:lpstr>Wingdings</vt:lpstr>
      <vt:lpstr>Times New Roman</vt:lpstr>
      <vt:lpstr>Kapitał</vt:lpstr>
      <vt:lpstr>Prezentacja programu PowerPoint</vt:lpstr>
      <vt:lpstr>Wartości, jakich trzeba przestrzegać  dostarczając starszym osobom społecznego wsparcia</vt:lpstr>
      <vt:lpstr>Założenia modelu</vt:lpstr>
      <vt:lpstr>Założenia modelu</vt:lpstr>
      <vt:lpstr>Cele wsparcia społecznego osób starszych</vt:lpstr>
      <vt:lpstr>Cele wsparcia społecznego osób starszych</vt:lpstr>
      <vt:lpstr>Prezentacja programu PowerPoint</vt:lpstr>
      <vt:lpstr>Prezentacja programu PowerPoint</vt:lpstr>
      <vt:lpstr>Kto udziela społecznego wsparcia?</vt:lpstr>
      <vt:lpstr>Kto udziela społecznego wsparcia?</vt:lpstr>
      <vt:lpstr>Zasady dotyczące traktowania jednostek</vt:lpstr>
      <vt:lpstr>Zasady określające funkcjonowanie podmiotów dostarczających wsparcie środowiskowe </vt:lpstr>
      <vt:lpstr>Zasady określające funkcjonowanie podmiotów dostarczających wsparcie środowiskowe </vt:lpstr>
      <vt:lpstr>Zasady określające funkcjonowanie podmiotów dostarczających wsparcie środowiskowe </vt:lpstr>
      <vt:lpstr>Zasady określające funkcjonowanie podmiotów dostarczających wsparcie środowiskowe </vt:lpstr>
      <vt:lpstr>Obszary wsparcia społecznego osób starszych uwzględnione w modelu</vt:lpstr>
      <vt:lpstr>Dziedziny w obszarze  bezpieczeństwa ekonomicznego</vt:lpstr>
      <vt:lpstr>Przykładowe formy działania</vt:lpstr>
      <vt:lpstr>Dziedziny w obszarze zdrowia</vt:lpstr>
      <vt:lpstr>Przykładowe formy działania</vt:lpstr>
      <vt:lpstr>Dziedziny w obszarze opieki</vt:lpstr>
      <vt:lpstr>Przykładowe formy działania</vt:lpstr>
      <vt:lpstr>Dziedziny w obszarze  bezpieczeństwa w środowisku zamieszkania</vt:lpstr>
      <vt:lpstr>Przykładowe formy działania</vt:lpstr>
      <vt:lpstr>Dziedziny w obszarze czasu wolnego</vt:lpstr>
      <vt:lpstr>Przykładowe formy działania</vt:lpstr>
      <vt:lpstr>Dziedziny w obszarze edukacji</vt:lpstr>
      <vt:lpstr>Przykładowe formy działania</vt:lpstr>
      <vt:lpstr>Dziedziny w obszarze mieszkalnictwa</vt:lpstr>
      <vt:lpstr>Prezentacja programu PowerPoint</vt:lpstr>
      <vt:lpstr>Koordynacja na poziomie lokalnym</vt:lpstr>
      <vt:lpstr>Koordynacja na poziomie lokalnym</vt:lpstr>
      <vt:lpstr>Koordynacja na poziomie lokalnym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Sylwia Górska</dc:creator>
  <cp:lastModifiedBy>Artur Zalewski</cp:lastModifiedBy>
  <cp:revision>93</cp:revision>
  <cp:lastPrinted>2017-06-12T12:51:19Z</cp:lastPrinted>
  <dcterms:created xsi:type="dcterms:W3CDTF">1601-01-01T00:00:00Z</dcterms:created>
  <dcterms:modified xsi:type="dcterms:W3CDTF">2017-10-20T12:44:03Z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