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315" r:id="rId4"/>
    <p:sldId id="293" r:id="rId5"/>
    <p:sldId id="273" r:id="rId6"/>
    <p:sldId id="291" r:id="rId7"/>
    <p:sldId id="290" r:id="rId8"/>
    <p:sldId id="310" r:id="rId9"/>
    <p:sldId id="292" r:id="rId10"/>
    <p:sldId id="285" r:id="rId11"/>
    <p:sldId id="261" r:id="rId12"/>
    <p:sldId id="294" r:id="rId13"/>
    <p:sldId id="272" r:id="rId14"/>
    <p:sldId id="296" r:id="rId15"/>
    <p:sldId id="297" r:id="rId16"/>
    <p:sldId id="311" r:id="rId17"/>
    <p:sldId id="286" r:id="rId18"/>
    <p:sldId id="262" r:id="rId19"/>
    <p:sldId id="299" r:id="rId20"/>
    <p:sldId id="312" r:id="rId21"/>
    <p:sldId id="300" r:id="rId22"/>
    <p:sldId id="304" r:id="rId23"/>
    <p:sldId id="313" r:id="rId24"/>
    <p:sldId id="314" r:id="rId25"/>
    <p:sldId id="289" r:id="rId26"/>
    <p:sldId id="271" r:id="rId27"/>
  </p:sldIdLst>
  <p:sldSz cx="9144000" cy="6858000" type="screen4x3"/>
  <p:notesSz cx="6858000" cy="9144000"/>
  <p:defaultTextStyle>
    <a:defPPr>
      <a:defRPr lang="pl-PL"/>
    </a:defPPr>
    <a:lvl1pPr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0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5" autoAdjust="0"/>
    <p:restoredTop sz="94434" autoAdjust="0"/>
  </p:normalViewPr>
  <p:slideViewPr>
    <p:cSldViewPr snapToGrid="0" snapToObjects="1" showGuides="1">
      <p:cViewPr>
        <p:scale>
          <a:sx n="102" d="100"/>
          <a:sy n="102" d="100"/>
        </p:scale>
        <p:origin x="-90" y="-114"/>
      </p:cViewPr>
      <p:guideLst>
        <p:guide orient="horz" pos="20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Kasia\Documents\Dropbox\raport\raport_wykresy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800"/>
              <a:t>Rok</a:t>
            </a:r>
            <a:r>
              <a:rPr lang="pl-PL" sz="2800" baseline="0"/>
              <a:t> powstania rady</a:t>
            </a:r>
            <a:endParaRPr lang="pl-PL" sz="2800"/>
          </a:p>
        </c:rich>
      </c:tx>
      <c:layout>
        <c:manualLayout>
          <c:xMode val="edge"/>
          <c:yMode val="edge"/>
          <c:x val="0.29449884954441902"/>
          <c:y val="2.091236361166399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Arkusz3!$A$2:$A$10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Arkusz3!$B$2:$B$10</c:f>
              <c:numCache>
                <c:formatCode>General</c:formatCode>
                <c:ptCount val="9"/>
                <c:pt idx="0">
                  <c:v>1</c:v>
                </c:pt>
                <c:pt idx="1">
                  <c:v>4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8</c:v>
                </c:pt>
                <c:pt idx="6">
                  <c:v>17</c:v>
                </c:pt>
                <c:pt idx="7">
                  <c:v>17</c:v>
                </c:pt>
                <c:pt idx="8">
                  <c:v>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890112"/>
        <c:axId val="39519744"/>
      </c:barChart>
      <c:catAx>
        <c:axId val="388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9519744"/>
        <c:crosses val="autoZero"/>
        <c:auto val="1"/>
        <c:lblAlgn val="ctr"/>
        <c:lblOffset val="100"/>
        <c:noMultiLvlLbl val="0"/>
      </c:catAx>
      <c:valAx>
        <c:axId val="39519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8890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W jakich obszarach</a:t>
            </a:r>
            <a:r>
              <a:rPr lang="pl-PL" sz="2000" baseline="0"/>
              <a:t> działa rada?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4020424313821869"/>
          <c:y val="8.5800079090768949E-2"/>
          <c:w val="0.41927263211868754"/>
          <c:h val="0.802714637296517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Arkusz3!$A$99:$A$112</c:f>
              <c:strCache>
                <c:ptCount val="14"/>
                <c:pt idx="0">
                  <c:v>ochrona zabytków i opieka nad zabytkami</c:v>
                </c:pt>
                <c:pt idx="1">
                  <c:v>gminne budownictwo mieszkaniowe </c:v>
                </c:pt>
                <c:pt idx="2">
                  <c:v>porządek publiczny i bezpieczeństwo</c:v>
                </c:pt>
                <c:pt idx="3">
                  <c:v>edukacja publiczna</c:v>
                </c:pt>
                <c:pt idx="4">
                  <c:v>kultura: biblioteki gminne i inne instytucji kultury</c:v>
                </c:pt>
                <c:pt idx="5">
                  <c:v>pobudzanie aktywności obywatelskiej</c:v>
                </c:pt>
                <c:pt idx="6">
                  <c:v>promocja gminy</c:v>
                </c:pt>
                <c:pt idx="7">
                  <c:v>ład przestrzenny, zagospodarowanie przestrzeni</c:v>
                </c:pt>
                <c:pt idx="8">
                  <c:v>współpraca i działalność na rzecz organizacji pozarządowych</c:v>
                </c:pt>
                <c:pt idx="9">
                  <c:v>zagadnienie zw. z osobami niepełnosprawnymi</c:v>
                </c:pt>
                <c:pt idx="10">
                  <c:v>pomoc społeczna</c:v>
                </c:pt>
                <c:pt idx="11">
                  <c:v>lokalny transport zbiorowy </c:v>
                </c:pt>
                <c:pt idx="12">
                  <c:v>sport, turystyka (tereny rekreacyjne i urządzenia sportowe)</c:v>
                </c:pt>
                <c:pt idx="13">
                  <c:v>ochrona zdrowia</c:v>
                </c:pt>
              </c:strCache>
            </c:strRef>
          </c:cat>
          <c:val>
            <c:numRef>
              <c:f>Arkusz3!$B$99:$B$112</c:f>
              <c:numCache>
                <c:formatCode>###0</c:formatCode>
                <c:ptCount val="14"/>
                <c:pt idx="0">
                  <c:v>3</c:v>
                </c:pt>
                <c:pt idx="1">
                  <c:v>5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13</c:v>
                </c:pt>
                <c:pt idx="6">
                  <c:v>13</c:v>
                </c:pt>
                <c:pt idx="7">
                  <c:v>14</c:v>
                </c:pt>
                <c:pt idx="8">
                  <c:v>14</c:v>
                </c:pt>
                <c:pt idx="9">
                  <c:v>16</c:v>
                </c:pt>
                <c:pt idx="10">
                  <c:v>16</c:v>
                </c:pt>
                <c:pt idx="11">
                  <c:v>17</c:v>
                </c:pt>
                <c:pt idx="12">
                  <c:v>19</c:v>
                </c:pt>
                <c:pt idx="13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357440"/>
        <c:axId val="79401344"/>
      </c:barChart>
      <c:catAx>
        <c:axId val="79357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01344"/>
        <c:crosses val="autoZero"/>
        <c:auto val="1"/>
        <c:lblAlgn val="ctr"/>
        <c:lblOffset val="100"/>
        <c:noMultiLvlLbl val="0"/>
      </c:catAx>
      <c:valAx>
        <c:axId val="79401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357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Jakie rodzaju działania realizuje rada?</a:t>
            </a:r>
            <a:r>
              <a:rPr lang="pl-PL" sz="2000" baseline="0"/>
              <a:t> 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5619769830976495"/>
          <c:y val="9.4493058727927071E-2"/>
          <c:w val="0.41913954111077184"/>
          <c:h val="0.837755270161211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Arkusz3!$A$116:$A$126</c:f>
              <c:strCache>
                <c:ptCount val="11"/>
                <c:pt idx="0">
                  <c:v>powoływanie własnych zespołów roboczych</c:v>
                </c:pt>
                <c:pt idx="1">
                  <c:v>finansowe wspieranie inicjatyw na rzecz os. starszych</c:v>
                </c:pt>
                <c:pt idx="2">
                  <c:v>współpraca z ekspertami zewnętrznymi</c:v>
                </c:pt>
                <c:pt idx="3">
                  <c:v>organizowanie otwartych spotkań</c:v>
                </c:pt>
                <c:pt idx="4">
                  <c:v>zbieranie danych o sytuacji osób starszych</c:v>
                </c:pt>
                <c:pt idx="5">
                  <c:v>stałe dyżury członków rady seniorów</c:v>
                </c:pt>
                <c:pt idx="6">
                  <c:v>udział rady seniorów w innych c.konsultacyjnych</c:v>
                </c:pt>
                <c:pt idx="7">
                  <c:v>udział w sesjach Rady Miasta/Gminy</c:v>
                </c:pt>
                <c:pt idx="8">
                  <c:v>regularne obrady rady seniorów</c:v>
                </c:pt>
                <c:pt idx="9">
                  <c:v>informowanie o działaniach i inicjatywach rady</c:v>
                </c:pt>
                <c:pt idx="10">
                  <c:v>organizowanie wydarzeń dla osób starszych</c:v>
                </c:pt>
              </c:strCache>
            </c:strRef>
          </c:cat>
          <c:val>
            <c:numRef>
              <c:f>Arkusz3!$B$116:$B$126</c:f>
              <c:numCache>
                <c:formatCode>General</c:formatCode>
                <c:ptCount val="11"/>
                <c:pt idx="0">
                  <c:v>5</c:v>
                </c:pt>
                <c:pt idx="1">
                  <c:v>6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  <c:pt idx="5">
                  <c:v>12</c:v>
                </c:pt>
                <c:pt idx="6">
                  <c:v>14</c:v>
                </c:pt>
                <c:pt idx="7">
                  <c:v>20</c:v>
                </c:pt>
                <c:pt idx="8">
                  <c:v>21</c:v>
                </c:pt>
                <c:pt idx="9">
                  <c:v>21</c:v>
                </c:pt>
                <c:pt idx="10">
                  <c:v>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421440"/>
        <c:axId val="79424128"/>
      </c:barChart>
      <c:catAx>
        <c:axId val="79421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24128"/>
        <c:crosses val="autoZero"/>
        <c:auto val="1"/>
        <c:lblAlgn val="ctr"/>
        <c:lblOffset val="100"/>
        <c:noMultiLvlLbl val="0"/>
      </c:catAx>
      <c:valAx>
        <c:axId val="79424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2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Jakie działania realizują rady?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Arkusz3!$A$133:$A$138</c:f>
              <c:strCache>
                <c:ptCount val="6"/>
                <c:pt idx="0">
                  <c:v>tworzenie środowiska różnych podmiotów działających na rzecz osób starszych</c:v>
                </c:pt>
                <c:pt idx="1">
                  <c:v>udział w tworzeniu dokumentów</c:v>
                </c:pt>
                <c:pt idx="2">
                  <c:v>konsultowanie przedstawianych dokumentów i aktów prawa</c:v>
                </c:pt>
                <c:pt idx="3">
                  <c:v>wydawanie opinii i stanowisk w ważnych dla seniorów kwestiach</c:v>
                </c:pt>
                <c:pt idx="4">
                  <c:v>informowanie i promowanie oferty miasta/gminy skierowanej do osób starszych</c:v>
                </c:pt>
                <c:pt idx="5">
                  <c:v>współpraca z innymi podmiotami działającymi na rzecz osób starszych</c:v>
                </c:pt>
              </c:strCache>
            </c:strRef>
          </c:cat>
          <c:val>
            <c:numRef>
              <c:f>Arkusz3!$B$133:$B$138</c:f>
              <c:numCache>
                <c:formatCode>###0</c:formatCode>
                <c:ptCount val="6"/>
                <c:pt idx="0">
                  <c:v>6</c:v>
                </c:pt>
                <c:pt idx="1">
                  <c:v>12</c:v>
                </c:pt>
                <c:pt idx="2">
                  <c:v>12</c:v>
                </c:pt>
                <c:pt idx="3">
                  <c:v>18</c:v>
                </c:pt>
                <c:pt idx="4">
                  <c:v>18</c:v>
                </c:pt>
                <c:pt idx="5">
                  <c:v>21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9428608"/>
        <c:axId val="94823552"/>
      </c:barChart>
      <c:catAx>
        <c:axId val="794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4823552"/>
        <c:crosses val="autoZero"/>
        <c:auto val="1"/>
        <c:lblAlgn val="ctr"/>
        <c:lblOffset val="100"/>
        <c:noMultiLvlLbl val="0"/>
      </c:catAx>
      <c:valAx>
        <c:axId val="94823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942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Czy przewodniczący/-a rady</a:t>
            </a:r>
            <a:r>
              <a:rPr lang="pl-PL" sz="2000" baseline="0"/>
              <a:t> miał/-a wcześniejsze doświadczenia pracy z samorządem?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Arkusz3!$A$41:$A$42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Arkusz3!$B$41:$B$42</c:f>
              <c:numCache>
                <c:formatCode>###0</c:formatCode>
                <c:ptCount val="2"/>
                <c:pt idx="0">
                  <c:v>21</c:v>
                </c:pt>
                <c:pt idx="1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51232"/>
        <c:axId val="9153920"/>
      </c:barChart>
      <c:catAx>
        <c:axId val="9151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153920"/>
        <c:crosses val="autoZero"/>
        <c:auto val="1"/>
        <c:lblAlgn val="ctr"/>
        <c:lblOffset val="100"/>
        <c:noMultiLvlLbl val="0"/>
      </c:catAx>
      <c:valAx>
        <c:axId val="915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15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B0F0"/>
      </a:solidFill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Czy rada dysponuje własnym</a:t>
            </a:r>
            <a:r>
              <a:rPr lang="pl-PL" sz="2000" baseline="0"/>
              <a:t> budżetem?</a:t>
            </a:r>
            <a:endParaRPr lang="pl-PL" sz="2000"/>
          </a:p>
        </c:rich>
      </c:tx>
      <c:layout>
        <c:manualLayout>
          <c:xMode val="edge"/>
          <c:yMode val="edge"/>
          <c:x val="0.11848632768531164"/>
          <c:y val="4.144778173943145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8757710375050656E-2"/>
          <c:y val="0.15218002976873865"/>
          <c:w val="0.87503451846738001"/>
          <c:h val="0.735610008543651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Arkusz3!$A$73:$A$74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Arkusz3!$B$73:$B$74</c:f>
              <c:numCache>
                <c:formatCode>###0</c:formatCode>
                <c:ptCount val="2"/>
                <c:pt idx="0">
                  <c:v>1</c:v>
                </c:pt>
                <c:pt idx="1">
                  <c:v>25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195904"/>
        <c:axId val="9198592"/>
      </c:barChart>
      <c:catAx>
        <c:axId val="919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198592"/>
        <c:crosses val="autoZero"/>
        <c:auto val="1"/>
        <c:lblAlgn val="ctr"/>
        <c:lblOffset val="100"/>
        <c:noMultiLvlLbl val="0"/>
      </c:catAx>
      <c:valAx>
        <c:axId val="919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195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00B0F0"/>
      </a:solidFill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Czy rada dysponuje własnym</a:t>
            </a:r>
            <a:r>
              <a:rPr lang="pl-PL" sz="2000" baseline="0"/>
              <a:t> lokalem?</a:t>
            </a:r>
            <a:endParaRPr lang="pl-PL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Arkusz3!$A$67:$A$69</c:f>
              <c:strCache>
                <c:ptCount val="3"/>
                <c:pt idx="0">
                  <c:v>tak, to lokal przeznaczony tylko dla rady seniorów</c:v>
                </c:pt>
                <c:pt idx="1">
                  <c:v>nie, lokal jest doraźnie użyczany przez różne instytucje</c:v>
                </c:pt>
                <c:pt idx="2">
                  <c:v>tak, ale lokal jest współdzielony z inną instytucją/organizacją</c:v>
                </c:pt>
              </c:strCache>
            </c:strRef>
          </c:cat>
          <c:val>
            <c:numRef>
              <c:f>Arkusz3!$B$67:$B$69</c:f>
              <c:numCache>
                <c:formatCode>###0</c:formatCode>
                <c:ptCount val="3"/>
                <c:pt idx="0">
                  <c:v>3</c:v>
                </c:pt>
                <c:pt idx="1">
                  <c:v>4</c:v>
                </c:pt>
                <c:pt idx="2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7344"/>
        <c:axId val="9258880"/>
      </c:barChart>
      <c:catAx>
        <c:axId val="9257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00B0F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58880"/>
        <c:crosses val="autoZero"/>
        <c:auto val="1"/>
        <c:lblAlgn val="ctr"/>
        <c:lblOffset val="100"/>
        <c:noMultiLvlLbl val="0"/>
      </c:catAx>
      <c:valAx>
        <c:axId val="925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57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00B0F0"/>
      </a:solidFill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Kto</a:t>
            </a:r>
            <a:r>
              <a:rPr lang="pl-PL" sz="2000" baseline="0"/>
              <a:t> sprawuje obsługę administracyjną rady?</a:t>
            </a:r>
            <a:endParaRPr lang="pl-PL" sz="2000"/>
          </a:p>
        </c:rich>
      </c:tx>
      <c:layout>
        <c:manualLayout>
          <c:xMode val="edge"/>
          <c:yMode val="edge"/>
          <c:x val="0.10808739083859467"/>
          <c:y val="0.1056560512839498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52189818562771306"/>
          <c:y val="0.20323387329644715"/>
          <c:w val="0.43611548533412692"/>
          <c:h val="0.7008726487146019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Arkusz3!$A$59:$A$64</c:f>
              <c:strCache>
                <c:ptCount val="6"/>
                <c:pt idx="0">
                  <c:v>instytucja samorządowa (np. OPS, dom kultury)</c:v>
                </c:pt>
                <c:pt idx="1">
                  <c:v>inna instytucja/organizacja: centrum wspierania organizacji</c:v>
                </c:pt>
                <c:pt idx="2">
                  <c:v>nikt, rada seniorów robi to we własnym zakresie</c:v>
                </c:pt>
                <c:pt idx="3">
                  <c:v>organizacja pozarządowa</c:v>
                </c:pt>
                <c:pt idx="4">
                  <c:v>sekretariat Rady Gminy/Miasta</c:v>
                </c:pt>
                <c:pt idx="5">
                  <c:v>wydział Urzędu Miasta;</c:v>
                </c:pt>
              </c:strCache>
            </c:strRef>
          </c:cat>
          <c:val>
            <c:numRef>
              <c:f>Arkusz3!$B$59:$B$64</c:f>
              <c:numCache>
                <c:formatCode>###0</c:formatCode>
                <c:ptCount val="6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6</c:v>
                </c:pt>
                <c:pt idx="5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95744"/>
        <c:axId val="9306880"/>
      </c:barChart>
      <c:catAx>
        <c:axId val="9295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06880"/>
        <c:crosses val="autoZero"/>
        <c:auto val="1"/>
        <c:lblAlgn val="ctr"/>
        <c:lblOffset val="100"/>
        <c:noMultiLvlLbl val="0"/>
      </c:catAx>
      <c:valAx>
        <c:axId val="9306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B0F0"/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295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rgbClr val="00B0F0"/>
      </a:solidFill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Jak członkowie rady komunikują</a:t>
            </a:r>
            <a:r>
              <a:rPr lang="pl-PL" sz="2000" baseline="0"/>
              <a:t> się ze sobą nawzajem?</a:t>
            </a:r>
            <a:endParaRPr lang="pl-PL" sz="2000"/>
          </a:p>
        </c:rich>
      </c:tx>
      <c:layout>
        <c:manualLayout>
          <c:xMode val="edge"/>
          <c:yMode val="edge"/>
          <c:x val="0.15548529968516597"/>
          <c:y val="2.9607698001480384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6753871925557372"/>
          <c:y val="0.19177420114611582"/>
          <c:w val="0.50022799753642033"/>
          <c:h val="0.690784736528909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Arkusz3!$A$77:$A$80</c:f>
              <c:strCache>
                <c:ptCount val="4"/>
                <c:pt idx="0">
                  <c:v>za pośrednictwem opiekuna administracyjnego</c:v>
                </c:pt>
                <c:pt idx="1">
                  <c:v>za pomocą poczty elektronicznej (email)</c:v>
                </c:pt>
                <c:pt idx="2">
                  <c:v>bezpośrednio (w trakcie obrad lub spotkań nieformalnych)</c:v>
                </c:pt>
                <c:pt idx="3">
                  <c:v>telefonicznie</c:v>
                </c:pt>
              </c:strCache>
            </c:strRef>
          </c:cat>
          <c:val>
            <c:numRef>
              <c:f>Arkusz3!$B$77:$B$80</c:f>
              <c:numCache>
                <c:formatCode>###0</c:formatCode>
                <c:ptCount val="4"/>
                <c:pt idx="0">
                  <c:v>9</c:v>
                </c:pt>
                <c:pt idx="1">
                  <c:v>12</c:v>
                </c:pt>
                <c:pt idx="2">
                  <c:v>12</c:v>
                </c:pt>
                <c:pt idx="3">
                  <c:v>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51936"/>
        <c:axId val="9354624"/>
      </c:barChart>
      <c:catAx>
        <c:axId val="9351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54624"/>
        <c:crosses val="autoZero"/>
        <c:auto val="1"/>
        <c:lblAlgn val="ctr"/>
        <c:lblOffset val="100"/>
        <c:noMultiLvlLbl val="0"/>
      </c:catAx>
      <c:valAx>
        <c:axId val="9354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5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/>
              <a:t>Jak rada</a:t>
            </a:r>
            <a:r>
              <a:rPr lang="pl-PL" sz="2000" baseline="0"/>
              <a:t> informuje mieszkańców o swoich działaniach?</a:t>
            </a:r>
            <a:endParaRPr lang="pl-PL" sz="2000"/>
          </a:p>
        </c:rich>
      </c:tx>
      <c:layout>
        <c:manualLayout>
          <c:xMode val="edge"/>
          <c:yMode val="edge"/>
          <c:x val="0.12298813408393353"/>
          <c:y val="3.115592474480787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Arkusz3!$A$83:$A$88</c:f>
              <c:strCache>
                <c:ptCount val="6"/>
                <c:pt idx="0">
                  <c:v>media społecznościowe</c:v>
                </c:pt>
                <c:pt idx="1">
                  <c:v>dedykowana strona internetowa</c:v>
                </c:pt>
                <c:pt idx="2">
                  <c:v>informacje dostępne w Urzędzie Gminy lub instytucjach gminnych</c:v>
                </c:pt>
                <c:pt idx="3">
                  <c:v>plakaty, ulotki</c:v>
                </c:pt>
                <c:pt idx="4">
                  <c:v>podstrona na stronie Urzędu Gminy</c:v>
                </c:pt>
                <c:pt idx="5">
                  <c:v>gazetki informacyjne</c:v>
                </c:pt>
              </c:strCache>
            </c:strRef>
          </c:cat>
          <c:val>
            <c:numRef>
              <c:f>Arkusz3!$B$83:$B$88</c:f>
              <c:numCache>
                <c:formatCode>###0</c:formatCode>
                <c:ptCount val="6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12</c:v>
                </c:pt>
                <c:pt idx="5">
                  <c:v>12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360896"/>
        <c:axId val="74881664"/>
      </c:barChart>
      <c:catAx>
        <c:axId val="93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4881664"/>
        <c:crosses val="autoZero"/>
        <c:auto val="1"/>
        <c:lblAlgn val="ctr"/>
        <c:lblOffset val="100"/>
        <c:noMultiLvlLbl val="0"/>
      </c:catAx>
      <c:valAx>
        <c:axId val="74881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3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>
      <a:solidFill>
        <a:schemeClr val="accent1">
          <a:shade val="95000"/>
          <a:satMod val="10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/>
              <a:t>Skąd rada czerpie wiedzę</a:t>
            </a:r>
            <a:r>
              <a:rPr lang="pl-PL" sz="1800" baseline="0"/>
              <a:t> o potrzebach osób starszych?</a:t>
            </a:r>
            <a:endParaRPr lang="pl-PL" sz="1800"/>
          </a:p>
        </c:rich>
      </c:tx>
      <c:layout>
        <c:manualLayout>
          <c:xMode val="edge"/>
          <c:yMode val="edge"/>
          <c:x val="0.1724308693920662"/>
          <c:y val="5.441486776595445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Arkusz3!$A$91:$A$96</c:f>
              <c:strCache>
                <c:ptCount val="6"/>
                <c:pt idx="0">
                  <c:v>opracowania eksperckie</c:v>
                </c:pt>
                <c:pt idx="1">
                  <c:v>zamawiane badania</c:v>
                </c:pt>
                <c:pt idx="2">
                  <c:v>organizowane przez radę spotkania z mieszkańcami</c:v>
                </c:pt>
                <c:pt idx="3">
                  <c:v>współpraca z partnerami (np. eksperci, organizacje pozarządowe)</c:v>
                </c:pt>
                <c:pt idx="4">
                  <c:v>własne doświadczenia członków</c:v>
                </c:pt>
                <c:pt idx="5">
                  <c:v>indywidualne rozmowy z mieszkańcami gminy</c:v>
                </c:pt>
              </c:strCache>
            </c:strRef>
          </c:cat>
          <c:val>
            <c:numRef>
              <c:f>Arkusz3!$B$91:$B$96</c:f>
              <c:numCache>
                <c:formatCode>###0</c:formatCode>
                <c:ptCount val="6"/>
                <c:pt idx="0">
                  <c:v>2</c:v>
                </c:pt>
                <c:pt idx="1">
                  <c:v>2</c:v>
                </c:pt>
                <c:pt idx="2">
                  <c:v>7</c:v>
                </c:pt>
                <c:pt idx="3">
                  <c:v>17</c:v>
                </c:pt>
                <c:pt idx="4">
                  <c:v>18</c:v>
                </c:pt>
                <c:pt idx="5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7011200"/>
        <c:axId val="77051008"/>
      </c:barChart>
      <c:catAx>
        <c:axId val="77011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51008"/>
        <c:crosses val="autoZero"/>
        <c:auto val="1"/>
        <c:lblAlgn val="ctr"/>
        <c:lblOffset val="100"/>
        <c:noMultiLvlLbl val="0"/>
      </c:catAx>
      <c:valAx>
        <c:axId val="77051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701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400"/>
              <a:t>Z kim współpracuje</a:t>
            </a:r>
            <a:r>
              <a:rPr lang="pl-PL" sz="2400" baseline="0"/>
              <a:t> rada?</a:t>
            </a:r>
            <a:endParaRPr lang="pl-PL" sz="2400"/>
          </a:p>
        </c:rich>
      </c:tx>
      <c:layout>
        <c:manualLayout>
          <c:xMode val="edge"/>
          <c:yMode val="edge"/>
          <c:x val="0.25281991031164414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9732994370154299"/>
          <c:y val="0.10846892769053605"/>
          <c:w val="0.44011870463520791"/>
          <c:h val="0.7856506736052725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Arkusz3!$A$45:$A$56</c:f>
              <c:strCache>
                <c:ptCount val="12"/>
                <c:pt idx="0">
                  <c:v>zewnętrzni eksperci</c:v>
                </c:pt>
                <c:pt idx="1">
                  <c:v>Młodzieżowa Rada Gminy</c:v>
                </c:pt>
                <c:pt idx="2">
                  <c:v>firmy</c:v>
                </c:pt>
                <c:pt idx="3">
                  <c:v>organizacje pozarządowe niezwiązane z seniorami</c:v>
                </c:pt>
                <c:pt idx="4">
                  <c:v>szkoły podstawowe, gimnazja</c:v>
                </c:pt>
                <c:pt idx="5">
                  <c:v>parafia/e</c:v>
                </c:pt>
                <c:pt idx="6">
                  <c:v>służby porządkowe (policja, straż pożarna)</c:v>
                </c:pt>
                <c:pt idx="7">
                  <c:v>seniorskie organizacje pozarządowe (poza UTW)</c:v>
                </c:pt>
                <c:pt idx="8">
                  <c:v>wydziały merytoryczne urzędu gminy/miasta</c:v>
                </c:pt>
                <c:pt idx="9">
                  <c:v>Uniwersytet Trzeciego Wieku</c:v>
                </c:pt>
                <c:pt idx="10">
                  <c:v>ośrodek pomocy społecznej</c:v>
                </c:pt>
                <c:pt idx="11">
                  <c:v>domy kultury/biblioteka</c:v>
                </c:pt>
              </c:strCache>
            </c:strRef>
          </c:cat>
          <c:val>
            <c:numRef>
              <c:f>Arkusz3!$B$45:$B$56</c:f>
              <c:numCache>
                <c:formatCode>###0</c:formatCode>
                <c:ptCount val="12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9</c:v>
                </c:pt>
                <c:pt idx="4">
                  <c:v>10</c:v>
                </c:pt>
                <c:pt idx="5">
                  <c:v>11</c:v>
                </c:pt>
                <c:pt idx="6">
                  <c:v>13</c:v>
                </c:pt>
                <c:pt idx="7">
                  <c:v>18</c:v>
                </c:pt>
                <c:pt idx="8">
                  <c:v>19</c:v>
                </c:pt>
                <c:pt idx="9">
                  <c:v>19</c:v>
                </c:pt>
                <c:pt idx="10">
                  <c:v>19</c:v>
                </c:pt>
                <c:pt idx="11">
                  <c:v>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206080"/>
        <c:axId val="78213120"/>
      </c:barChart>
      <c:catAx>
        <c:axId val="78206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213120"/>
        <c:crosses val="autoZero"/>
        <c:auto val="1"/>
        <c:lblAlgn val="ctr"/>
        <c:lblOffset val="100"/>
        <c:noMultiLvlLbl val="0"/>
      </c:catAx>
      <c:valAx>
        <c:axId val="782131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20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7CF691AC-7431-4025-A68D-5B4DB9AD58F4}" type="datetime1">
              <a:rPr lang="en-US"/>
              <a:pPr>
                <a:defRPr/>
              </a:pPr>
              <a:t>12/3/2014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CD94C791-2EF4-4BEA-8107-190F3A0EB9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0854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F7654CE5-1818-44DE-8230-EC77B131F0AF}" type="datetime1">
              <a:rPr lang="en-US"/>
              <a:pPr>
                <a:defRPr/>
              </a:pPr>
              <a:t>12/3/2014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/>
            </a:lvl1pPr>
          </a:lstStyle>
          <a:p>
            <a:pPr>
              <a:defRPr/>
            </a:pPr>
            <a:fld id="{16A57133-C7C6-49F4-9B4F-8B155E7A810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8243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80963"/>
            <a:ext cx="1728788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7"/>
          <p:cNvGrpSpPr>
            <a:grpSpLocks/>
          </p:cNvGrpSpPr>
          <p:nvPr userDrawn="1"/>
        </p:nvGrpSpPr>
        <p:grpSpPr bwMode="auto">
          <a:xfrm>
            <a:off x="284163" y="5797550"/>
            <a:ext cx="8520112" cy="936625"/>
            <a:chOff x="284923" y="5797826"/>
            <a:chExt cx="8520100" cy="936241"/>
          </a:xfrm>
        </p:grpSpPr>
        <p:pic>
          <p:nvPicPr>
            <p:cNvPr id="6" name="Obraz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23" y="5797826"/>
              <a:ext cx="2551042" cy="79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27" y="6065603"/>
              <a:ext cx="1497496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331" y="6019138"/>
              <a:ext cx="895557" cy="55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Obraz 11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0" t="6554" r="9833" b="11510"/>
            <a:stretch>
              <a:fillRect/>
            </a:stretch>
          </p:blipFill>
          <p:spPr bwMode="auto">
            <a:xfrm>
              <a:off x="6505805" y="5898940"/>
              <a:ext cx="801722" cy="83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Prostokąt 9"/>
            <p:cNvSpPr>
              <a:spLocks noChangeArrowheads="1"/>
            </p:cNvSpPr>
            <p:nvPr userDrawn="1"/>
          </p:nvSpPr>
          <p:spPr bwMode="auto">
            <a:xfrm>
              <a:off x="2836031" y="5918427"/>
              <a:ext cx="2544759" cy="675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defRPr/>
              </a:pPr>
              <a:r>
                <a:rPr lang="pl-PL" sz="1100" i="1" smtClean="0"/>
                <a:t>Projekt realizowany w ramach programu Obywatele dla Demokracji, finansowanego z Funduszy EOG.</a:t>
              </a:r>
              <a:endParaRPr lang="pl-PL" sz="1100" smtClean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965537"/>
            <a:ext cx="7772400" cy="1470025"/>
          </a:xfrm>
        </p:spPr>
        <p:txBody>
          <a:bodyPr/>
          <a:lstStyle>
            <a:lvl1pPr>
              <a:defRPr b="1">
                <a:solidFill>
                  <a:srgbClr val="00B0F0"/>
                </a:solidFill>
              </a:defRPr>
            </a:lvl1pPr>
          </a:lstStyle>
          <a:p>
            <a:r>
              <a:rPr lang="pl-PL" dirty="0" smtClean="0"/>
              <a:t>Kliknij, aby </a:t>
            </a:r>
            <a:r>
              <a:rPr lang="pl-PL" dirty="0" err="1" smtClean="0"/>
              <a:t>edyt</a:t>
            </a:r>
            <a:r>
              <a:rPr lang="pl-PL" dirty="0" smtClean="0"/>
              <a:t>. styl wz. tyt.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697681"/>
            <a:ext cx="6400800" cy="13116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934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2110A-32F7-40DE-AA31-05618903630A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D1A46-CE57-4254-AF36-1EDACC49A9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657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774FE-6D9F-4857-B9AA-D3B28AE09728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3BE7-6FD8-41D2-A848-CC7A204A446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134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284163" y="5830888"/>
            <a:ext cx="8520112" cy="857250"/>
            <a:chOff x="284923" y="5764802"/>
            <a:chExt cx="8520100" cy="856729"/>
          </a:xfrm>
        </p:grpSpPr>
        <p:pic>
          <p:nvPicPr>
            <p:cNvPr id="5" name="Obraz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23" y="5764802"/>
              <a:ext cx="2551042" cy="79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27" y="5953067"/>
              <a:ext cx="1497496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331" y="5906602"/>
              <a:ext cx="895557" cy="55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10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0" t="6554" r="9833" b="11510"/>
            <a:stretch>
              <a:fillRect/>
            </a:stretch>
          </p:blipFill>
          <p:spPr bwMode="auto">
            <a:xfrm>
              <a:off x="6505805" y="5786404"/>
              <a:ext cx="801722" cy="83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8"/>
            <p:cNvSpPr>
              <a:spLocks noChangeArrowheads="1"/>
            </p:cNvSpPr>
            <p:nvPr userDrawn="1"/>
          </p:nvSpPr>
          <p:spPr bwMode="auto">
            <a:xfrm>
              <a:off x="2836031" y="5806052"/>
              <a:ext cx="2544759" cy="67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defRPr/>
              </a:pPr>
              <a:r>
                <a:rPr lang="pl-PL" sz="1100" i="1" dirty="0" smtClean="0"/>
                <a:t>Projekt realizowany w ramach programu Obywatele dla Demokracji, finansowanego z Funduszy EOG.</a:t>
              </a:r>
              <a:endParaRPr lang="pl-PL" sz="1100" dirty="0" smtClean="0"/>
            </a:p>
          </p:txBody>
        </p:sp>
      </p:grpSp>
      <p:pic>
        <p:nvPicPr>
          <p:cNvPr id="10" name="Obraz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648" r="10596" b="6914"/>
          <a:stretch>
            <a:fillRect/>
          </a:stretch>
        </p:blipFill>
        <p:spPr bwMode="auto">
          <a:xfrm>
            <a:off x="8056563" y="231775"/>
            <a:ext cx="747712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4524"/>
            <a:ext cx="7494104" cy="965023"/>
          </a:xfrm>
        </p:spPr>
        <p:txBody>
          <a:bodyPr/>
          <a:lstStyle>
            <a:lvl1pPr algn="l">
              <a:defRPr sz="36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88169"/>
            <a:ext cx="8229600" cy="4338130"/>
          </a:xfrm>
        </p:spPr>
        <p:txBody>
          <a:bodyPr/>
          <a:lstStyle>
            <a:lvl1pPr marL="342900" indent="-3429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47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1" t="6648" r="10596" b="6914"/>
          <a:stretch>
            <a:fillRect/>
          </a:stretch>
        </p:blipFill>
        <p:spPr bwMode="auto">
          <a:xfrm>
            <a:off x="7672388" y="231775"/>
            <a:ext cx="11318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a 6"/>
          <p:cNvGrpSpPr>
            <a:grpSpLocks/>
          </p:cNvGrpSpPr>
          <p:nvPr userDrawn="1"/>
        </p:nvGrpSpPr>
        <p:grpSpPr bwMode="auto">
          <a:xfrm>
            <a:off x="284163" y="5830888"/>
            <a:ext cx="8520112" cy="857250"/>
            <a:chOff x="284923" y="5764802"/>
            <a:chExt cx="8520100" cy="856729"/>
          </a:xfrm>
        </p:grpSpPr>
        <p:pic>
          <p:nvPicPr>
            <p:cNvPr id="5" name="Obraz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923" y="5764802"/>
              <a:ext cx="2551042" cy="79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Obraz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7527" y="5953067"/>
              <a:ext cx="1497496" cy="46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Obraz 9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3331" y="5906602"/>
              <a:ext cx="895557" cy="557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Obraz 1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10" t="6554" r="9833" b="11510"/>
            <a:stretch>
              <a:fillRect/>
            </a:stretch>
          </p:blipFill>
          <p:spPr bwMode="auto">
            <a:xfrm>
              <a:off x="6505805" y="5786404"/>
              <a:ext cx="801722" cy="835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Prostokąt 8"/>
            <p:cNvSpPr>
              <a:spLocks noChangeArrowheads="1"/>
            </p:cNvSpPr>
            <p:nvPr userDrawn="1"/>
          </p:nvSpPr>
          <p:spPr bwMode="auto">
            <a:xfrm>
              <a:off x="2836031" y="5806052"/>
              <a:ext cx="2544759" cy="675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defRPr/>
              </a:pPr>
              <a:r>
                <a:rPr lang="pl-PL" sz="1100" i="1" dirty="0" smtClean="0"/>
                <a:t>Projekt realizowany w ramach programu Obywatele dla Demokracji, finansowanego z Funduszy EOG.</a:t>
              </a:r>
              <a:endParaRPr lang="pl-PL" sz="1100" dirty="0" smtClean="0"/>
            </a:p>
          </p:txBody>
        </p:sp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745669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469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B5903-73BC-47C3-AD08-1C0484E00483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CA4C3-A944-400F-81A8-D2E5CCCAF7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98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4CC94-F9D4-4A01-8BD1-66560C6F1D73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1DDD-2CD0-4140-A126-4FFFCAC8D0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607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5E1A9-C0B7-4AA8-914C-D11B6550D535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9F6DE-AEFC-4055-AFA0-F84430760E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358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D98CD-F267-4DEC-A9A1-B466DA0864AE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5B993-567C-466E-AE29-CFBCD7A923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3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B43F-C86C-4299-8583-B63D018728FA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AD9E-47F3-4333-A8E3-A8A5B105E2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9259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77EF-C4C8-45AC-A032-64B900ED73A3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ABA0-306F-478C-807C-30F6F8B60F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30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708ED7-6F5B-4305-8BBE-E17446D7BA1D}" type="datetimeFigureOut">
              <a:rPr lang="pl-PL"/>
              <a:pPr>
                <a:defRPr/>
              </a:pPr>
              <a:t>2014-12-03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AFAA96A-B5AA-4B59-8E5B-6BE918049E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panose="020B0604020202020204" pitchFamily="3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charset="0"/>
          <a:cs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charset="0"/>
          <a:cs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charset="0"/>
          <a:cs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Arial" charset="0"/>
          <a:cs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ctrTitle"/>
          </p:nvPr>
        </p:nvSpPr>
        <p:spPr>
          <a:xfrm>
            <a:off x="685800" y="1965325"/>
            <a:ext cx="7772400" cy="1470025"/>
          </a:xfrm>
        </p:spPr>
        <p:txBody>
          <a:bodyPr/>
          <a:lstStyle/>
          <a:p>
            <a:pPr eaLnBrk="1" hangingPunct="1"/>
            <a:r>
              <a:rPr kumimoji="0" lang="pl-PL" smtClean="0">
                <a:solidFill>
                  <a:srgbClr val="C00000"/>
                </a:solidFill>
              </a:rPr>
              <a:t>Zoom na Rady Seniorów</a:t>
            </a:r>
          </a:p>
        </p:txBody>
      </p:sp>
      <p:sp>
        <p:nvSpPr>
          <p:cNvPr id="7171" name="Podtytuł 2"/>
          <p:cNvSpPr>
            <a:spLocks noGrp="1"/>
          </p:cNvSpPr>
          <p:nvPr>
            <p:ph type="subTitle" idx="1"/>
          </p:nvPr>
        </p:nvSpPr>
        <p:spPr>
          <a:xfrm>
            <a:off x="1371600" y="3697288"/>
            <a:ext cx="6400800" cy="1311275"/>
          </a:xfrm>
        </p:spPr>
        <p:txBody>
          <a:bodyPr/>
          <a:lstStyle/>
          <a:p>
            <a:pPr eaLnBrk="1" hangingPunct="1">
              <a:defRPr/>
            </a:pPr>
            <a:r>
              <a:rPr kumimoji="0" lang="pl-PL" dirty="0" smtClean="0"/>
              <a:t>Wyniki diagnozy funkcjonowania rad seniorów w Polsce</a:t>
            </a:r>
            <a:endParaRPr kumimoji="0" lang="pl-PL" sz="1800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kumimoji="0" lang="pl-PL" sz="1800" dirty="0" smtClean="0">
                <a:solidFill>
                  <a:schemeClr val="tx1"/>
                </a:solidFill>
              </a:rPr>
              <a:t>20 listopada 2014 r</a:t>
            </a:r>
          </a:p>
        </p:txBody>
      </p:sp>
      <p:sp>
        <p:nvSpPr>
          <p:cNvPr id="7172" name="PoleTekstowe 4"/>
          <p:cNvSpPr txBox="1">
            <a:spLocks noChangeArrowheads="1"/>
          </p:cNvSpPr>
          <p:nvPr/>
        </p:nvSpPr>
        <p:spPr bwMode="auto">
          <a:xfrm>
            <a:off x="1639888" y="5927725"/>
            <a:ext cx="185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sz="1800"/>
          </a:p>
        </p:txBody>
      </p:sp>
      <p:sp>
        <p:nvSpPr>
          <p:cNvPr id="7173" name="PoleTekstowe 7"/>
          <p:cNvSpPr txBox="1">
            <a:spLocks noChangeArrowheads="1"/>
          </p:cNvSpPr>
          <p:nvPr/>
        </p:nvSpPr>
        <p:spPr bwMode="auto">
          <a:xfrm>
            <a:off x="5899150" y="9525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pl-PL" sz="1800"/>
          </a:p>
        </p:txBody>
      </p:sp>
      <p:sp>
        <p:nvSpPr>
          <p:cNvPr id="7174" name="pole tekstowe 1"/>
          <p:cNvSpPr txBox="1">
            <a:spLocks noChangeArrowheads="1"/>
          </p:cNvSpPr>
          <p:nvPr/>
        </p:nvSpPr>
        <p:spPr bwMode="auto">
          <a:xfrm>
            <a:off x="457200" y="5105400"/>
            <a:ext cx="3992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sz="1400"/>
              <a:t>Katarzyna Starzyk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l-PL" sz="1400"/>
              <a:t>Pracownia Badań i Innowacji Społecznych „Stocznia”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3"/>
          <p:cNvSpPr>
            <a:spLocks noGrp="1"/>
          </p:cNvSpPr>
          <p:nvPr>
            <p:ph type="title"/>
          </p:nvPr>
        </p:nvSpPr>
        <p:spPr>
          <a:xfrm>
            <a:off x="722313" y="3744913"/>
            <a:ext cx="7772400" cy="1362075"/>
          </a:xfrm>
        </p:spPr>
        <p:txBody>
          <a:bodyPr/>
          <a:lstStyle/>
          <a:p>
            <a:r>
              <a:rPr lang="pl-PL" cap="none" smtClean="0">
                <a:solidFill>
                  <a:srgbClr val="C00000"/>
                </a:solidFill>
              </a:rPr>
              <a:t>RADY SENIORÓW</a:t>
            </a:r>
            <a:r>
              <a:rPr lang="pl-PL" cap="none" smtClean="0">
                <a:solidFill>
                  <a:srgbClr val="00B0F0"/>
                </a:solidFill>
              </a:rPr>
              <a:t/>
            </a:r>
            <a:br>
              <a:rPr lang="pl-PL" cap="none" smtClean="0">
                <a:solidFill>
                  <a:srgbClr val="00B0F0"/>
                </a:solidFill>
              </a:rPr>
            </a:br>
            <a:r>
              <a:rPr lang="pl-PL" sz="3600" b="0" cap="none" smtClean="0">
                <a:solidFill>
                  <a:srgbClr val="7F7F7F"/>
                </a:solidFill>
              </a:rPr>
              <a:t>Jak funkcjonują</a:t>
            </a:r>
            <a:endParaRPr lang="pl-PL" b="0" cap="none" smtClean="0"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Jak funkcjonują</a:t>
            </a:r>
            <a:endParaRPr lang="pl-PL" sz="3200" b="0" smtClean="0">
              <a:solidFill>
                <a:srgbClr val="C00000"/>
              </a:solidFill>
            </a:endParaRPr>
          </a:p>
        </p:txBody>
      </p:sp>
      <p:graphicFrame>
        <p:nvGraphicFramePr>
          <p:cNvPr id="7" name="Wykres 6"/>
          <p:cNvGraphicFramePr>
            <a:graphicFrameLocks noGrp="1"/>
          </p:cNvGraphicFramePr>
          <p:nvPr/>
        </p:nvGraphicFramePr>
        <p:xfrm>
          <a:off x="570258" y="1298573"/>
          <a:ext cx="5330480" cy="4289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aśnienie liniowe 2 7"/>
          <p:cNvSpPr/>
          <p:nvPr/>
        </p:nvSpPr>
        <p:spPr>
          <a:xfrm>
            <a:off x="6400800" y="1528763"/>
            <a:ext cx="2443163" cy="2157412"/>
          </a:xfrm>
          <a:prstGeom prst="borderCallout2">
            <a:avLst>
              <a:gd name="adj1" fmla="val 18750"/>
              <a:gd name="adj2" fmla="val -5409"/>
              <a:gd name="adj3" fmla="val 51534"/>
              <a:gd name="adj4" fmla="val -11777"/>
              <a:gd name="adj5" fmla="val 66974"/>
              <a:gd name="adj6" fmla="val -5328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Brak osobowości prawnej rad;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Wszystkie wydatki realizowane przez urząd gminy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Brak środków zagwarantowanych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b="0" smtClean="0">
                <a:solidFill>
                  <a:srgbClr val="C00000"/>
                </a:solidFill>
              </a:rPr>
              <a:t>Jak funkcjonują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655983" y="1328427"/>
          <a:ext cx="5844829" cy="420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jaśnienie liniowe 2 5"/>
          <p:cNvSpPr/>
          <p:nvPr/>
        </p:nvSpPr>
        <p:spPr>
          <a:xfrm>
            <a:off x="6400800" y="1528763"/>
            <a:ext cx="2443163" cy="2157412"/>
          </a:xfrm>
          <a:prstGeom prst="borderCallout2">
            <a:avLst>
              <a:gd name="adj1" fmla="val 18750"/>
              <a:gd name="adj2" fmla="val -5409"/>
              <a:gd name="adj3" fmla="val 51534"/>
              <a:gd name="adj4" fmla="val -11777"/>
              <a:gd name="adj5" fmla="val 64325"/>
              <a:gd name="adj6" fmla="val -2638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Najczęściej: 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Urząd Gminy/ </a:t>
            </a:r>
          </a:p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Dzienny Dom Pobytu/ Centrum Organizacji Pozarządowych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>
          <a:xfrm>
            <a:off x="457200" y="246063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b="0" smtClean="0">
                <a:solidFill>
                  <a:srgbClr val="C00000"/>
                </a:solidFill>
              </a:rPr>
              <a:t>Jak funkcjonują</a:t>
            </a:r>
            <a:endParaRPr lang="pl-PL" smtClean="0">
              <a:solidFill>
                <a:srgbClr val="C00000"/>
              </a:solidFill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6472238" y="1428750"/>
            <a:ext cx="2214562" cy="2500313"/>
          </a:xfrm>
          <a:ln>
            <a:solidFill>
              <a:srgbClr val="C00000"/>
            </a:solidFill>
          </a:ln>
        </p:spPr>
        <p:txBody>
          <a:bodyPr/>
          <a:lstStyle/>
          <a:p>
            <a:pPr marL="0" indent="0" eaLnBrk="1" hangingPunct="1"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pl-PL" sz="1800" smtClean="0"/>
              <a:t>Od kompetencji i zaangażowania opiekunów rad w dużym stopniu zależy sposób ich funkcjonowania</a:t>
            </a:r>
          </a:p>
          <a:p>
            <a:pPr marL="0" indent="0" eaLnBrk="1" hangingPunct="1"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pl-PL" sz="1800" smtClean="0">
                <a:sym typeface="Wingdings" panose="05000000000000000000" pitchFamily="2" charset="2"/>
              </a:rPr>
              <a:t> Opiekun rady jest jej „tłumaczem”</a:t>
            </a:r>
            <a:endParaRPr lang="pl-PL" sz="1800" smtClean="0"/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261144" y="1428750"/>
          <a:ext cx="5930553" cy="427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00B0F0"/>
                </a:solidFill>
              </a:rPr>
              <a:t>Rady seniorów</a:t>
            </a:r>
            <a:br>
              <a:rPr lang="pl-PL" smtClean="0">
                <a:solidFill>
                  <a:srgbClr val="00B0F0"/>
                </a:solidFill>
              </a:rPr>
            </a:br>
            <a:r>
              <a:rPr lang="pl-PL" b="0" smtClean="0">
                <a:solidFill>
                  <a:srgbClr val="00B0F0"/>
                </a:solidFill>
              </a:rPr>
              <a:t>Jak funkcjonują</a:t>
            </a:r>
            <a:endParaRPr lang="pl-PL" smtClean="0">
              <a:solidFill>
                <a:srgbClr val="00B0F0"/>
              </a:solidFill>
            </a:endParaRPr>
          </a:p>
        </p:txBody>
      </p:sp>
      <p:graphicFrame>
        <p:nvGraphicFramePr>
          <p:cNvPr id="7" name="Wykres 6"/>
          <p:cNvGraphicFramePr>
            <a:graphicFrameLocks noGrp="1"/>
          </p:cNvGraphicFramePr>
          <p:nvPr/>
        </p:nvGraphicFramePr>
        <p:xfrm>
          <a:off x="457200" y="1485901"/>
          <a:ext cx="5715000" cy="385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6172200" y="1858963"/>
            <a:ext cx="2814638" cy="2697162"/>
          </a:xfrm>
          <a:ln>
            <a:solidFill>
              <a:srgbClr val="C00000"/>
            </a:solidFill>
          </a:ln>
        </p:spPr>
        <p:txBody>
          <a:bodyPr anchor="ctr">
            <a:spAutoFit/>
          </a:bodyPr>
          <a:lstStyle/>
          <a:p>
            <a:pPr marL="0" indent="0" eaLnBrk="1" hangingPunct="1"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pl-PL" sz="1800" smtClean="0"/>
              <a:t>Przeważa komunikacja nieformalna/bezpośrednia</a:t>
            </a:r>
          </a:p>
          <a:p>
            <a:pPr marL="0" indent="0" eaLnBrk="1" hangingPunct="1">
              <a:buClr>
                <a:srgbClr val="7F7F7F"/>
              </a:buClr>
              <a:buFont typeface="Wingdings" panose="05000000000000000000" pitchFamily="2" charset="2"/>
              <a:buChar char="à"/>
            </a:pPr>
            <a:r>
              <a:rPr lang="pl-PL" sz="1800" smtClean="0">
                <a:sym typeface="Wingdings" panose="05000000000000000000" pitchFamily="2" charset="2"/>
              </a:rPr>
              <a:t>Kontakt z wójtem/</a:t>
            </a:r>
          </a:p>
          <a:p>
            <a:pPr marL="0" indent="0" eaLnBrk="1" hangingPunct="1">
              <a:buClr>
                <a:srgbClr val="7F7F7F"/>
              </a:buClr>
              <a:buFont typeface="Wingdings" panose="05000000000000000000" pitchFamily="2" charset="2"/>
              <a:buNone/>
            </a:pPr>
            <a:r>
              <a:rPr lang="pl-PL" sz="1800" smtClean="0">
                <a:sym typeface="Wingdings" panose="05000000000000000000" pitchFamily="2" charset="2"/>
              </a:rPr>
              <a:t>burmistrzem/prezydentem: podczas obrad, nieformalnych spotkań (przewodniczącego), poprzez formalne wnioski/pisma</a:t>
            </a:r>
            <a:endParaRPr lang="pl-PL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b="0" smtClean="0">
                <a:solidFill>
                  <a:srgbClr val="C00000"/>
                </a:solidFill>
              </a:rPr>
              <a:t>Jak funkcjonują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6" name="Wykres 5"/>
          <p:cNvGraphicFramePr>
            <a:graphicFrameLocks noGrp="1"/>
          </p:cNvGraphicFramePr>
          <p:nvPr/>
        </p:nvGraphicFramePr>
        <p:xfrm>
          <a:off x="284509" y="1370334"/>
          <a:ext cx="5273329" cy="438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aśnienie liniowe 2 6"/>
          <p:cNvSpPr/>
          <p:nvPr/>
        </p:nvSpPr>
        <p:spPr>
          <a:xfrm>
            <a:off x="6265863" y="1403350"/>
            <a:ext cx="2443162" cy="1477963"/>
          </a:xfrm>
          <a:prstGeom prst="borderCallout2">
            <a:avLst>
              <a:gd name="adj1" fmla="val 18750"/>
              <a:gd name="adj2" fmla="val -5409"/>
              <a:gd name="adj3" fmla="val 51628"/>
              <a:gd name="adj4" fmla="val -16455"/>
              <a:gd name="adj5" fmla="val 87074"/>
              <a:gd name="adj6" fmla="val -4100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„Informowanie już poinformowanych”:</a:t>
            </a:r>
          </a:p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sposoby komunikacji nie pozwalają na szersze dotarcie z informacjami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b="0" smtClean="0">
                <a:solidFill>
                  <a:srgbClr val="C00000"/>
                </a:solidFill>
              </a:rPr>
              <a:t>Jak funkcjonują</a:t>
            </a:r>
            <a:endParaRPr lang="pl-PL" smtClean="0">
              <a:solidFill>
                <a:srgbClr val="C00000"/>
              </a:solidFill>
            </a:endParaRPr>
          </a:p>
        </p:txBody>
      </p:sp>
      <p:sp>
        <p:nvSpPr>
          <p:cNvPr id="7" name="Objaśnienie liniowe 2 6"/>
          <p:cNvSpPr/>
          <p:nvPr/>
        </p:nvSpPr>
        <p:spPr>
          <a:xfrm>
            <a:off x="6365875" y="1708150"/>
            <a:ext cx="2443163" cy="1200150"/>
          </a:xfrm>
          <a:prstGeom prst="borderCallout2">
            <a:avLst>
              <a:gd name="adj1" fmla="val 18750"/>
              <a:gd name="adj2" fmla="val -5409"/>
              <a:gd name="adj3" fmla="val 51628"/>
              <a:gd name="adj4" fmla="val -16455"/>
              <a:gd name="adj5" fmla="val 87074"/>
              <a:gd name="adj6" fmla="val -4100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Radni opierają się przede wszystkim na wiedzy własnej i swojego otoczenia</a:t>
            </a: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255934" y="1403357"/>
          <a:ext cx="5759104" cy="432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title"/>
          </p:nvPr>
        </p:nvSpPr>
        <p:spPr>
          <a:xfrm>
            <a:off x="722313" y="3897313"/>
            <a:ext cx="7772400" cy="1362075"/>
          </a:xfrm>
        </p:spPr>
        <p:txBody>
          <a:bodyPr/>
          <a:lstStyle/>
          <a:p>
            <a:r>
              <a:rPr lang="pl-PL" cap="none" smtClean="0">
                <a:solidFill>
                  <a:srgbClr val="C00000"/>
                </a:solidFill>
              </a:rPr>
              <a:t>Rady seniorów</a:t>
            </a:r>
            <a:r>
              <a:rPr lang="pl-PL" cap="none" smtClean="0">
                <a:solidFill>
                  <a:srgbClr val="AFABAB"/>
                </a:solidFill>
              </a:rPr>
              <a:t/>
            </a:r>
            <a:br>
              <a:rPr lang="pl-PL" cap="none" smtClean="0">
                <a:solidFill>
                  <a:srgbClr val="AFABAB"/>
                </a:solidFill>
              </a:rPr>
            </a:br>
            <a:r>
              <a:rPr lang="pl-PL" sz="3600" b="0" cap="none" smtClean="0">
                <a:solidFill>
                  <a:srgbClr val="AFABAB"/>
                </a:solidFill>
              </a:rPr>
              <a:t>Co robią?</a:t>
            </a:r>
            <a:endParaRPr lang="pl-PL" b="0" cap="none" smtClean="0">
              <a:solidFill>
                <a:srgbClr val="AFABA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Co robią?</a:t>
            </a:r>
            <a:endParaRPr lang="pl-PL" b="0" smtClean="0">
              <a:solidFill>
                <a:srgbClr val="C00000"/>
              </a:solidFill>
            </a:endParaRP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284508" y="1384784"/>
          <a:ext cx="6516342" cy="4015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Objaśnienie liniowe 2 12"/>
          <p:cNvSpPr/>
          <p:nvPr/>
        </p:nvSpPr>
        <p:spPr>
          <a:xfrm>
            <a:off x="6365875" y="1233488"/>
            <a:ext cx="2443163" cy="1200150"/>
          </a:xfrm>
          <a:prstGeom prst="borderCallout2">
            <a:avLst>
              <a:gd name="adj1" fmla="val 18750"/>
              <a:gd name="adj2" fmla="val -5409"/>
              <a:gd name="adj3" fmla="val 32583"/>
              <a:gd name="adj4" fmla="val -16455"/>
              <a:gd name="adj5" fmla="val 58507"/>
              <a:gd name="adj6" fmla="val -47438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Użyczenie sali; pomoc w organizacji wydarzenia; informowanie o ofercie; wydrukowanie plakatów</a:t>
            </a:r>
          </a:p>
        </p:txBody>
      </p:sp>
      <p:sp>
        <p:nvSpPr>
          <p:cNvPr id="14" name="Objaśnienie liniowe 2 13"/>
          <p:cNvSpPr/>
          <p:nvPr/>
        </p:nvSpPr>
        <p:spPr>
          <a:xfrm>
            <a:off x="6365875" y="1530350"/>
            <a:ext cx="2443163" cy="1476375"/>
          </a:xfrm>
          <a:prstGeom prst="borderCallout2">
            <a:avLst>
              <a:gd name="adj1" fmla="val 18750"/>
              <a:gd name="adj2" fmla="val -5409"/>
              <a:gd name="adj3" fmla="val 32583"/>
              <a:gd name="adj4" fmla="val -16455"/>
              <a:gd name="adj5" fmla="val 41886"/>
              <a:gd name="adj6" fmla="val -426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Wzajemne wsparcie przy udzielaniu pomocy potrzebującym; pomoc OPS przy organizowaniu wydarzeń</a:t>
            </a:r>
          </a:p>
        </p:txBody>
      </p:sp>
      <p:sp>
        <p:nvSpPr>
          <p:cNvPr id="15" name="Objaśnienie liniowe 2 14"/>
          <p:cNvSpPr/>
          <p:nvPr/>
        </p:nvSpPr>
        <p:spPr>
          <a:xfrm>
            <a:off x="6365875" y="2397125"/>
            <a:ext cx="2443163" cy="646113"/>
          </a:xfrm>
          <a:prstGeom prst="borderCallout2">
            <a:avLst>
              <a:gd name="adj1" fmla="val 18750"/>
              <a:gd name="adj2" fmla="val -5409"/>
              <a:gd name="adj3" fmla="val 32583"/>
              <a:gd name="adj4" fmla="val -16455"/>
              <a:gd name="adj5" fmla="val 18253"/>
              <a:gd name="adj6" fmla="val -4267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Wspólne wydarzenia, wymiana informacji;</a:t>
            </a:r>
          </a:p>
        </p:txBody>
      </p:sp>
      <p:sp>
        <p:nvSpPr>
          <p:cNvPr id="17" name="Objaśnienie liniowe 2 16"/>
          <p:cNvSpPr/>
          <p:nvPr/>
        </p:nvSpPr>
        <p:spPr>
          <a:xfrm>
            <a:off x="6365875" y="2674938"/>
            <a:ext cx="2443163" cy="1200150"/>
          </a:xfrm>
          <a:prstGeom prst="borderCallout2">
            <a:avLst>
              <a:gd name="adj1" fmla="val 18750"/>
              <a:gd name="adj2" fmla="val -5409"/>
              <a:gd name="adj3" fmla="val 32583"/>
              <a:gd name="adj4" fmla="val -16455"/>
              <a:gd name="adj5" fmla="val 8162"/>
              <a:gd name="adj6" fmla="val -4403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l-PL" dirty="0">
                <a:solidFill>
                  <a:schemeClr val="tx1"/>
                </a:solidFill>
              </a:rPr>
              <a:t>Obsługa administracyjna; użyczenie sali; druk materiałów </a:t>
            </a:r>
          </a:p>
        </p:txBody>
      </p:sp>
      <p:sp>
        <p:nvSpPr>
          <p:cNvPr id="20" name="Objaśnienie liniowe 2 19"/>
          <p:cNvSpPr/>
          <p:nvPr/>
        </p:nvSpPr>
        <p:spPr>
          <a:xfrm>
            <a:off x="6365875" y="3565525"/>
            <a:ext cx="2443163" cy="922338"/>
          </a:xfrm>
          <a:prstGeom prst="borderCallout2">
            <a:avLst>
              <a:gd name="adj1" fmla="val 18750"/>
              <a:gd name="adj2" fmla="val -5409"/>
              <a:gd name="adj3" fmla="val -7030"/>
              <a:gd name="adj4" fmla="val -23260"/>
              <a:gd name="adj5" fmla="val -53058"/>
              <a:gd name="adj6" fmla="val -41995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wymiana informacji; współorganizacja wydarzeń;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Co robią?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706783" y="1014412"/>
          <a:ext cx="7551392" cy="4923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754063"/>
          </a:xfrm>
        </p:spPr>
        <p:txBody>
          <a:bodyPr/>
          <a:lstStyle/>
          <a:p>
            <a:pPr eaLnBrk="1" hangingPunct="1"/>
            <a:r>
              <a:rPr lang="pl-PL" dirty="0" smtClean="0">
                <a:solidFill>
                  <a:srgbClr val="C00000"/>
                </a:solidFill>
              </a:rPr>
              <a:t>Zoom na rady seniorów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18595" t="5513" r="16728" b="1519"/>
          <a:stretch/>
        </p:blipFill>
        <p:spPr>
          <a:xfrm>
            <a:off x="968472" y="814389"/>
            <a:ext cx="6983316" cy="564356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571500" y="800100"/>
            <a:ext cx="900113" cy="18145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Co robią?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28625" y="1271588"/>
          <a:ext cx="3986213" cy="2163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13"/>
              </a:tblGrid>
              <a:tr h="365706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SPORT [BYDGOSZCZ]</a:t>
                      </a:r>
                      <a:endParaRPr lang="pl-PL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798056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Seniorów przedstawiła propozycję, by wszędzie gdzie to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możliwe wraz z budową lub remontem placów zabaw dla dzieci montować obok siłownie plenerowe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Wniosek rady spotkał się z pozytywnym odzewem, a tego typu inwestycje zostały już zrealizowane w kilku miejscach.</a:t>
                      </a:r>
                      <a:endParaRPr lang="pl-PL" sz="16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38675" y="1257300"/>
          <a:ext cx="3986213" cy="2163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13"/>
              </a:tblGrid>
              <a:tr h="365706">
                <a:tc>
                  <a:txBody>
                    <a:bodyPr/>
                    <a:lstStyle/>
                    <a:p>
                      <a:r>
                        <a:rPr lang="pl-PL" sz="1800" dirty="0" smtClean="0"/>
                        <a:t>TRANSPORT [NYSA]</a:t>
                      </a:r>
                      <a:endParaRPr lang="pl-PL" sz="1800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798057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 jednej z ulic </a:t>
                      </a:r>
                      <a:r>
                        <a:rPr lang="pl-PL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przystanki były bardzo oddalone od siebie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mimo że pomiędzy nimi znajdowały się przychodnie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miejsc spotkań emerytów i rencistów. Rada Seniorów doprowadziła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tego, że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dodatkowy przystanek pojawił się w odpowiednim miejscu.</a:t>
                      </a:r>
                      <a:endParaRPr lang="pl-PL" sz="1400" b="1" dirty="0"/>
                    </a:p>
                  </a:txBody>
                  <a:tcPr marT="45713" marB="4571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428625" y="3579813"/>
          <a:ext cx="398621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13"/>
              </a:tblGrid>
              <a:tr h="31982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POMOC SPOŁECZNE [ŁÓDŹ]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72475">
                <a:tc>
                  <a:txBody>
                    <a:bodyPr/>
                    <a:lstStyle/>
                    <a:p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Urząd Miasta</a:t>
                      </a:r>
                      <a:r>
                        <a:rPr lang="pl-PL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chciał zastąpić kuchnie w dziennych domach pobytu zewnętrzną firmą cateringową.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Wzbudziło to duży sprzeciw wśród seniorów. Rada Seniorów zgłosiła oficjalny wniosek o zmianę decyzji w tej sprawie. Po wysłuchaniu głosów radnych,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urząd miasta zrezygnował ze swoich planów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4638675" y="3584575"/>
          <a:ext cx="3986213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6213"/>
              </a:tblGrid>
              <a:tr h="319825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KULTURA[OŚWIĘCIM]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</a:tr>
              <a:tr h="1572475"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Rada Seniorów zaangażowała się w akcję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„Kawa dla seniora za złotówkę”.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kilku lokalach gastronomicznych w Oświęcimiu,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mieszkańcy powyżej 60 roku życia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 wyznaczonych godzinach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mogą kupić kawę lub herbatę za 1 zł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Przedsięwzięcie okazało się bardzo popularne. </a:t>
                      </a:r>
                      <a:endParaRPr lang="pl-PL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ytuł 1"/>
          <p:cNvSpPr>
            <a:spLocks noGrp="1"/>
          </p:cNvSpPr>
          <p:nvPr>
            <p:ph type="title"/>
          </p:nvPr>
        </p:nvSpPr>
        <p:spPr>
          <a:xfrm>
            <a:off x="306388" y="231775"/>
            <a:ext cx="7494587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Co robią?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500062" y="714375"/>
          <a:ext cx="7558087" cy="555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Co robią?</a:t>
            </a:r>
            <a:endParaRPr lang="pl-PL" smtClean="0">
              <a:solidFill>
                <a:srgbClr val="C00000"/>
              </a:solidFill>
            </a:endParaRPr>
          </a:p>
        </p:txBody>
      </p:sp>
      <p:graphicFrame>
        <p:nvGraphicFramePr>
          <p:cNvPr id="5" name="Wykres 4"/>
          <p:cNvGraphicFramePr>
            <a:graphicFrameLocks noGrp="1"/>
          </p:cNvGraphicFramePr>
          <p:nvPr/>
        </p:nvGraphicFramePr>
        <p:xfrm>
          <a:off x="600074" y="1153492"/>
          <a:ext cx="8173693" cy="476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3"/>
          <p:cNvSpPr>
            <a:spLocks noGrp="1"/>
          </p:cNvSpPr>
          <p:nvPr>
            <p:ph type="title"/>
          </p:nvPr>
        </p:nvSpPr>
        <p:spPr>
          <a:xfrm>
            <a:off x="722313" y="389731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pl-PL" cap="none" dirty="0" smtClean="0">
                <a:solidFill>
                  <a:srgbClr val="C00000"/>
                </a:solidFill>
              </a:rPr>
              <a:t>Rady seniorów</a:t>
            </a:r>
            <a:r>
              <a:rPr lang="pl-PL" cap="none" dirty="0" smtClean="0"/>
              <a:t/>
            </a:r>
            <a:br>
              <a:rPr lang="pl-PL" cap="none" dirty="0" smtClean="0"/>
            </a:br>
            <a:r>
              <a:rPr lang="pl-PL" sz="3600" b="0" cap="none" dirty="0" smtClean="0"/>
              <a:t>Bariery</a:t>
            </a:r>
            <a:endParaRPr lang="pl-PL" b="0" cap="non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Bariery</a:t>
            </a:r>
            <a:endParaRPr lang="pl-PL" smtClean="0">
              <a:solidFill>
                <a:srgbClr val="C00000"/>
              </a:solidFill>
            </a:endParaRPr>
          </a:p>
        </p:txBody>
      </p:sp>
      <p:sp>
        <p:nvSpPr>
          <p:cNvPr id="4" name="Pięciokąt 3"/>
          <p:cNvSpPr/>
          <p:nvPr/>
        </p:nvSpPr>
        <p:spPr>
          <a:xfrm rot="16200000">
            <a:off x="912019" y="2386807"/>
            <a:ext cx="2149475" cy="1900237"/>
          </a:xfrm>
          <a:prstGeom prst="homePlate">
            <a:avLst/>
          </a:prstGeom>
          <a:noFill/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dirty="0"/>
          </a:p>
        </p:txBody>
      </p:sp>
      <p:cxnSp>
        <p:nvCxnSpPr>
          <p:cNvPr id="7" name="Łącznik prosty 6"/>
          <p:cNvCxnSpPr/>
          <p:nvPr/>
        </p:nvCxnSpPr>
        <p:spPr>
          <a:xfrm>
            <a:off x="3557588" y="1728788"/>
            <a:ext cx="0" cy="31115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1" name="pole tekstowe 8"/>
          <p:cNvSpPr txBox="1">
            <a:spLocks noChangeArrowheads="1"/>
          </p:cNvSpPr>
          <p:nvPr/>
        </p:nvSpPr>
        <p:spPr bwMode="auto">
          <a:xfrm>
            <a:off x="3822700" y="1714500"/>
            <a:ext cx="44069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/>
              <a:t>Brak jasno określonych kompetencji i zadań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/>
              <a:t>Brak finansów (problem np. z delegacjami członków, niewielkimi wydatkami)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/>
              <a:t>Brak stałego miejsca obrad i dyżurów</a:t>
            </a:r>
          </a:p>
          <a:p>
            <a:pPr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pl-PL"/>
              <a:t>Brak kompetencji członków rad (np. czytanie dokumentów strategicznych, znajomość zasad funkcjonowania samorządu, umiejętność pracy zespołowej, wykorzystywania nowych technologii)</a:t>
            </a:r>
          </a:p>
        </p:txBody>
      </p:sp>
      <p:sp>
        <p:nvSpPr>
          <p:cNvPr id="29702" name="pole tekstowe 9"/>
          <p:cNvSpPr txBox="1">
            <a:spLocks noChangeArrowheads="1"/>
          </p:cNvSpPr>
          <p:nvPr/>
        </p:nvSpPr>
        <p:spPr bwMode="auto">
          <a:xfrm>
            <a:off x="1111250" y="3109913"/>
            <a:ext cx="17494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l-PL" sz="3200" b="1">
                <a:solidFill>
                  <a:srgbClr val="00B0F0"/>
                </a:solidFill>
              </a:rPr>
              <a:t>Rady seniorów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ytuł 3"/>
          <p:cNvSpPr>
            <a:spLocks noGrp="1"/>
          </p:cNvSpPr>
          <p:nvPr>
            <p:ph type="title"/>
          </p:nvPr>
        </p:nvSpPr>
        <p:spPr>
          <a:xfrm>
            <a:off x="722313" y="3744913"/>
            <a:ext cx="7772400" cy="1362075"/>
          </a:xfrm>
        </p:spPr>
        <p:txBody>
          <a:bodyPr/>
          <a:lstStyle/>
          <a:p>
            <a:r>
              <a:rPr lang="pl-PL" cap="none" smtClean="0">
                <a:solidFill>
                  <a:srgbClr val="C00000"/>
                </a:solidFill>
              </a:rPr>
              <a:t>Kluczowe pytania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Kluczowe pytania</a:t>
            </a: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3150"/>
            <a:ext cx="8229600" cy="4338638"/>
          </a:xfrm>
        </p:spPr>
        <p:txBody>
          <a:bodyPr/>
          <a:lstStyle/>
          <a:p>
            <a:pPr>
              <a:buClr>
                <a:srgbClr val="AFABAB"/>
              </a:buClr>
            </a:pPr>
            <a:r>
              <a:rPr lang="pl-PL" smtClean="0"/>
              <a:t>W jaki sposób w praktyce rozumieć zapisy ustawy odnoszące się do charakteru rady seniorów? Co ma oznaczać„charakter konsultacyjny, doradczy i inicjatywny”?</a:t>
            </a:r>
          </a:p>
          <a:p>
            <a:pPr>
              <a:buClr>
                <a:srgbClr val="AFABAB"/>
              </a:buClr>
            </a:pPr>
            <a:r>
              <a:rPr lang="pl-PL" smtClean="0"/>
              <a:t>Jaką rolę powinny pełnić rady seniorów? Czy powinna być to „rada starszych” czy „rada </a:t>
            </a:r>
            <a:r>
              <a:rPr lang="pl-PL" u="sng" smtClean="0"/>
              <a:t>do spraw</a:t>
            </a:r>
            <a:r>
              <a:rPr lang="pl-PL" smtClean="0"/>
              <a:t> seniorów”?</a:t>
            </a:r>
            <a:endParaRPr lang="pl-PL" u="sng" smtClean="0"/>
          </a:p>
          <a:p>
            <a:pPr eaLnBrk="1" hangingPunct="1">
              <a:buClr>
                <a:srgbClr val="AFABAB"/>
              </a:buClr>
            </a:pPr>
            <a:r>
              <a:rPr lang="pl-PL" smtClean="0"/>
              <a:t>Jak należy wzmocnić funkcję konsultacyjno-doradczą rad seniorów? </a:t>
            </a:r>
          </a:p>
          <a:p>
            <a:pPr>
              <a:buClr>
                <a:srgbClr val="AFABAB"/>
              </a:buClr>
            </a:pPr>
            <a:r>
              <a:rPr lang="pl-PL" smtClean="0"/>
              <a:t>Jak budować partnerską pozycję rady wobec samorządu?</a:t>
            </a:r>
          </a:p>
          <a:p>
            <a:pPr>
              <a:buClr>
                <a:srgbClr val="AFABAB"/>
              </a:buClr>
            </a:pPr>
            <a:r>
              <a:rPr lang="pl-PL" smtClean="0"/>
              <a:t>Czy rady seniorów powinny w swoich działaniach ograniczać się jedynie do starszych mieszkańców?</a:t>
            </a:r>
          </a:p>
          <a:p>
            <a:pPr>
              <a:buClr>
                <a:srgbClr val="AFABAB"/>
              </a:buClr>
            </a:pPr>
            <a:r>
              <a:rPr lang="pl-PL" smtClean="0"/>
              <a:t>W jaki sposób powinno wyglądać wsparcie dla rad seniorów?</a:t>
            </a:r>
          </a:p>
          <a:p>
            <a:pPr>
              <a:buClr>
                <a:srgbClr val="AFABAB"/>
              </a:buClr>
              <a:buFont typeface="Wingdings" panose="05000000000000000000" pitchFamily="2" charset="2"/>
              <a:buNone/>
            </a:pPr>
            <a:endParaRPr lang="pl-P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Informacje na temat badania</a:t>
            </a:r>
          </a:p>
        </p:txBody>
      </p:sp>
      <p:sp>
        <p:nvSpPr>
          <p:cNvPr id="8195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3150"/>
            <a:ext cx="8229600" cy="4338638"/>
          </a:xfrm>
        </p:spPr>
        <p:txBody>
          <a:bodyPr/>
          <a:lstStyle/>
          <a:p>
            <a:pPr eaLnBrk="1" hangingPunct="1">
              <a:buClr>
                <a:srgbClr val="7F7F7F"/>
              </a:buClr>
            </a:pPr>
            <a:r>
              <a:rPr lang="pl-PL" smtClean="0"/>
              <a:t>Dwa moduły badania: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pl-PL" smtClean="0"/>
              <a:t>Kwerenda zidentyfikowanych rad seniorów (m.in. poprzez przeszukiwanie BIPów)</a:t>
            </a:r>
          </a:p>
          <a:p>
            <a:pPr lvl="2" eaLnBrk="1" hangingPunct="1"/>
            <a:r>
              <a:rPr lang="pl-PL" smtClean="0"/>
              <a:t>stworzenie bazy rad seniorów  - zidentyfikowano </a:t>
            </a:r>
            <a:r>
              <a:rPr lang="pl-PL" b="1" smtClean="0"/>
              <a:t>76 rad</a:t>
            </a:r>
          </a:p>
          <a:p>
            <a:pPr lvl="2" eaLnBrk="1" hangingPunct="1"/>
            <a:r>
              <a:rPr lang="pl-PL" smtClean="0"/>
              <a:t>przeprowadzenie wywiadów telefonicznych z przewodniczącymi rad – </a:t>
            </a:r>
            <a:r>
              <a:rPr lang="pl-PL" b="1" smtClean="0"/>
              <a:t>26 wywiadów</a:t>
            </a:r>
          </a:p>
          <a:p>
            <a:pPr marL="914400" lvl="1" indent="-457200" eaLnBrk="1" hangingPunct="1">
              <a:buFont typeface="Calibri" panose="020F0502020204030204" pitchFamily="34" charset="0"/>
              <a:buAutoNum type="arabicPeriod"/>
            </a:pPr>
            <a:r>
              <a:rPr lang="pl-PL" smtClean="0"/>
              <a:t>Badanie jakościowe</a:t>
            </a:r>
          </a:p>
          <a:p>
            <a:pPr lvl="2" eaLnBrk="1" hangingPunct="1"/>
            <a:r>
              <a:rPr lang="pl-PL" smtClean="0"/>
              <a:t>Wybór 8 lokalizacji objętych badaniem (zróżnicowanych ze względu na typ i wielkości gminy oraz sposób powołania rady)</a:t>
            </a:r>
          </a:p>
          <a:p>
            <a:pPr lvl="2" eaLnBrk="1" hangingPunct="1"/>
            <a:r>
              <a:rPr lang="pl-PL" smtClean="0"/>
              <a:t>W każdej lokalizacji: przeprowadzenie 2 wywiadów grupowych (z członkami rady oraz starszymi „zwykłymi</a:t>
            </a:r>
            <a:r>
              <a:rPr lang="ja-JP" altLang="pl-PL" smtClean="0">
                <a:ea typeface="MS PGothic" panose="020B0600070205080204" pitchFamily="34" charset="-128"/>
              </a:rPr>
              <a:t>”</a:t>
            </a:r>
            <a:r>
              <a:rPr lang="pl-PL" altLang="ja-JP" smtClean="0"/>
              <a:t> mieszkańcami gminy) oraz min. 10 wywiadów indywidualnych (z przedstawicielami lokalnych instytucji i organizacji) w 8 lokalizacjach</a:t>
            </a:r>
          </a:p>
          <a:p>
            <a:pPr eaLnBrk="1" hangingPunct="1">
              <a:buClr>
                <a:srgbClr val="7F7F7F"/>
              </a:buClr>
            </a:pPr>
            <a:r>
              <a:rPr lang="pl-PL" smtClean="0"/>
              <a:t>Realizacja badania: maj – lipiec 2014</a:t>
            </a:r>
          </a:p>
        </p:txBody>
      </p:sp>
    </p:spTree>
    <p:extLst>
      <p:ext uri="{BB962C8B-B14F-4D97-AF65-F5344CB8AC3E}">
        <p14:creationId xmlns:p14="http://schemas.microsoft.com/office/powerpoint/2010/main" val="22300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3"/>
          <p:cNvSpPr>
            <a:spLocks noGrp="1"/>
          </p:cNvSpPr>
          <p:nvPr>
            <p:ph type="title"/>
          </p:nvPr>
        </p:nvSpPr>
        <p:spPr>
          <a:xfrm>
            <a:off x="722313" y="3744913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pl-PL" cap="none" dirty="0" smtClean="0">
                <a:solidFill>
                  <a:srgbClr val="C00000"/>
                </a:solidFill>
              </a:rPr>
              <a:t>RADY SENIORÓW</a:t>
            </a:r>
            <a:r>
              <a:rPr lang="pl-PL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pl-PL" cap="non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600" b="0" cap="non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Podstawowe informacje</a:t>
            </a:r>
            <a:endParaRPr lang="pl-PL" b="0" cap="non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Podstawowe informacje</a:t>
            </a:r>
          </a:p>
        </p:txBody>
      </p:sp>
      <p:graphicFrame>
        <p:nvGraphicFramePr>
          <p:cNvPr id="7" name="Wykres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581825"/>
              </p:ext>
            </p:extLst>
          </p:nvPr>
        </p:nvGraphicFramePr>
        <p:xfrm>
          <a:off x="1020624" y="1300163"/>
          <a:ext cx="6566039" cy="452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jaśnienie liniowe 2 1"/>
          <p:cNvSpPr/>
          <p:nvPr/>
        </p:nvSpPr>
        <p:spPr>
          <a:xfrm>
            <a:off x="3043238" y="2121694"/>
            <a:ext cx="2782887" cy="750094"/>
          </a:xfrm>
          <a:prstGeom prst="borderCallout2">
            <a:avLst>
              <a:gd name="adj1" fmla="val 38422"/>
              <a:gd name="adj2" fmla="val 100037"/>
              <a:gd name="adj3" fmla="val 41435"/>
              <a:gd name="adj4" fmla="val 124073"/>
              <a:gd name="adj5" fmla="val 87910"/>
              <a:gd name="adj6" fmla="val 138789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pl-PL" sz="1600" dirty="0" smtClean="0">
                <a:solidFill>
                  <a:schemeClr val="tx1"/>
                </a:solidFill>
              </a:rPr>
              <a:t>Nowelizacja Ustawy o samorządzie gminnym: art. 5c</a:t>
            </a:r>
          </a:p>
        </p:txBody>
      </p:sp>
      <p:sp>
        <p:nvSpPr>
          <p:cNvPr id="8" name="Objaśnienie liniowe 2 7"/>
          <p:cNvSpPr/>
          <p:nvPr/>
        </p:nvSpPr>
        <p:spPr>
          <a:xfrm>
            <a:off x="1871663" y="3270251"/>
            <a:ext cx="2558256" cy="871538"/>
          </a:xfrm>
          <a:prstGeom prst="borderCallout2">
            <a:avLst>
              <a:gd name="adj1" fmla="val 38422"/>
              <a:gd name="adj2" fmla="val 100037"/>
              <a:gd name="adj3" fmla="val 25307"/>
              <a:gd name="adj4" fmla="val 123452"/>
              <a:gd name="adj5" fmla="val 48566"/>
              <a:gd name="adj6" fmla="val 144773"/>
            </a:avLst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solidFill>
                  <a:schemeClr val="tx1"/>
                </a:solidFill>
              </a:rPr>
              <a:t>Europejski Rok Solidarności Międzypokoleniowej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31775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Podstawowe informacje</a:t>
            </a:r>
          </a:p>
        </p:txBody>
      </p:sp>
      <p:pic>
        <p:nvPicPr>
          <p:cNvPr id="11267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8" t="7619" r="23975" b="9373"/>
          <a:stretch>
            <a:fillRect/>
          </a:stretch>
        </p:blipFill>
        <p:spPr bwMode="auto">
          <a:xfrm>
            <a:off x="457200" y="1196975"/>
            <a:ext cx="5207000" cy="4562475"/>
          </a:xfrm>
          <a:prstGeom prst="rect">
            <a:avLst/>
          </a:prstGeom>
          <a:noFill/>
          <a:ln w="127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aśnienie liniowe 2 6"/>
          <p:cNvSpPr/>
          <p:nvPr/>
        </p:nvSpPr>
        <p:spPr>
          <a:xfrm>
            <a:off x="6172200" y="4929188"/>
            <a:ext cx="2686050" cy="742950"/>
          </a:xfrm>
          <a:prstGeom prst="borderCallout2">
            <a:avLst>
              <a:gd name="adj1" fmla="val 18750"/>
              <a:gd name="adj2" fmla="val -8333"/>
              <a:gd name="adj3" fmla="val 61058"/>
              <a:gd name="adj4" fmla="val -18795"/>
              <a:gd name="adj5" fmla="val 11859"/>
              <a:gd name="adj6" fmla="val -123189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Duża aktywność środowisk seniorskich (w tym UTW)</a:t>
            </a:r>
          </a:p>
        </p:txBody>
      </p:sp>
      <p:sp>
        <p:nvSpPr>
          <p:cNvPr id="10" name="Objaśnienie liniowe 2 9"/>
          <p:cNvSpPr/>
          <p:nvPr/>
        </p:nvSpPr>
        <p:spPr>
          <a:xfrm>
            <a:off x="6172200" y="3600450"/>
            <a:ext cx="2686050" cy="1223963"/>
          </a:xfrm>
          <a:prstGeom prst="borderCallout2">
            <a:avLst>
              <a:gd name="adj1" fmla="val 18750"/>
              <a:gd name="adj2" fmla="val -8333"/>
              <a:gd name="adj3" fmla="val 61058"/>
              <a:gd name="adj4" fmla="val -18795"/>
              <a:gd name="adj5" fmla="val -8837"/>
              <a:gd name="adj6" fmla="val -141806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Jedna z najstarszych rad seniorów w Polsce: Miejska Rada Seniorów w Poznaniu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5943600" y="1196975"/>
            <a:ext cx="2643188" cy="588963"/>
          </a:xfrm>
          <a:prstGeom prst="rect">
            <a:avLst/>
          </a:prstGeom>
          <a:ln w="127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Większość rad funkcjonuje na terenie gmin miejskich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Podstawowe informacje</a:t>
            </a:r>
          </a:p>
        </p:txBody>
      </p:sp>
      <p:sp>
        <p:nvSpPr>
          <p:cNvPr id="5" name="Prostokąt 4"/>
          <p:cNvSpPr/>
          <p:nvPr/>
        </p:nvSpPr>
        <p:spPr>
          <a:xfrm>
            <a:off x="846138" y="4225925"/>
            <a:ext cx="7304087" cy="70008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/>
              <a:t>Większość rad została powołana poprzez </a:t>
            </a:r>
            <a:r>
              <a:rPr lang="pl-PL" b="1" dirty="0"/>
              <a:t>zarządzenie organu wykonawczego </a:t>
            </a:r>
            <a:r>
              <a:rPr lang="pl-PL" dirty="0"/>
              <a:t>(wójta/burmistrza/prezydenta)</a:t>
            </a:r>
          </a:p>
        </p:txBody>
      </p:sp>
      <p:sp>
        <p:nvSpPr>
          <p:cNvPr id="8" name="Objaśnienie ze strzałką w dół 7"/>
          <p:cNvSpPr/>
          <p:nvPr/>
        </p:nvSpPr>
        <p:spPr>
          <a:xfrm>
            <a:off x="728663" y="1471613"/>
            <a:ext cx="2271712" cy="2486025"/>
          </a:xfrm>
          <a:prstGeom prst="downArrowCallout">
            <a:avLst>
              <a:gd name="adj1" fmla="val 23742"/>
              <a:gd name="adj2" fmla="val 25000"/>
              <a:gd name="adj3" fmla="val 25000"/>
              <a:gd name="adj4" fmla="val 71804"/>
            </a:avLst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/>
              <a:t>Inicjatywa środowiska seniorskiego </a:t>
            </a:r>
            <a:r>
              <a:rPr lang="pl-PL" sz="1600" dirty="0"/>
              <a:t>(jego lidera) </a:t>
            </a:r>
          </a:p>
          <a:p>
            <a:pPr>
              <a:defRPr/>
            </a:pPr>
            <a:r>
              <a:rPr lang="pl-PL" sz="1600" dirty="0">
                <a:sym typeface="Wingdings" panose="05000000000000000000" pitchFamily="2" charset="2"/>
              </a:rPr>
              <a:t> </a:t>
            </a:r>
            <a:r>
              <a:rPr lang="pl-PL" sz="1600" dirty="0"/>
              <a:t>bezpośredni wpływ na wybór przyszłych członków rady</a:t>
            </a:r>
          </a:p>
          <a:p>
            <a:pPr>
              <a:defRPr/>
            </a:pPr>
            <a:endParaRPr lang="pl-PL" sz="1600" b="1" dirty="0"/>
          </a:p>
        </p:txBody>
      </p:sp>
      <p:sp>
        <p:nvSpPr>
          <p:cNvPr id="14" name="Objaśnienie ze strzałką w dół 13"/>
          <p:cNvSpPr/>
          <p:nvPr/>
        </p:nvSpPr>
        <p:spPr>
          <a:xfrm>
            <a:off x="3211513" y="1471613"/>
            <a:ext cx="2574925" cy="24860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080"/>
            </a:avLst>
          </a:prstGeom>
          <a:solidFill>
            <a:srgbClr val="C00000">
              <a:alpha val="50000"/>
            </a:srgb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/>
              <a:t>Inicjatywa własna wójta/burmistrza/ prezydenta</a:t>
            </a:r>
          </a:p>
          <a:p>
            <a:pPr>
              <a:defRPr/>
            </a:pPr>
            <a:r>
              <a:rPr lang="pl-PL" sz="1600" dirty="0">
                <a:sym typeface="Wingdings" panose="05000000000000000000" pitchFamily="2" charset="2"/>
              </a:rPr>
              <a:t></a:t>
            </a:r>
            <a:r>
              <a:rPr lang="pl-PL" sz="1600" b="1" dirty="0">
                <a:sym typeface="Wingdings" panose="05000000000000000000" pitchFamily="2" charset="2"/>
              </a:rPr>
              <a:t> </a:t>
            </a:r>
            <a:r>
              <a:rPr lang="pl-PL" sz="1600" dirty="0">
                <a:sym typeface="Wingdings" panose="05000000000000000000" pitchFamily="2" charset="2"/>
              </a:rPr>
              <a:t>Często inspirowana przez urzędnika/pracownika instytucji samorządowej (np. OPS)</a:t>
            </a:r>
            <a:endParaRPr lang="pl-PL" sz="1600" dirty="0"/>
          </a:p>
        </p:txBody>
      </p:sp>
      <p:sp>
        <p:nvSpPr>
          <p:cNvPr id="15" name="Objaśnienie ze strzałką w dół 14"/>
          <p:cNvSpPr/>
          <p:nvPr/>
        </p:nvSpPr>
        <p:spPr>
          <a:xfrm>
            <a:off x="5953125" y="1471613"/>
            <a:ext cx="2574925" cy="24860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080"/>
            </a:avLst>
          </a:prstGeom>
          <a:solidFill>
            <a:srgbClr val="C00000">
              <a:alpha val="11000"/>
            </a:srgbClr>
          </a:solidFill>
          <a:ln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l-PL" sz="1600" b="1" dirty="0"/>
              <a:t>Inicjatywa należąca do organizacji pozarządowej</a:t>
            </a:r>
          </a:p>
          <a:p>
            <a:pPr>
              <a:defRPr/>
            </a:pPr>
            <a:r>
              <a:rPr lang="pl-PL" sz="1600" dirty="0">
                <a:sym typeface="Wingdings" panose="05000000000000000000" pitchFamily="2" charset="2"/>
              </a:rPr>
              <a:t> rada powołana w rezultacie projektu; najsłabszy związek z lokalnym samorządem</a:t>
            </a:r>
            <a:endParaRPr lang="pl-P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Podstawowe informacje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87475"/>
            <a:ext cx="8229600" cy="4338638"/>
          </a:xfrm>
        </p:spPr>
        <p:txBody>
          <a:bodyPr/>
          <a:lstStyle/>
          <a:p>
            <a:pPr>
              <a:buClr>
                <a:srgbClr val="AFABAB"/>
              </a:buClr>
            </a:pPr>
            <a:r>
              <a:rPr lang="pl-PL" smtClean="0"/>
              <a:t>Duże zróżnicowanie liczebności rad (5 - 36 członków); zazwyczaj zasiada w niej kilkanaście osób</a:t>
            </a:r>
          </a:p>
          <a:p>
            <a:pPr>
              <a:buClr>
                <a:srgbClr val="AFABAB"/>
              </a:buClr>
            </a:pPr>
            <a:r>
              <a:rPr lang="pl-PL" smtClean="0"/>
              <a:t>W większość przypadków członkowie to przedstawiciele organizacji seniorskich (PZERiI, Caritas, Związek Kombatantów, uniwersytety trzeciego wieku)</a:t>
            </a:r>
          </a:p>
          <a:p>
            <a:pPr>
              <a:buClr>
                <a:srgbClr val="AFABAB"/>
              </a:buClr>
            </a:pPr>
            <a:r>
              <a:rPr lang="pl-PL" smtClean="0"/>
              <a:t>Czasem również „zasłużeni” mieszkańcy: emerytowani radni gminni, lekarze, nauczyciele</a:t>
            </a:r>
          </a:p>
          <a:p>
            <a:pPr>
              <a:buClr>
                <a:srgbClr val="AFABAB"/>
              </a:buClr>
            </a:pPr>
            <a:r>
              <a:rPr lang="pl-PL" smtClean="0"/>
              <a:t>Rzadko członkami rad są również przedstawiciele gminnych instytucji (OPSu, Dziennych Domów Pobytu)</a:t>
            </a:r>
          </a:p>
          <a:p>
            <a:pPr>
              <a:buClr>
                <a:srgbClr val="AFABAB"/>
              </a:buClr>
            </a:pPr>
            <a:r>
              <a:rPr lang="pl-PL" smtClean="0"/>
              <a:t>Zazwyczaj kadencja związana z kadencją władz samorządowych (4 lata)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7494588" cy="965200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C00000"/>
                </a:solidFill>
              </a:rPr>
              <a:t>Rady seniorów</a:t>
            </a:r>
            <a:br>
              <a:rPr lang="pl-PL" smtClean="0">
                <a:solidFill>
                  <a:srgbClr val="C00000"/>
                </a:solidFill>
              </a:rPr>
            </a:br>
            <a:r>
              <a:rPr lang="pl-PL" sz="2800" b="0" smtClean="0">
                <a:solidFill>
                  <a:srgbClr val="C00000"/>
                </a:solidFill>
              </a:rPr>
              <a:t>Podstawowe informacje</a:t>
            </a:r>
          </a:p>
        </p:txBody>
      </p:sp>
      <p:graphicFrame>
        <p:nvGraphicFramePr>
          <p:cNvPr id="9" name="Wykres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376522"/>
              </p:ext>
            </p:extLst>
          </p:nvPr>
        </p:nvGraphicFramePr>
        <p:xfrm>
          <a:off x="242888" y="1155700"/>
          <a:ext cx="7100888" cy="4257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aśnienie liniowe 2 6"/>
          <p:cNvSpPr/>
          <p:nvPr/>
        </p:nvSpPr>
        <p:spPr>
          <a:xfrm>
            <a:off x="6400800" y="1528763"/>
            <a:ext cx="2443163" cy="900112"/>
          </a:xfrm>
          <a:prstGeom prst="borderCallout2">
            <a:avLst>
              <a:gd name="adj1" fmla="val 18750"/>
              <a:gd name="adj2" fmla="val -5409"/>
              <a:gd name="adj3" fmla="val 61058"/>
              <a:gd name="adj4" fmla="val -18795"/>
              <a:gd name="adj5" fmla="val 116665"/>
              <a:gd name="adj6" fmla="val -14042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Silni liderzy seniorskich organizacji pozarządowych</a:t>
            </a:r>
          </a:p>
        </p:txBody>
      </p:sp>
      <p:sp>
        <p:nvSpPr>
          <p:cNvPr id="8" name="Objaśnienie liniowe 2 7"/>
          <p:cNvSpPr/>
          <p:nvPr/>
        </p:nvSpPr>
        <p:spPr>
          <a:xfrm>
            <a:off x="6386513" y="2536825"/>
            <a:ext cx="2443162" cy="900113"/>
          </a:xfrm>
          <a:prstGeom prst="borderCallout2">
            <a:avLst>
              <a:gd name="adj1" fmla="val 18750"/>
              <a:gd name="adj2" fmla="val -5409"/>
              <a:gd name="adj3" fmla="val 61058"/>
              <a:gd name="adj4" fmla="val -18795"/>
              <a:gd name="adj5" fmla="val 116665"/>
              <a:gd name="adj6" fmla="val -140422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l-PL" dirty="0">
                <a:solidFill>
                  <a:schemeClr val="tx1"/>
                </a:solidFill>
              </a:rPr>
              <a:t>Emerytowani: radni, urzędnicy, sekretarz gminy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2363</TotalTime>
  <Words>910</Words>
  <Application>Microsoft Office PowerPoint</Application>
  <PresentationFormat>Pokaz na ekranie (4:3)</PresentationFormat>
  <Paragraphs>107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Zoom na Rady Seniorów</vt:lpstr>
      <vt:lpstr>Zoom na rady seniorów</vt:lpstr>
      <vt:lpstr>Informacje na temat badania</vt:lpstr>
      <vt:lpstr>RADY SENIORÓW Podstawowe informacje</vt:lpstr>
      <vt:lpstr>Rady seniorów Podstawowe informacje</vt:lpstr>
      <vt:lpstr>Rady seniorów Podstawowe informacje</vt:lpstr>
      <vt:lpstr>Rady seniorów Podstawowe informacje</vt:lpstr>
      <vt:lpstr>Rady seniorów Podstawowe informacje</vt:lpstr>
      <vt:lpstr>Rady seniorów Podstawowe informacje</vt:lpstr>
      <vt:lpstr>RADY SENIORÓW Jak funkcjonują</vt:lpstr>
      <vt:lpstr>Rady seniorów Jak funkcjonują</vt:lpstr>
      <vt:lpstr>Rady seniorów Jak funkcjonują</vt:lpstr>
      <vt:lpstr>Rady seniorów Jak funkcjonują</vt:lpstr>
      <vt:lpstr>Rady seniorów Jak funkcjonują</vt:lpstr>
      <vt:lpstr>Rady seniorów Jak funkcjonują</vt:lpstr>
      <vt:lpstr>Rady seniorów Jak funkcjonują</vt:lpstr>
      <vt:lpstr>Rady seniorów Co robią?</vt:lpstr>
      <vt:lpstr>Rady seniorów Co robią?</vt:lpstr>
      <vt:lpstr>Rady seniorów Co robią?</vt:lpstr>
      <vt:lpstr>Rady seniorów Co robią?</vt:lpstr>
      <vt:lpstr>Rady seniorów Co robią?</vt:lpstr>
      <vt:lpstr>Rady seniorów Co robią?</vt:lpstr>
      <vt:lpstr>Rady seniorów Bariery</vt:lpstr>
      <vt:lpstr>Rady seniorów Bariery</vt:lpstr>
      <vt:lpstr>Kluczowe pytania</vt:lpstr>
      <vt:lpstr>Kluczowe pytania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klaman</dc:creator>
  <cp:lastModifiedBy>Monika Foremniak</cp:lastModifiedBy>
  <cp:revision>126</cp:revision>
  <dcterms:created xsi:type="dcterms:W3CDTF">2014-08-27T20:14:30Z</dcterms:created>
  <dcterms:modified xsi:type="dcterms:W3CDTF">2014-12-03T10:32:22Z</dcterms:modified>
</cp:coreProperties>
</file>