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7" r:id="rId2"/>
    <p:sldId id="448" r:id="rId3"/>
    <p:sldId id="449" r:id="rId4"/>
    <p:sldId id="451" r:id="rId5"/>
    <p:sldId id="456" r:id="rId6"/>
    <p:sldId id="453" r:id="rId7"/>
    <p:sldId id="452" r:id="rId8"/>
    <p:sldId id="455" r:id="rId9"/>
    <p:sldId id="454" r:id="rId10"/>
    <p:sldId id="457" r:id="rId11"/>
    <p:sldId id="458" r:id="rId12"/>
    <p:sldId id="459" r:id="rId13"/>
    <p:sldId id="460" r:id="rId14"/>
    <p:sldId id="461" r:id="rId15"/>
    <p:sldId id="462" r:id="rId16"/>
    <p:sldId id="463" r:id="rId17"/>
  </p:sldIdLst>
  <p:sldSz cx="9144000" cy="6858000" type="screen4x3"/>
  <p:notesSz cx="6888163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99"/>
    <a:srgbClr val="800000"/>
    <a:srgbClr val="FF9933"/>
    <a:srgbClr val="FF6600"/>
    <a:srgbClr val="4D4D4D"/>
    <a:srgbClr val="333333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1" autoAdjust="0"/>
    <p:restoredTop sz="94604" autoAdjust="0"/>
  </p:normalViewPr>
  <p:slideViewPr>
    <p:cSldViewPr snapToGrid="0">
      <p:cViewPr varScale="1">
        <p:scale>
          <a:sx n="110" d="100"/>
          <a:sy n="110" d="100"/>
        </p:scale>
        <p:origin x="8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gnieszka/Dropbox/Private/Pol-main%20indicators_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nieszka/Dropbox/Private/Pol-main%20indicators_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nieszka/Dropbox/Private/Pol-main%20indicators_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nieszka/Dropbox/Private/Pol-main%20indicators_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nieszka/Dropbox/Private/Pol-main%20indicators_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61399884818395E-2"/>
          <c:y val="2.3905694929871754E-2"/>
          <c:w val="0.92863351546622375"/>
          <c:h val="0.77136011257286807"/>
        </c:manualLayout>
      </c:layout>
      <c:lineChart>
        <c:grouping val="standard"/>
        <c:varyColors val="0"/>
        <c:ser>
          <c:idx val="0"/>
          <c:order val="0"/>
          <c:tx>
            <c:strRef>
              <c:f>'Pension system'!$A$47</c:f>
              <c:strCache>
                <c:ptCount val="1"/>
                <c:pt idx="0">
                  <c:v>mężczyźni</c:v>
                </c:pt>
              </c:strCache>
            </c:strRef>
          </c:tx>
          <c:marker>
            <c:symbol val="none"/>
          </c:marker>
          <c:cat>
            <c:numRef>
              <c:f>'Pension system'!$B$1:$AC$1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'Pension system'!$B$47:$AC$47</c:f>
              <c:numCache>
                <c:formatCode>General</c:formatCode>
                <c:ptCount val="28"/>
                <c:pt idx="0">
                  <c:v>58.5</c:v>
                </c:pt>
                <c:pt idx="1">
                  <c:v>58.6</c:v>
                </c:pt>
                <c:pt idx="2">
                  <c:v>58.4</c:v>
                </c:pt>
                <c:pt idx="3">
                  <c:v>58.6</c:v>
                </c:pt>
                <c:pt idx="4">
                  <c:v>58.8</c:v>
                </c:pt>
                <c:pt idx="5">
                  <c:v>58.9</c:v>
                </c:pt>
                <c:pt idx="6">
                  <c:v>58.7</c:v>
                </c:pt>
                <c:pt idx="7">
                  <c:v>58.3</c:v>
                </c:pt>
                <c:pt idx="8">
                  <c:v>58.7</c:v>
                </c:pt>
                <c:pt idx="9">
                  <c:v>59.2</c:v>
                </c:pt>
                <c:pt idx="10">
                  <c:v>58.9</c:v>
                </c:pt>
                <c:pt idx="11">
                  <c:v>59.4</c:v>
                </c:pt>
                <c:pt idx="12">
                  <c:v>59.4</c:v>
                </c:pt>
                <c:pt idx="13">
                  <c:v>60.5</c:v>
                </c:pt>
                <c:pt idx="14">
                  <c:v>58.7</c:v>
                </c:pt>
                <c:pt idx="15">
                  <c:v>58.4</c:v>
                </c:pt>
                <c:pt idx="16">
                  <c:v>57.9</c:v>
                </c:pt>
                <c:pt idx="17">
                  <c:v>59.7</c:v>
                </c:pt>
                <c:pt idx="18">
                  <c:v>61.1</c:v>
                </c:pt>
                <c:pt idx="19">
                  <c:v>61</c:v>
                </c:pt>
                <c:pt idx="20">
                  <c:v>62</c:v>
                </c:pt>
                <c:pt idx="21">
                  <c:v>61</c:v>
                </c:pt>
                <c:pt idx="22">
                  <c:v>60.2</c:v>
                </c:pt>
                <c:pt idx="23">
                  <c:v>59.7</c:v>
                </c:pt>
                <c:pt idx="24">
                  <c:v>61</c:v>
                </c:pt>
                <c:pt idx="25">
                  <c:v>62.8</c:v>
                </c:pt>
                <c:pt idx="26">
                  <c:v>63.3</c:v>
                </c:pt>
                <c:pt idx="27">
                  <c:v>64.599999999999994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C4-A04E-BA54-BC1C678F8638}"/>
            </c:ext>
          </c:extLst>
        </c:ser>
        <c:ser>
          <c:idx val="1"/>
          <c:order val="1"/>
          <c:tx>
            <c:strRef>
              <c:f>'Pension system'!$A$48</c:f>
              <c:strCache>
                <c:ptCount val="1"/>
                <c:pt idx="0">
                  <c:v>kobiety</c:v>
                </c:pt>
              </c:strCache>
            </c:strRef>
          </c:tx>
          <c:marker>
            <c:symbol val="none"/>
          </c:marker>
          <c:cat>
            <c:numRef>
              <c:f>'Pension system'!$B$1:$AC$1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'Pension system'!$B$48:$AC$48</c:f>
              <c:numCache>
                <c:formatCode>General</c:formatCode>
                <c:ptCount val="28"/>
                <c:pt idx="0">
                  <c:v>55.8</c:v>
                </c:pt>
                <c:pt idx="1">
                  <c:v>54.6</c:v>
                </c:pt>
                <c:pt idx="2">
                  <c:v>55.3</c:v>
                </c:pt>
                <c:pt idx="3">
                  <c:v>55.1</c:v>
                </c:pt>
                <c:pt idx="4">
                  <c:v>55.1</c:v>
                </c:pt>
                <c:pt idx="5">
                  <c:v>55.3</c:v>
                </c:pt>
                <c:pt idx="6">
                  <c:v>54.9</c:v>
                </c:pt>
                <c:pt idx="7">
                  <c:v>54.1</c:v>
                </c:pt>
                <c:pt idx="8">
                  <c:v>54.7</c:v>
                </c:pt>
                <c:pt idx="9">
                  <c:v>56.7</c:v>
                </c:pt>
                <c:pt idx="10">
                  <c:v>55.9</c:v>
                </c:pt>
                <c:pt idx="11" formatCode="0.0">
                  <c:v>56</c:v>
                </c:pt>
                <c:pt idx="12" formatCode="0.0">
                  <c:v>56.1</c:v>
                </c:pt>
                <c:pt idx="13" formatCode="0.0">
                  <c:v>56.4</c:v>
                </c:pt>
                <c:pt idx="14" formatCode="0.0">
                  <c:v>56</c:v>
                </c:pt>
                <c:pt idx="15" formatCode="0.0">
                  <c:v>56</c:v>
                </c:pt>
                <c:pt idx="16" formatCode="0.0">
                  <c:v>56</c:v>
                </c:pt>
                <c:pt idx="17" formatCode="0.0">
                  <c:v>53.8</c:v>
                </c:pt>
                <c:pt idx="18" formatCode="0.0">
                  <c:v>56.2</c:v>
                </c:pt>
                <c:pt idx="19" formatCode="0.0">
                  <c:v>57.8</c:v>
                </c:pt>
                <c:pt idx="20" formatCode="0.0">
                  <c:v>59</c:v>
                </c:pt>
                <c:pt idx="21" formatCode="0.0">
                  <c:v>59.5</c:v>
                </c:pt>
                <c:pt idx="22" formatCode="0.0">
                  <c:v>59.5</c:v>
                </c:pt>
                <c:pt idx="23" formatCode="0.0">
                  <c:v>59.3</c:v>
                </c:pt>
                <c:pt idx="24" formatCode="0.0">
                  <c:v>59.8</c:v>
                </c:pt>
                <c:pt idx="25" formatCode="0.0">
                  <c:v>60.7</c:v>
                </c:pt>
                <c:pt idx="26" formatCode="0.0">
                  <c:v>61</c:v>
                </c:pt>
                <c:pt idx="27" formatCode="0.0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C4-A04E-BA54-BC1C678F8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7337616"/>
        <c:axId val="-67347344"/>
      </c:lineChart>
      <c:catAx>
        <c:axId val="-673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-67347344"/>
        <c:crosses val="autoZero"/>
        <c:auto val="1"/>
        <c:lblAlgn val="ctr"/>
        <c:lblOffset val="100"/>
        <c:noMultiLvlLbl val="0"/>
      </c:catAx>
      <c:valAx>
        <c:axId val="-67347344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-673376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169072615923"/>
          <c:y val="5.1400554097404502E-2"/>
          <c:w val="0.78582852143482096"/>
          <c:h val="0.6295960921551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wcześniejsze!$A$2</c:f>
              <c:strCache>
                <c:ptCount val="1"/>
                <c:pt idx="0">
                  <c:v>zasiłki przedemerytalne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wcześniejsze!$B$1:$X$1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wcześniejsze!$B$2:$W$2</c:f>
              <c:numCache>
                <c:formatCode>0.0</c:formatCode>
                <c:ptCount val="20"/>
                <c:pt idx="0">
                  <c:v>102.40900000000001</c:v>
                </c:pt>
                <c:pt idx="1">
                  <c:v>131.62799999999999</c:v>
                </c:pt>
                <c:pt idx="2">
                  <c:v>196.328</c:v>
                </c:pt>
                <c:pt idx="3">
                  <c:v>270.97500000000002</c:v>
                </c:pt>
                <c:pt idx="4">
                  <c:v>365.54700000000003</c:v>
                </c:pt>
                <c:pt idx="5">
                  <c:v>334.34800000000001</c:v>
                </c:pt>
                <c:pt idx="6">
                  <c:v>302.01799999999997</c:v>
                </c:pt>
                <c:pt idx="7" formatCode="General">
                  <c:v>270.60000000000002</c:v>
                </c:pt>
                <c:pt idx="8" formatCode="General">
                  <c:v>234.3</c:v>
                </c:pt>
                <c:pt idx="9">
                  <c:v>213.25800000000001</c:v>
                </c:pt>
                <c:pt idx="10">
                  <c:v>174.61</c:v>
                </c:pt>
                <c:pt idx="11">
                  <c:v>133.75399999999999</c:v>
                </c:pt>
                <c:pt idx="12">
                  <c:v>98.575000000000003</c:v>
                </c:pt>
                <c:pt idx="13">
                  <c:v>79.063000000000002</c:v>
                </c:pt>
                <c:pt idx="14">
                  <c:v>61.766666666666673</c:v>
                </c:pt>
                <c:pt idx="15" formatCode="General">
                  <c:v>46.9</c:v>
                </c:pt>
                <c:pt idx="16">
                  <c:v>32.299999999999997</c:v>
                </c:pt>
                <c:pt idx="17">
                  <c:v>24.1</c:v>
                </c:pt>
                <c:pt idx="18" formatCode="General">
                  <c:v>19.100000000000001</c:v>
                </c:pt>
                <c:pt idx="19" formatCode="General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3-1044-ABDA-6AB2D06BFDD2}"/>
            </c:ext>
          </c:extLst>
        </c:ser>
        <c:ser>
          <c:idx val="1"/>
          <c:order val="1"/>
          <c:tx>
            <c:strRef>
              <c:f>wcześniejsze!$A$3</c:f>
              <c:strCache>
                <c:ptCount val="1"/>
                <c:pt idx="0">
                  <c:v>świadczenia przedemerytalne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wcześniejsze!$B$1:$X$1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wcześniejsze!$B$3:$X$3</c:f>
              <c:numCache>
                <c:formatCode>0.0</c:formatCode>
                <c:ptCount val="21"/>
                <c:pt idx="0">
                  <c:v>1.357</c:v>
                </c:pt>
                <c:pt idx="1">
                  <c:v>4.7539999999999996</c:v>
                </c:pt>
                <c:pt idx="2">
                  <c:v>32.442999999999998</c:v>
                </c:pt>
                <c:pt idx="3">
                  <c:v>72.593000000000004</c:v>
                </c:pt>
                <c:pt idx="4">
                  <c:v>113.54600000000001</c:v>
                </c:pt>
                <c:pt idx="5">
                  <c:v>162.792</c:v>
                </c:pt>
                <c:pt idx="6">
                  <c:v>245.21299999999999</c:v>
                </c:pt>
                <c:pt idx="7" formatCode="General">
                  <c:v>312.5</c:v>
                </c:pt>
                <c:pt idx="8" formatCode="General">
                  <c:v>267.3</c:v>
                </c:pt>
                <c:pt idx="9">
                  <c:v>243.023</c:v>
                </c:pt>
                <c:pt idx="10">
                  <c:v>193.23400000000001</c:v>
                </c:pt>
                <c:pt idx="11">
                  <c:v>122.05800000000001</c:v>
                </c:pt>
                <c:pt idx="12">
                  <c:v>66.394999999999996</c:v>
                </c:pt>
                <c:pt idx="13">
                  <c:v>73.040999999999997</c:v>
                </c:pt>
                <c:pt idx="14">
                  <c:v>87.100000000000009</c:v>
                </c:pt>
                <c:pt idx="15" formatCode="General">
                  <c:v>107.2</c:v>
                </c:pt>
                <c:pt idx="16">
                  <c:v>155</c:v>
                </c:pt>
                <c:pt idx="17">
                  <c:v>168.7</c:v>
                </c:pt>
                <c:pt idx="18" formatCode="General">
                  <c:v>168.4</c:v>
                </c:pt>
                <c:pt idx="19" formatCode="General">
                  <c:v>171.9</c:v>
                </c:pt>
                <c:pt idx="20" formatCode="General">
                  <c:v>160.66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83-1044-ABDA-6AB2D06BFDD2}"/>
            </c:ext>
          </c:extLst>
        </c:ser>
        <c:ser>
          <c:idx val="2"/>
          <c:order val="2"/>
          <c:tx>
            <c:strRef>
              <c:f>wcześniejsze!$A$4</c:f>
              <c:strCache>
                <c:ptCount val="1"/>
                <c:pt idx="0">
                  <c:v>emerytury poniżej wieku ustawowego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wcześniejsze!$B$1:$X$1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wcześniejsze!$B$4:$X$4</c:f>
              <c:numCache>
                <c:formatCode>0.0</c:formatCode>
                <c:ptCount val="21"/>
                <c:pt idx="0">
                  <c:v>1057.4570000000001</c:v>
                </c:pt>
                <c:pt idx="1">
                  <c:v>1030.3779999999999</c:v>
                </c:pt>
                <c:pt idx="2">
                  <c:v>972.93399999999997</c:v>
                </c:pt>
                <c:pt idx="3">
                  <c:v>908.02</c:v>
                </c:pt>
                <c:pt idx="4">
                  <c:v>882.27800000000002</c:v>
                </c:pt>
                <c:pt idx="5">
                  <c:v>895.38300000000004</c:v>
                </c:pt>
                <c:pt idx="6">
                  <c:v>948.48</c:v>
                </c:pt>
                <c:pt idx="7">
                  <c:v>1025.0129999999999</c:v>
                </c:pt>
                <c:pt idx="8">
                  <c:v>1052.7128399999999</c:v>
                </c:pt>
                <c:pt idx="9">
                  <c:v>1080.818</c:v>
                </c:pt>
                <c:pt idx="10">
                  <c:v>1145.713172</c:v>
                </c:pt>
                <c:pt idx="11">
                  <c:v>1269.7104900000002</c:v>
                </c:pt>
                <c:pt idx="12">
                  <c:v>1237.554355</c:v>
                </c:pt>
                <c:pt idx="13">
                  <c:v>1105.7721740000002</c:v>
                </c:pt>
                <c:pt idx="14">
                  <c:v>901.09268099999997</c:v>
                </c:pt>
                <c:pt idx="15">
                  <c:v>705.23264000000006</c:v>
                </c:pt>
                <c:pt idx="16">
                  <c:v>509.95171999999997</c:v>
                </c:pt>
                <c:pt idx="17">
                  <c:v>472.11995999999999</c:v>
                </c:pt>
                <c:pt idx="18">
                  <c:v>431.376554</c:v>
                </c:pt>
                <c:pt idx="19">
                  <c:v>383.60250300000001</c:v>
                </c:pt>
                <c:pt idx="20">
                  <c:v>315.74316000000005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83-1044-ABDA-6AB2D06BFDD2}"/>
            </c:ext>
          </c:extLst>
        </c:ser>
        <c:ser>
          <c:idx val="4"/>
          <c:order val="4"/>
          <c:tx>
            <c:strRef>
              <c:f>wcześniejsze!$A$5</c:f>
              <c:strCache>
                <c:ptCount val="1"/>
                <c:pt idx="0">
                  <c:v>emerytury pomostowe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wcześniejsze!$B$1:$X$1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wcześniejsze!$B$5:$U$5</c:f>
              <c:numCache>
                <c:formatCode>0.0</c:formatCode>
                <c:ptCount val="18"/>
                <c:pt idx="13">
                  <c:v>2.6</c:v>
                </c:pt>
                <c:pt idx="14">
                  <c:v>4.3</c:v>
                </c:pt>
                <c:pt idx="15">
                  <c:v>6</c:v>
                </c:pt>
                <c:pt idx="16" formatCode="General">
                  <c:v>9.3000000000000007</c:v>
                </c:pt>
                <c:pt idx="17" formatCode="General">
                  <c:v>15.100000000000001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83-1044-ABDA-6AB2D06BFDD2}"/>
            </c:ext>
          </c:extLst>
        </c:ser>
        <c:ser>
          <c:idx val="5"/>
          <c:order val="5"/>
          <c:tx>
            <c:strRef>
              <c:f>wcześniejsze!$A$5</c:f>
              <c:strCache>
                <c:ptCount val="1"/>
                <c:pt idx="0">
                  <c:v>emerytury pomostowe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wcześniejsze!$B$1:$X$1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wcześniejsze!$B$5:$X$5</c:f>
              <c:numCache>
                <c:formatCode>0.0</c:formatCode>
                <c:ptCount val="21"/>
                <c:pt idx="13">
                  <c:v>2.6</c:v>
                </c:pt>
                <c:pt idx="14">
                  <c:v>4.3</c:v>
                </c:pt>
                <c:pt idx="15">
                  <c:v>6</c:v>
                </c:pt>
                <c:pt idx="16" formatCode="General">
                  <c:v>9.3000000000000007</c:v>
                </c:pt>
                <c:pt idx="17" formatCode="General">
                  <c:v>15.100000000000001</c:v>
                </c:pt>
                <c:pt idx="18">
                  <c:v>13.7</c:v>
                </c:pt>
                <c:pt idx="19">
                  <c:v>17.5</c:v>
                </c:pt>
                <c:pt idx="20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83-1044-ABDA-6AB2D06BF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6500992"/>
        <c:axId val="-176503008"/>
      </c:barChart>
      <c:lineChart>
        <c:grouping val="standard"/>
        <c:varyColors val="0"/>
        <c:ser>
          <c:idx val="3"/>
          <c:order val="3"/>
          <c:tx>
            <c:strRef>
              <c:f>wcześniejsze!$A$7</c:f>
              <c:strCache>
                <c:ptCount val="1"/>
                <c:pt idx="0">
                  <c:v>wskaźnik zatrudnienia osób w wieku 55-64 lata</c:v>
                </c:pt>
              </c:strCache>
            </c:strRef>
          </c:tx>
          <c:spPr>
            <a:ln w="28575" cap="rnd" cmpd="sng" algn="ctr">
              <a:solidFill>
                <a:srgbClr val="FF33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wcześniejsze!$B$1:$V$1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wcześniejsze!$B$7:$X$7</c:f>
              <c:numCache>
                <c:formatCode>#,##0.0</c:formatCode>
                <c:ptCount val="21"/>
                <c:pt idx="0">
                  <c:v>35.5</c:v>
                </c:pt>
                <c:pt idx="1">
                  <c:v>33.299999999999997</c:v>
                </c:pt>
                <c:pt idx="2">
                  <c:v>32.5</c:v>
                </c:pt>
                <c:pt idx="3">
                  <c:v>29</c:v>
                </c:pt>
                <c:pt idx="4">
                  <c:v>28.6</c:v>
                </c:pt>
                <c:pt idx="5">
                  <c:v>26.6</c:v>
                </c:pt>
                <c:pt idx="6">
                  <c:v>27.1</c:v>
                </c:pt>
                <c:pt idx="7">
                  <c:v>26.1</c:v>
                </c:pt>
                <c:pt idx="8">
                  <c:v>27.2</c:v>
                </c:pt>
                <c:pt idx="9">
                  <c:v>28.1</c:v>
                </c:pt>
                <c:pt idx="10">
                  <c:v>29.7</c:v>
                </c:pt>
                <c:pt idx="11">
                  <c:v>31.6</c:v>
                </c:pt>
                <c:pt idx="12">
                  <c:v>32.299999999999997</c:v>
                </c:pt>
                <c:pt idx="13">
                  <c:v>34</c:v>
                </c:pt>
                <c:pt idx="14" formatCode="0.0">
                  <c:v>36.9</c:v>
                </c:pt>
                <c:pt idx="15">
                  <c:v>38.700000000000003</c:v>
                </c:pt>
                <c:pt idx="16" formatCode="0.0">
                  <c:v>40.6</c:v>
                </c:pt>
                <c:pt idx="17">
                  <c:v>42.5</c:v>
                </c:pt>
                <c:pt idx="18">
                  <c:v>44.3</c:v>
                </c:pt>
                <c:pt idx="19">
                  <c:v>46.2</c:v>
                </c:pt>
                <c:pt idx="20">
                  <c:v>48.3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F83-1044-ABDA-6AB2D06BF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6506080"/>
        <c:axId val="-176516384"/>
      </c:lineChart>
      <c:catAx>
        <c:axId val="-17650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-176503008"/>
        <c:crosses val="autoZero"/>
        <c:auto val="1"/>
        <c:lblAlgn val="ctr"/>
        <c:lblOffset val="100"/>
        <c:noMultiLvlLbl val="0"/>
      </c:catAx>
      <c:valAx>
        <c:axId val="-17650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-176500992"/>
        <c:crosses val="autoZero"/>
        <c:crossBetween val="between"/>
      </c:valAx>
      <c:catAx>
        <c:axId val="-17650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6516384"/>
        <c:crosses val="autoZero"/>
        <c:auto val="1"/>
        <c:lblAlgn val="ctr"/>
        <c:lblOffset val="100"/>
        <c:noMultiLvlLbl val="0"/>
      </c:catAx>
      <c:valAx>
        <c:axId val="-17651638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-17650608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6.0731317934998898E-2"/>
          <c:y val="0.79707563301077999"/>
          <c:w val="0.90779443041805497"/>
          <c:h val="0.20292432195975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5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'Pension system'!$A$31</c:f>
              <c:strCache>
                <c:ptCount val="1"/>
                <c:pt idx="0">
                  <c:v>emerytury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'Pension system'!$B$1:$AC$1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'Pension system'!$B$31:$AC$31</c:f>
              <c:numCache>
                <c:formatCode>0.0</c:formatCode>
                <c:ptCount val="28"/>
                <c:pt idx="0">
                  <c:v>321.72699999999998</c:v>
                </c:pt>
                <c:pt idx="1">
                  <c:v>496.88499999999999</c:v>
                </c:pt>
                <c:pt idx="2">
                  <c:v>175.863</c:v>
                </c:pt>
                <c:pt idx="3">
                  <c:v>140.47</c:v>
                </c:pt>
                <c:pt idx="4">
                  <c:v>124.163</c:v>
                </c:pt>
                <c:pt idx="5">
                  <c:v>118.416</c:v>
                </c:pt>
                <c:pt idx="6">
                  <c:v>114.3</c:v>
                </c:pt>
                <c:pt idx="7">
                  <c:v>119.8</c:v>
                </c:pt>
                <c:pt idx="8">
                  <c:v>98.5</c:v>
                </c:pt>
                <c:pt idx="9">
                  <c:v>98.5</c:v>
                </c:pt>
                <c:pt idx="10">
                  <c:v>74.7</c:v>
                </c:pt>
                <c:pt idx="11">
                  <c:v>93.7</c:v>
                </c:pt>
                <c:pt idx="12">
                  <c:v>108.5</c:v>
                </c:pt>
                <c:pt idx="13">
                  <c:v>122</c:v>
                </c:pt>
                <c:pt idx="14">
                  <c:v>143.19999999999999</c:v>
                </c:pt>
                <c:pt idx="15">
                  <c:v>103.9</c:v>
                </c:pt>
                <c:pt idx="16">
                  <c:v>103.9</c:v>
                </c:pt>
                <c:pt idx="17">
                  <c:v>215.4</c:v>
                </c:pt>
                <c:pt idx="18">
                  <c:v>340.5</c:v>
                </c:pt>
                <c:pt idx="19">
                  <c:v>243</c:v>
                </c:pt>
                <c:pt idx="20">
                  <c:v>92.3</c:v>
                </c:pt>
                <c:pt idx="21">
                  <c:v>102.5</c:v>
                </c:pt>
                <c:pt idx="22">
                  <c:v>120.1</c:v>
                </c:pt>
                <c:pt idx="23">
                  <c:v>104.4</c:v>
                </c:pt>
                <c:pt idx="24">
                  <c:v>158.19999999999999</c:v>
                </c:pt>
                <c:pt idx="25">
                  <c:v>224.4</c:v>
                </c:pt>
                <c:pt idx="26">
                  <c:v>229.4</c:v>
                </c:pt>
                <c:pt idx="27">
                  <c:v>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9D-C443-8C89-875AB4016249}"/>
            </c:ext>
          </c:extLst>
        </c:ser>
        <c:ser>
          <c:idx val="1"/>
          <c:order val="1"/>
          <c:tx>
            <c:strRef>
              <c:f>'Pension system'!$A$32</c:f>
              <c:strCache>
                <c:ptCount val="1"/>
                <c:pt idx="0">
                  <c:v>renty z tytułu niezdolności do pracy</c:v>
                </c:pt>
              </c:strCache>
            </c:strRef>
          </c:tx>
          <c:spPr>
            <a:ln w="28575" cap="rnd" cmpd="sng" algn="ctr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'Pension system'!$B$1:$AC$1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'Pension system'!$B$32:$AC$32</c:f>
              <c:numCache>
                <c:formatCode>0.0</c:formatCode>
                <c:ptCount val="28"/>
                <c:pt idx="0">
                  <c:v>243.328</c:v>
                </c:pt>
                <c:pt idx="1">
                  <c:v>318.66899999999998</c:v>
                </c:pt>
                <c:pt idx="2">
                  <c:v>243.124</c:v>
                </c:pt>
                <c:pt idx="3">
                  <c:v>202.58199999999999</c:v>
                </c:pt>
                <c:pt idx="4">
                  <c:v>206.40600000000001</c:v>
                </c:pt>
                <c:pt idx="5">
                  <c:v>171.673</c:v>
                </c:pt>
                <c:pt idx="6">
                  <c:v>151.6</c:v>
                </c:pt>
                <c:pt idx="7">
                  <c:v>154.9</c:v>
                </c:pt>
                <c:pt idx="8">
                  <c:v>141.1</c:v>
                </c:pt>
                <c:pt idx="9">
                  <c:v>152.80000000000001</c:v>
                </c:pt>
                <c:pt idx="10">
                  <c:v>102.4</c:v>
                </c:pt>
                <c:pt idx="11">
                  <c:v>85.9</c:v>
                </c:pt>
                <c:pt idx="12">
                  <c:v>71.2</c:v>
                </c:pt>
                <c:pt idx="13">
                  <c:v>67.5</c:v>
                </c:pt>
                <c:pt idx="14">
                  <c:v>59.7</c:v>
                </c:pt>
                <c:pt idx="15">
                  <c:v>52.4</c:v>
                </c:pt>
                <c:pt idx="16">
                  <c:v>50.2</c:v>
                </c:pt>
                <c:pt idx="17">
                  <c:v>50.1</c:v>
                </c:pt>
                <c:pt idx="18">
                  <c:v>45.6</c:v>
                </c:pt>
                <c:pt idx="19">
                  <c:v>48.1</c:v>
                </c:pt>
                <c:pt idx="20">
                  <c:v>49.7</c:v>
                </c:pt>
                <c:pt idx="21">
                  <c:v>47.8</c:v>
                </c:pt>
                <c:pt idx="22">
                  <c:v>50.3</c:v>
                </c:pt>
                <c:pt idx="23">
                  <c:v>52.2</c:v>
                </c:pt>
                <c:pt idx="24">
                  <c:v>51.5</c:v>
                </c:pt>
                <c:pt idx="25">
                  <c:v>49.3</c:v>
                </c:pt>
                <c:pt idx="26">
                  <c:v>48.1</c:v>
                </c:pt>
                <c:pt idx="27">
                  <c:v>45.7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9D-C443-8C89-875AB4016249}"/>
            </c:ext>
          </c:extLst>
        </c:ser>
        <c:ser>
          <c:idx val="2"/>
          <c:order val="2"/>
          <c:tx>
            <c:strRef>
              <c:f>'Pension system'!$A$33</c:f>
              <c:strCache>
                <c:ptCount val="1"/>
                <c:pt idx="0">
                  <c:v>renty rodzinne</c:v>
                </c:pt>
              </c:strCache>
            </c:strRef>
          </c:tx>
          <c:spPr>
            <a:ln w="28575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'Pension system'!$B$1:$AC$1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'Pension system'!$B$33:$AC$33</c:f>
              <c:numCache>
                <c:formatCode>0.0</c:formatCode>
                <c:ptCount val="28"/>
                <c:pt idx="0">
                  <c:v>85.433999999999997</c:v>
                </c:pt>
                <c:pt idx="1">
                  <c:v>94.1</c:v>
                </c:pt>
                <c:pt idx="2">
                  <c:v>81.266000000000005</c:v>
                </c:pt>
                <c:pt idx="3">
                  <c:v>70.8</c:v>
                </c:pt>
                <c:pt idx="4">
                  <c:v>66.022000000000006</c:v>
                </c:pt>
                <c:pt idx="5">
                  <c:v>61.758000000000003</c:v>
                </c:pt>
                <c:pt idx="6">
                  <c:v>58.3</c:v>
                </c:pt>
                <c:pt idx="7">
                  <c:v>51.6</c:v>
                </c:pt>
                <c:pt idx="8">
                  <c:v>51.8</c:v>
                </c:pt>
                <c:pt idx="9">
                  <c:v>68.7</c:v>
                </c:pt>
                <c:pt idx="10">
                  <c:v>68.099999999999994</c:v>
                </c:pt>
                <c:pt idx="11">
                  <c:v>67.599999999999994</c:v>
                </c:pt>
                <c:pt idx="12">
                  <c:v>65.099999999999994</c:v>
                </c:pt>
                <c:pt idx="13">
                  <c:v>64.5</c:v>
                </c:pt>
                <c:pt idx="14">
                  <c:v>72.099999999999994</c:v>
                </c:pt>
                <c:pt idx="15">
                  <c:v>67.7</c:v>
                </c:pt>
                <c:pt idx="16">
                  <c:v>67.8</c:v>
                </c:pt>
                <c:pt idx="17">
                  <c:v>47</c:v>
                </c:pt>
                <c:pt idx="18">
                  <c:v>39.4</c:v>
                </c:pt>
                <c:pt idx="19">
                  <c:v>40.299999999999997</c:v>
                </c:pt>
                <c:pt idx="20">
                  <c:v>39</c:v>
                </c:pt>
                <c:pt idx="21">
                  <c:v>44</c:v>
                </c:pt>
                <c:pt idx="22">
                  <c:v>40.9</c:v>
                </c:pt>
                <c:pt idx="23">
                  <c:v>37</c:v>
                </c:pt>
                <c:pt idx="24">
                  <c:v>42.1</c:v>
                </c:pt>
                <c:pt idx="25">
                  <c:v>38.299999999999997</c:v>
                </c:pt>
                <c:pt idx="26">
                  <c:v>37.200000000000003</c:v>
                </c:pt>
                <c:pt idx="27">
                  <c:v>37.200000000000003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9D-C443-8C89-875AB4016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7306016"/>
        <c:axId val="-67308000"/>
      </c:lineChart>
      <c:catAx>
        <c:axId val="-6730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-67308000"/>
        <c:crosses val="autoZero"/>
        <c:auto val="1"/>
        <c:lblAlgn val="ctr"/>
        <c:lblOffset val="100"/>
        <c:noMultiLvlLbl val="0"/>
      </c:catAx>
      <c:valAx>
        <c:axId val="-6730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-6730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emerytury!$A$11</c:f>
              <c:strCache>
                <c:ptCount val="1"/>
                <c:pt idx="0">
                  <c:v>M below 50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emerytury!$B$11:$T$11</c:f>
              <c:numCache>
                <c:formatCode>0.0</c:formatCode>
                <c:ptCount val="19"/>
                <c:pt idx="0">
                  <c:v>4.8934799999999923</c:v>
                </c:pt>
                <c:pt idx="1">
                  <c:v>4.1906700000000061</c:v>
                </c:pt>
                <c:pt idx="2">
                  <c:v>3.5165058823529476</c:v>
                </c:pt>
                <c:pt idx="3">
                  <c:v>4.1591666666666756</c:v>
                </c:pt>
                <c:pt idx="4">
                  <c:v>3.4576585365853614</c:v>
                </c:pt>
                <c:pt idx="5">
                  <c:v>6.1346879999999988</c:v>
                </c:pt>
                <c:pt idx="6">
                  <c:v>4.9441854000000003</c:v>
                </c:pt>
                <c:pt idx="7">
                  <c:v>5.7564756000000008</c:v>
                </c:pt>
                <c:pt idx="8">
                  <c:v>5.5984614000000015</c:v>
                </c:pt>
                <c:pt idx="9">
                  <c:v>5.86341</c:v>
                </c:pt>
                <c:pt idx="10">
                  <c:v>3.8102399999999998</c:v>
                </c:pt>
                <c:pt idx="11">
                  <c:v>3.7842999999999996</c:v>
                </c:pt>
                <c:pt idx="12">
                  <c:v>5.1581074999999998</c:v>
                </c:pt>
                <c:pt idx="13">
                  <c:v>5.18832</c:v>
                </c:pt>
                <c:pt idx="14">
                  <c:v>5.3469504000000008</c:v>
                </c:pt>
                <c:pt idx="15">
                  <c:v>5.6989967999999989</c:v>
                </c:pt>
                <c:pt idx="16">
                  <c:v>4.9242336</c:v>
                </c:pt>
                <c:pt idx="17">
                  <c:v>4.0475336000000004</c:v>
                </c:pt>
                <c:pt idx="18">
                  <c:v>3.7229760000000001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4-D24F-8A58-5BEA1309A0A4}"/>
            </c:ext>
          </c:extLst>
        </c:ser>
        <c:ser>
          <c:idx val="1"/>
          <c:order val="1"/>
          <c:tx>
            <c:strRef>
              <c:f>emerytury!$A$12</c:f>
              <c:strCache>
                <c:ptCount val="1"/>
                <c:pt idx="0">
                  <c:v>M 50-54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emerytury!$B$12:$T$12</c:f>
              <c:numCache>
                <c:formatCode>0.0</c:formatCode>
                <c:ptCount val="19"/>
                <c:pt idx="0">
                  <c:v>3.7587599999999939</c:v>
                </c:pt>
                <c:pt idx="1">
                  <c:v>2.6294400000000038</c:v>
                </c:pt>
                <c:pt idx="2">
                  <c:v>2.6373794117647105</c:v>
                </c:pt>
                <c:pt idx="3">
                  <c:v>2.6040000000000054</c:v>
                </c:pt>
                <c:pt idx="4">
                  <c:v>2.3745365853658504</c:v>
                </c:pt>
                <c:pt idx="5">
                  <c:v>3.6808128</c:v>
                </c:pt>
                <c:pt idx="6">
                  <c:v>3.4031406</c:v>
                </c:pt>
                <c:pt idx="7">
                  <c:v>3.7029960000000002</c:v>
                </c:pt>
                <c:pt idx="8">
                  <c:v>5.5984614000000015</c:v>
                </c:pt>
                <c:pt idx="9">
                  <c:v>4.104387</c:v>
                </c:pt>
                <c:pt idx="10">
                  <c:v>3.7013759999999998</c:v>
                </c:pt>
                <c:pt idx="11">
                  <c:v>2.3075000000000001</c:v>
                </c:pt>
                <c:pt idx="12">
                  <c:v>2.6073950000000004</c:v>
                </c:pt>
                <c:pt idx="13">
                  <c:v>2.6590139999999995</c:v>
                </c:pt>
                <c:pt idx="14">
                  <c:v>2.8112832000000001</c:v>
                </c:pt>
                <c:pt idx="15">
                  <c:v>2.6995247999999998</c:v>
                </c:pt>
                <c:pt idx="16">
                  <c:v>2.1780263999999998</c:v>
                </c:pt>
                <c:pt idx="17">
                  <c:v>2.2997350000000001</c:v>
                </c:pt>
                <c:pt idx="18">
                  <c:v>1.861488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4-D24F-8A58-5BEA1309A0A4}"/>
            </c:ext>
          </c:extLst>
        </c:ser>
        <c:ser>
          <c:idx val="2"/>
          <c:order val="2"/>
          <c:tx>
            <c:strRef>
              <c:f>emerytury!$A$13</c:f>
              <c:strCache>
                <c:ptCount val="1"/>
                <c:pt idx="0">
                  <c:v>M 55-59</c:v>
                </c:pt>
              </c:strCache>
            </c:strRef>
          </c:tx>
          <c:spPr>
            <a:solidFill>
              <a:schemeClr val="accent2">
                <a:shade val="82000"/>
              </a:schemeClr>
            </a:solidFill>
            <a:ln>
              <a:noFill/>
            </a:ln>
            <a:effectLst/>
          </c:spP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emerytury!$B$13:$T$13</c:f>
              <c:numCache>
                <c:formatCode>0.0</c:formatCode>
                <c:ptCount val="19"/>
                <c:pt idx="0">
                  <c:v>3.4041599999999947</c:v>
                </c:pt>
                <c:pt idx="1">
                  <c:v>1.670790000000002</c:v>
                </c:pt>
                <c:pt idx="2">
                  <c:v>2.0007705882352975</c:v>
                </c:pt>
                <c:pt idx="3">
                  <c:v>2.2061666666666713</c:v>
                </c:pt>
                <c:pt idx="4">
                  <c:v>2.1662439024390214</c:v>
                </c:pt>
                <c:pt idx="5">
                  <c:v>2.9797056</c:v>
                </c:pt>
                <c:pt idx="6">
                  <c:v>2.6326182</c:v>
                </c:pt>
                <c:pt idx="7">
                  <c:v>2.4911064000000001</c:v>
                </c:pt>
                <c:pt idx="8">
                  <c:v>3.7559298000000001</c:v>
                </c:pt>
                <c:pt idx="9">
                  <c:v>2.7362579999999999</c:v>
                </c:pt>
                <c:pt idx="10">
                  <c:v>2.9393279999999997</c:v>
                </c:pt>
                <c:pt idx="11">
                  <c:v>1.3383499999999997</c:v>
                </c:pt>
                <c:pt idx="12">
                  <c:v>1.0769674999999999</c:v>
                </c:pt>
                <c:pt idx="13">
                  <c:v>1.6213499999999998</c:v>
                </c:pt>
                <c:pt idx="14">
                  <c:v>1.1024640000000001</c:v>
                </c:pt>
                <c:pt idx="15">
                  <c:v>1.0498151999999998</c:v>
                </c:pt>
                <c:pt idx="16">
                  <c:v>0.94696799999999992</c:v>
                </c:pt>
                <c:pt idx="17">
                  <c:v>0.73591519999999999</c:v>
                </c:pt>
                <c:pt idx="18">
                  <c:v>0.62049600000000005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94-D24F-8A58-5BEA1309A0A4}"/>
            </c:ext>
          </c:extLst>
        </c:ser>
        <c:ser>
          <c:idx val="3"/>
          <c:order val="3"/>
          <c:tx>
            <c:strRef>
              <c:f>emerytury!$A$14</c:f>
              <c:strCache>
                <c:ptCount val="1"/>
                <c:pt idx="0">
                  <c:v>M 60-64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emerytury!$B$14:$T$14</c:f>
              <c:numCache>
                <c:formatCode>0.0</c:formatCode>
                <c:ptCount val="19"/>
                <c:pt idx="0">
                  <c:v>11.701799999999983</c:v>
                </c:pt>
                <c:pt idx="1">
                  <c:v>10.709490000000015</c:v>
                </c:pt>
                <c:pt idx="2">
                  <c:v>13.186897058823554</c:v>
                </c:pt>
                <c:pt idx="3">
                  <c:v>16.817500000000035</c:v>
                </c:pt>
                <c:pt idx="4">
                  <c:v>19.496195121951192</c:v>
                </c:pt>
                <c:pt idx="5">
                  <c:v>18.754617599999996</c:v>
                </c:pt>
                <c:pt idx="6">
                  <c:v>11.076259500000001</c:v>
                </c:pt>
                <c:pt idx="7">
                  <c:v>12.758504400000001</c:v>
                </c:pt>
                <c:pt idx="8">
                  <c:v>35.645899800000002</c:v>
                </c:pt>
                <c:pt idx="9">
                  <c:v>163.39369199999999</c:v>
                </c:pt>
                <c:pt idx="10">
                  <c:v>77.184576000000021</c:v>
                </c:pt>
                <c:pt idx="11">
                  <c:v>26.951599999999999</c:v>
                </c:pt>
                <c:pt idx="12">
                  <c:v>33.272627500000006</c:v>
                </c:pt>
                <c:pt idx="13">
                  <c:v>37.355904000000002</c:v>
                </c:pt>
                <c:pt idx="14">
                  <c:v>32.577811200000006</c:v>
                </c:pt>
                <c:pt idx="15">
                  <c:v>32.019363599999998</c:v>
                </c:pt>
                <c:pt idx="16">
                  <c:v>27.462071999999999</c:v>
                </c:pt>
                <c:pt idx="17">
                  <c:v>21.985466599999999</c:v>
                </c:pt>
                <c:pt idx="18">
                  <c:v>17.218764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94-D24F-8A58-5BEA1309A0A4}"/>
            </c:ext>
          </c:extLst>
        </c:ser>
        <c:ser>
          <c:idx val="4"/>
          <c:order val="4"/>
          <c:tx>
            <c:strRef>
              <c:f>emerytury!$A$15</c:f>
              <c:strCache>
                <c:ptCount val="1"/>
                <c:pt idx="0">
                  <c:v>M 65 and older</c:v>
                </c:pt>
              </c:strCache>
            </c:strRef>
          </c:tx>
          <c:spPr>
            <a:solidFill>
              <a:schemeClr val="accent2">
                <a:tint val="83000"/>
              </a:schemeClr>
            </a:solidFill>
            <a:ln>
              <a:noFill/>
            </a:ln>
            <a:effectLst/>
          </c:spP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emerytury!$B$15:$T$15</c:f>
              <c:numCache>
                <c:formatCode>0.0</c:formatCode>
                <c:ptCount val="19"/>
                <c:pt idx="0">
                  <c:v>11.701799999999977</c:v>
                </c:pt>
                <c:pt idx="1">
                  <c:v>8.1896100000000089</c:v>
                </c:pt>
                <c:pt idx="2">
                  <c:v>8.9731529411764868</c:v>
                </c:pt>
                <c:pt idx="3">
                  <c:v>10.379833333333355</c:v>
                </c:pt>
                <c:pt idx="4">
                  <c:v>14.163902439024369</c:v>
                </c:pt>
                <c:pt idx="5">
                  <c:v>12.269376000000001</c:v>
                </c:pt>
                <c:pt idx="6">
                  <c:v>10.048896299999999</c:v>
                </c:pt>
                <c:pt idx="7">
                  <c:v>8.9545176000000026</c:v>
                </c:pt>
                <c:pt idx="8">
                  <c:v>20.267847599999996</c:v>
                </c:pt>
                <c:pt idx="9">
                  <c:v>19.349252999999976</c:v>
                </c:pt>
                <c:pt idx="10">
                  <c:v>21.22847999999999</c:v>
                </c:pt>
                <c:pt idx="11">
                  <c:v>11.768250000000002</c:v>
                </c:pt>
                <c:pt idx="12">
                  <c:v>14.5674025</c:v>
                </c:pt>
                <c:pt idx="13">
                  <c:v>18.029411999999994</c:v>
                </c:pt>
                <c:pt idx="14">
                  <c:v>13.284691199999997</c:v>
                </c:pt>
                <c:pt idx="15">
                  <c:v>33.51909959999999</c:v>
                </c:pt>
                <c:pt idx="16">
                  <c:v>59.185499999999998</c:v>
                </c:pt>
                <c:pt idx="17">
                  <c:v>62.920749600000008</c:v>
                </c:pt>
                <c:pt idx="18">
                  <c:v>131.700276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4-D24F-8A58-5BEA1309A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7493632"/>
        <c:axId val="-67491312"/>
      </c:areaChart>
      <c:lineChart>
        <c:grouping val="standard"/>
        <c:varyColors val="0"/>
        <c:ser>
          <c:idx val="6"/>
          <c:order val="5"/>
          <c:tx>
            <c:strRef>
              <c:f>emerytury!$A$22</c:f>
              <c:strCache>
                <c:ptCount val="1"/>
                <c:pt idx="0">
                  <c:v>average retirement age M</c:v>
                </c:pt>
              </c:strCache>
            </c:strRef>
          </c:tx>
          <c:spPr>
            <a:ln w="28575" cap="rnd" cmpd="sng" algn="ctr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emerytury!$B$22:$T$22</c:f>
              <c:numCache>
                <c:formatCode>General</c:formatCode>
                <c:ptCount val="19"/>
                <c:pt idx="0">
                  <c:v>59.2</c:v>
                </c:pt>
                <c:pt idx="1">
                  <c:v>58.9</c:v>
                </c:pt>
                <c:pt idx="2">
                  <c:v>59.4</c:v>
                </c:pt>
                <c:pt idx="3">
                  <c:v>59.4</c:v>
                </c:pt>
                <c:pt idx="4">
                  <c:v>58.9</c:v>
                </c:pt>
                <c:pt idx="5">
                  <c:v>58.7</c:v>
                </c:pt>
                <c:pt idx="6">
                  <c:v>58.4</c:v>
                </c:pt>
                <c:pt idx="7">
                  <c:v>57.9</c:v>
                </c:pt>
                <c:pt idx="8">
                  <c:v>59.7</c:v>
                </c:pt>
                <c:pt idx="9">
                  <c:v>61.1</c:v>
                </c:pt>
                <c:pt idx="10" formatCode="0.0">
                  <c:v>61</c:v>
                </c:pt>
                <c:pt idx="11" formatCode="0.0">
                  <c:v>60.2</c:v>
                </c:pt>
                <c:pt idx="12" formatCode="0.0">
                  <c:v>60.1</c:v>
                </c:pt>
                <c:pt idx="13">
                  <c:v>60.2</c:v>
                </c:pt>
                <c:pt idx="14" formatCode="0.0">
                  <c:v>59.7</c:v>
                </c:pt>
                <c:pt idx="15">
                  <c:v>61</c:v>
                </c:pt>
                <c:pt idx="16" formatCode="0.0">
                  <c:v>62.8</c:v>
                </c:pt>
                <c:pt idx="17" formatCode="0.0">
                  <c:v>63.3</c:v>
                </c:pt>
                <c:pt idx="18" formatCode="0.0">
                  <c:v>64.599999999999994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594-D24F-8A58-5BEA1309A0A4}"/>
            </c:ext>
          </c:extLst>
        </c:ser>
        <c:ser>
          <c:idx val="5"/>
          <c:order val="6"/>
          <c:tx>
            <c:strRef>
              <c:f>emerytury!$A$25</c:f>
              <c:strCache>
                <c:ptCount val="1"/>
                <c:pt idx="0">
                  <c:v>legal retirement age M</c:v>
                </c:pt>
              </c:strCache>
            </c:strRef>
          </c:tx>
          <c:spPr>
            <a:ln w="28575" cap="rnd" cmpd="sng" algn="ctr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emerytury!$B$25:$T$25</c:f>
              <c:numCache>
                <c:formatCode>General</c:formatCode>
                <c:ptCount val="19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1">
                  <c:v>65</c:v>
                </c:pt>
                <c:pt idx="12">
                  <c:v>65</c:v>
                </c:pt>
                <c:pt idx="13">
                  <c:v>65</c:v>
                </c:pt>
                <c:pt idx="14">
                  <c:v>65.25</c:v>
                </c:pt>
                <c:pt idx="15">
                  <c:v>65.5</c:v>
                </c:pt>
                <c:pt idx="16">
                  <c:v>65.75</c:v>
                </c:pt>
                <c:pt idx="17">
                  <c:v>66</c:v>
                </c:pt>
                <c:pt idx="18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594-D24F-8A58-5BEA1309A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7486160"/>
        <c:axId val="-67488992"/>
      </c:lineChart>
      <c:catAx>
        <c:axId val="-6749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67491312"/>
        <c:crosses val="autoZero"/>
        <c:auto val="1"/>
        <c:lblAlgn val="ctr"/>
        <c:lblOffset val="100"/>
        <c:noMultiLvlLbl val="0"/>
      </c:catAx>
      <c:valAx>
        <c:axId val="-67491312"/>
        <c:scaling>
          <c:orientation val="minMax"/>
          <c:max val="30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67493632"/>
        <c:crosses val="autoZero"/>
        <c:crossBetween val="between"/>
      </c:valAx>
      <c:valAx>
        <c:axId val="-67488992"/>
        <c:scaling>
          <c:orientation val="minMax"/>
          <c:max val="70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67486160"/>
        <c:crosses val="max"/>
        <c:crossBetween val="between"/>
      </c:valAx>
      <c:catAx>
        <c:axId val="-6748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7488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89413324526266E-2"/>
          <c:y val="5.7361359400984809E-2"/>
          <c:w val="0.82372022228285058"/>
          <c:h val="0.64598533717187723"/>
        </c:manualLayout>
      </c:layout>
      <c:areaChart>
        <c:grouping val="stacked"/>
        <c:varyColors val="0"/>
        <c:ser>
          <c:idx val="0"/>
          <c:order val="0"/>
          <c:tx>
            <c:strRef>
              <c:f>emerytury!$A$16</c:f>
              <c:strCache>
                <c:ptCount val="1"/>
                <c:pt idx="0">
                  <c:v>F below 50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emerytury!$B$16:$Q$16</c:f>
              <c:numCache>
                <c:formatCode>0.0</c:formatCode>
                <c:ptCount val="16"/>
                <c:pt idx="0">
                  <c:v>2.3324800000000021</c:v>
                </c:pt>
                <c:pt idx="1">
                  <c:v>3.2643899999999975</c:v>
                </c:pt>
                <c:pt idx="2">
                  <c:v>2.0917147058823513</c:v>
                </c:pt>
                <c:pt idx="3">
                  <c:v>0.94033333333333247</c:v>
                </c:pt>
                <c:pt idx="4">
                  <c:v>0.64273170731707363</c:v>
                </c:pt>
                <c:pt idx="5">
                  <c:v>1.0931887999999998</c:v>
                </c:pt>
                <c:pt idx="6">
                  <c:v>1.0051285999999999</c:v>
                </c:pt>
                <c:pt idx="7">
                  <c:v>1.6856735999999999</c:v>
                </c:pt>
                <c:pt idx="8">
                  <c:v>2.6016012000000006</c:v>
                </c:pt>
                <c:pt idx="9">
                  <c:v>1.7406360000000001</c:v>
                </c:pt>
                <c:pt idx="10">
                  <c:v>1.073088</c:v>
                </c:pt>
                <c:pt idx="11">
                  <c:v>0.13844999999999999</c:v>
                </c:pt>
                <c:pt idx="12">
                  <c:v>0.13745249999999998</c:v>
                </c:pt>
                <c:pt idx="13">
                  <c:v>5.5245999999999996E-2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AC-F14A-8FA3-81A0924A5ECB}"/>
            </c:ext>
          </c:extLst>
        </c:ser>
        <c:ser>
          <c:idx val="1"/>
          <c:order val="1"/>
          <c:tx>
            <c:strRef>
              <c:f>emerytury!$A$17</c:f>
              <c:strCache>
                <c:ptCount val="1"/>
                <c:pt idx="0">
                  <c:v>F 50-54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emerytury!$B$17:$T$17</c:f>
              <c:numCache>
                <c:formatCode>0.0</c:formatCode>
                <c:ptCount val="19"/>
                <c:pt idx="0">
                  <c:v>9.2668800000000076</c:v>
                </c:pt>
                <c:pt idx="1">
                  <c:v>6.2922299999999947</c:v>
                </c:pt>
                <c:pt idx="2">
                  <c:v>5.8314470588235237</c:v>
                </c:pt>
                <c:pt idx="3">
                  <c:v>4.629333333333328</c:v>
                </c:pt>
                <c:pt idx="4">
                  <c:v>3.776048780487808</c:v>
                </c:pt>
                <c:pt idx="5">
                  <c:v>6.0622287999999989</c:v>
                </c:pt>
                <c:pt idx="6">
                  <c:v>4.4512838000000006</c:v>
                </c:pt>
                <c:pt idx="7">
                  <c:v>6.2510396000000004</c:v>
                </c:pt>
                <c:pt idx="8">
                  <c:v>10.550938200000001</c:v>
                </c:pt>
                <c:pt idx="9">
                  <c:v>6.3823320000000017</c:v>
                </c:pt>
                <c:pt idx="10">
                  <c:v>3.8899439999999998</c:v>
                </c:pt>
                <c:pt idx="11">
                  <c:v>1.1999</c:v>
                </c:pt>
                <c:pt idx="12">
                  <c:v>1.0996199999999998</c:v>
                </c:pt>
                <c:pt idx="13">
                  <c:v>1.160166</c:v>
                </c:pt>
                <c:pt idx="14">
                  <c:v>0.73915200000000003</c:v>
                </c:pt>
                <c:pt idx="15">
                  <c:v>0.41606599999999999</c:v>
                </c:pt>
                <c:pt idx="16">
                  <c:v>0.25940640000000004</c:v>
                </c:pt>
                <c:pt idx="17">
                  <c:v>0.13741060000000002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AC-F14A-8FA3-81A0924A5ECB}"/>
            </c:ext>
          </c:extLst>
        </c:ser>
        <c:ser>
          <c:idx val="2"/>
          <c:order val="2"/>
          <c:tx>
            <c:strRef>
              <c:f>emerytury!$A$18</c:f>
              <c:strCache>
                <c:ptCount val="1"/>
                <c:pt idx="0">
                  <c:v>F 55-59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emerytury!$B$18:$T$18</c:f>
              <c:numCache>
                <c:formatCode>0.0</c:formatCode>
                <c:ptCount val="19"/>
                <c:pt idx="0">
                  <c:v>35.554560000000031</c:v>
                </c:pt>
                <c:pt idx="1">
                  <c:v>28.291379999999982</c:v>
                </c:pt>
                <c:pt idx="2">
                  <c:v>45.193714705882314</c:v>
                </c:pt>
                <c:pt idx="3">
                  <c:v>56.998666666666601</c:v>
                </c:pt>
                <c:pt idx="4">
                  <c:v>63.630439024390299</c:v>
                </c:pt>
                <c:pt idx="5">
                  <c:v>80.995351999999983</c:v>
                </c:pt>
                <c:pt idx="6">
                  <c:v>56.9333557</c:v>
                </c:pt>
                <c:pt idx="7">
                  <c:v>51.69399039999999</c:v>
                </c:pt>
                <c:pt idx="8">
                  <c:v>113.16965220000002</c:v>
                </c:pt>
                <c:pt idx="9">
                  <c:v>113.286393</c:v>
                </c:pt>
                <c:pt idx="10">
                  <c:v>78.871967999999995</c:v>
                </c:pt>
                <c:pt idx="11">
                  <c:v>14.906449999999998</c:v>
                </c:pt>
                <c:pt idx="12">
                  <c:v>12.233272499999998</c:v>
                </c:pt>
                <c:pt idx="13">
                  <c:v>12.540841999999998</c:v>
                </c:pt>
                <c:pt idx="14">
                  <c:v>12.614860800000001</c:v>
                </c:pt>
                <c:pt idx="15">
                  <c:v>8.0716803999999982</c:v>
                </c:pt>
                <c:pt idx="16">
                  <c:v>5.7069408000000008</c:v>
                </c:pt>
                <c:pt idx="17">
                  <c:v>4.2597285999999999</c:v>
                </c:pt>
                <c:pt idx="18">
                  <c:v>3.9281399999999995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AC-F14A-8FA3-81A0924A5ECB}"/>
            </c:ext>
          </c:extLst>
        </c:ser>
        <c:ser>
          <c:idx val="3"/>
          <c:order val="3"/>
          <c:tx>
            <c:strRef>
              <c:f>emerytury!$A$19</c:f>
              <c:strCache>
                <c:ptCount val="1"/>
                <c:pt idx="0">
                  <c:v>F 60 and older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emerytury!$B$19:$T$19</c:f>
              <c:numCache>
                <c:formatCode>0.0</c:formatCode>
                <c:ptCount val="19"/>
                <c:pt idx="0">
                  <c:v>15.886080000000014</c:v>
                </c:pt>
                <c:pt idx="1">
                  <c:v>9.4619999999999962</c:v>
                </c:pt>
                <c:pt idx="2">
                  <c:v>10.268417647058811</c:v>
                </c:pt>
                <c:pt idx="3">
                  <c:v>9.7649999999999935</c:v>
                </c:pt>
                <c:pt idx="4">
                  <c:v>12.292243902439026</c:v>
                </c:pt>
                <c:pt idx="5">
                  <c:v>11.230030400000004</c:v>
                </c:pt>
                <c:pt idx="6">
                  <c:v>9.4051319000000149</c:v>
                </c:pt>
                <c:pt idx="7">
                  <c:v>10.605696400000014</c:v>
                </c:pt>
                <c:pt idx="8">
                  <c:v>18.211208399999975</c:v>
                </c:pt>
                <c:pt idx="9">
                  <c:v>23.643639000000022</c:v>
                </c:pt>
                <c:pt idx="10">
                  <c:v>50.30100000000003</c:v>
                </c:pt>
                <c:pt idx="11">
                  <c:v>29.905200000000001</c:v>
                </c:pt>
                <c:pt idx="12">
                  <c:v>32.347155000000001</c:v>
                </c:pt>
                <c:pt idx="13">
                  <c:v>41.489745999999997</c:v>
                </c:pt>
                <c:pt idx="14">
                  <c:v>35.922787200000002</c:v>
                </c:pt>
                <c:pt idx="15">
                  <c:v>74.725453600000009</c:v>
                </c:pt>
                <c:pt idx="16">
                  <c:v>123.73685280000001</c:v>
                </c:pt>
                <c:pt idx="17">
                  <c:v>133.01346079999999</c:v>
                </c:pt>
                <c:pt idx="18">
                  <c:v>257.94785999999999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AC-F14A-8FA3-81A0924A5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22625968"/>
        <c:axId val="-422632480"/>
      </c:areaChart>
      <c:lineChart>
        <c:grouping val="standard"/>
        <c:varyColors val="0"/>
        <c:ser>
          <c:idx val="4"/>
          <c:order val="4"/>
          <c:tx>
            <c:strRef>
              <c:f>emerytury!$A$23</c:f>
              <c:strCache>
                <c:ptCount val="1"/>
                <c:pt idx="0">
                  <c:v>average retirement age F</c:v>
                </c:pt>
              </c:strCache>
            </c:strRef>
          </c:tx>
          <c:spPr>
            <a:ln w="28575" cap="rnd" cmpd="sng" algn="ctr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emerytury!$B$1:$S$1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emerytury!$B$23:$T$23</c:f>
              <c:numCache>
                <c:formatCode>General</c:formatCode>
                <c:ptCount val="19"/>
                <c:pt idx="0">
                  <c:v>56.7</c:v>
                </c:pt>
                <c:pt idx="1">
                  <c:v>55.9</c:v>
                </c:pt>
                <c:pt idx="2">
                  <c:v>56</c:v>
                </c:pt>
                <c:pt idx="3">
                  <c:v>56.1</c:v>
                </c:pt>
                <c:pt idx="4">
                  <c:v>56.05</c:v>
                </c:pt>
                <c:pt idx="5">
                  <c:v>56</c:v>
                </c:pt>
                <c:pt idx="6">
                  <c:v>56</c:v>
                </c:pt>
                <c:pt idx="7">
                  <c:v>56</c:v>
                </c:pt>
                <c:pt idx="8">
                  <c:v>55.8</c:v>
                </c:pt>
                <c:pt idx="9">
                  <c:v>56.2</c:v>
                </c:pt>
                <c:pt idx="10">
                  <c:v>57.8</c:v>
                </c:pt>
                <c:pt idx="11">
                  <c:v>59</c:v>
                </c:pt>
                <c:pt idx="12">
                  <c:v>59.5</c:v>
                </c:pt>
                <c:pt idx="13">
                  <c:v>59.5</c:v>
                </c:pt>
                <c:pt idx="14">
                  <c:v>59.3</c:v>
                </c:pt>
                <c:pt idx="15">
                  <c:v>59.8</c:v>
                </c:pt>
                <c:pt idx="16">
                  <c:v>60.7</c:v>
                </c:pt>
                <c:pt idx="17">
                  <c:v>61</c:v>
                </c:pt>
                <c:pt idx="18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AC-F14A-8FA3-81A0924A5ECB}"/>
            </c:ext>
          </c:extLst>
        </c:ser>
        <c:ser>
          <c:idx val="5"/>
          <c:order val="5"/>
          <c:tx>
            <c:strRef>
              <c:f>emerytury!$A$24</c:f>
              <c:strCache>
                <c:ptCount val="1"/>
                <c:pt idx="0">
                  <c:v>legal retirement age F</c:v>
                </c:pt>
              </c:strCache>
            </c:strRef>
          </c:tx>
          <c:spPr>
            <a:ln w="28575" cap="rnd" cmpd="sng" algn="ctr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emerytury!$B$1:$T$1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emerytury!$B$24:$T$24</c:f>
              <c:numCache>
                <c:formatCode>General</c:formatCode>
                <c:ptCount val="19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60.25</c:v>
                </c:pt>
                <c:pt idx="15">
                  <c:v>60.5</c:v>
                </c:pt>
                <c:pt idx="16">
                  <c:v>60.75</c:v>
                </c:pt>
                <c:pt idx="17">
                  <c:v>61</c:v>
                </c:pt>
                <c:pt idx="18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AC-F14A-8FA3-81A0924A5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22709536"/>
        <c:axId val="-422711312"/>
      </c:lineChart>
      <c:catAx>
        <c:axId val="-42262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422632480"/>
        <c:crosses val="autoZero"/>
        <c:auto val="1"/>
        <c:lblAlgn val="ctr"/>
        <c:lblOffset val="100"/>
        <c:noMultiLvlLbl val="0"/>
      </c:catAx>
      <c:valAx>
        <c:axId val="-42263248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422625968"/>
        <c:crosses val="autoZero"/>
        <c:crossBetween val="between"/>
      </c:valAx>
      <c:valAx>
        <c:axId val="-422711312"/>
        <c:scaling>
          <c:orientation val="minMax"/>
          <c:max val="70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422709536"/>
        <c:crosses val="max"/>
        <c:crossBetween val="between"/>
      </c:valAx>
      <c:catAx>
        <c:axId val="-42270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422711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4D609ED-7215-4086-A7A9-163CCCC1C8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C00B51-8CFF-4D03-A7B8-3F81FC89D4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A47ABC29-4DF3-46A1-A056-6F953223EB19}" type="datetimeFigureOut">
              <a:rPr lang="pl-PL"/>
              <a:pPr>
                <a:defRPr/>
              </a:pPr>
              <a:t>11.10.2018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69CED7B-8A99-4C62-B971-19E6D66D2A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Konferencja polskiej Grupy Badawczej SHARE, Szczecin 14 lipca 2017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0686AFF-F01C-4BBC-96F6-0CC09E3817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56CDA98-30C3-46A9-898B-D425FF121B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15278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1BB57A-5009-43F1-A6CE-5C63A226DB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AC9BD-C2B7-43DC-BDB5-E2F8D1BA99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BF28E0A2-C53F-4A78-AC09-0BFE740434D3}" type="datetimeFigureOut">
              <a:rPr lang="en-GB"/>
              <a:pPr>
                <a:defRPr/>
              </a:pPr>
              <a:t>11/10/2018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8D3EA6A-EA8E-4D54-94B3-5233D8A5BD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DE2F3D9-BBF0-4EBA-BCAD-0801B5038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7C2D0-2C42-4C39-9742-45DF7C91DF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Konferencja polskiej Grupy Badawczej SHARE, Szczecin 14 lipca 2017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1DB43-915E-45E5-96AC-00076ED9E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011C441-956A-4AAC-B216-9CBFCF4289F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4560707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7E9D45-7C62-4375-AC67-EF0C174541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EED84F1-69C3-4C99-8E76-57ED69C4D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e-DE"/>
          </a:p>
        </p:txBody>
      </p:sp>
      <p:sp>
        <p:nvSpPr>
          <p:cNvPr id="9220" name="Symbol zastępczy stopki 1">
            <a:extLst>
              <a:ext uri="{FF2B5EF4-FFF2-40B4-BE49-F238E27FC236}">
                <a16:creationId xmlns:a16="http://schemas.microsoft.com/office/drawing/2014/main" id="{A7705562-74C8-4159-A6ED-918DD36F28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/>
              <a:t>Konferencja polskiej Grupy Badawczej SHARE, Szczecin 14 lipca 2017</a:t>
            </a:r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F94D93-7B83-4E1F-B311-2520B2AC4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26F021-C997-420A-B016-4396B8C7E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203D-2F25-414C-B717-2DC929BE505E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56252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476D6C-4534-4FBF-9C65-8591927A0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A58A35-134D-46C3-935D-F79BFC607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Szkolenie ankieterów SHARE, Warszawa 9-10 czerwca 2014</a:t>
            </a: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62B969-355F-44AB-A7C0-5FD5F827A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8F320-83EA-452F-A6DF-2B58FAF9FEE7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416121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B0B6F-9F79-4AF4-99ED-953B54000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096C13-39CD-4743-ABE0-7E9D16F12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Szkolenie ankieterów SHARE, Warszawa 9-10 czerwca 2014</a:t>
            </a: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EE78-4F41-4295-ACF2-5F6EC9F08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A856-06EA-4E10-81AC-372C59CDC44C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40590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084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3869" y="1316037"/>
            <a:ext cx="8229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E2E282-EF37-4A8B-8104-3C30C7DFA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7188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E347-5E0E-4870-8C54-7098FF23F801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55B5F8D-9138-4E4C-A707-417CAC3ACF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7CAB59F4-DD7B-4EEF-8E39-C69D795470D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668F318-3B51-4521-A0A9-35725B6DA3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defRPr/>
            </a:pP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pic>
        <p:nvPicPr>
          <p:cNvPr id="11" name="Picture 12" descr="C:\Users\monika\ownCloud\PROJECTS\SHARE\PRstuff\logo\SHARE_Regular_Logos\SHARE_L_LO_50plus_orange.png">
            <a:extLst>
              <a:ext uri="{FF2B5EF4-FFF2-40B4-BE49-F238E27FC236}">
                <a16:creationId xmlns:a16="http://schemas.microsoft.com/office/drawing/2014/main" id="{1BE70348-B06D-420C-9717-09E7C63016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8" y="6188189"/>
            <a:ext cx="31305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35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EF97FE-63C5-4006-9A98-2E4942606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C1826F-E44E-45DE-8DE0-24C9AFBE5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Szkolenie ankieterów SHARE, Warszawa 9-10 czerwca 2014</a:t>
            </a: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298E52-1CA3-4EEB-AFDE-5F3DD1EB7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865B-6C08-4AC8-B3A1-D01E3073A8EE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62197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2CF8C-C0F2-415B-ADD9-0C710BF02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E087C-39A6-4F92-BC0C-122102CA7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Szkolenie ankieterów SHARE, Warszawa 9-10 czerwca 2014</a:t>
            </a: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EA217-3783-454A-B7C0-4AF4996C7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CFFCC-D3FF-4375-8796-2016F5C8DCD1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55845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324932-C068-4393-AF16-4A6B57B67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251F51-667D-498A-AD50-F0BF293C8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Szkolenie ankieterów SHARE, Warszawa 9-10 czerwca 2014</a:t>
            </a: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1CBB0D-2F1D-4B66-B7F0-46FC48225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9112D-5EBF-41F9-A148-C01FCB89C512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38328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6C8F74-E040-4BF4-9E7F-6174A3750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C20C0A-AA87-4B39-9F8A-7C8FF75ED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Szkolenie ankieterów SHARE, Warszawa 9-10 czerwca 2014</a:t>
            </a: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A6B4F8-B7E0-477E-9AD7-BDB752B88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A3810-5888-4FCB-85E9-006182963C95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297523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AA3EDC-75B7-41D4-8966-4AC9AFDBF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47F2E0-38A2-455E-BB0B-B86085E93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Szkolenie ankieterów SHARE, Warszawa 9-10 czerwca 2014</a:t>
            </a: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C1FE48-4D1B-4CA1-A08F-F7A1DDD24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E7BB0-BC7A-4211-AE13-102BA5240146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354591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461CE-0900-4044-A703-5728C1DE5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33A90-1BFB-4090-AD0C-D5322FA77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Szkolenie ankieterów SHARE, Warszawa 9-10 czerwca 2014</a:t>
            </a: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8E988-6AB9-4980-A95E-6086FA7F2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0485-4504-446B-93B1-FD6B4BCF3ABA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208333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35DA8-CFF6-4E7B-81A4-81E331174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90B3E-4BBB-48BC-88EA-C9A240965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Szkolenie ankieterów SHARE, Warszawa 9-10 czerwca 2014</a:t>
            </a: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9B899-35B7-4974-9E79-2E2A41C53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B0BC5-6E9E-438A-9199-AB0EF5094429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79419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71ABE9-EEA9-448F-98AC-9F03792EA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888C81-D2E6-4F41-A925-715CEC6F5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1875A8-187F-4F5A-B3CB-76932AEAAB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3173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9903200-951A-4668-9F64-A49E22A589A7}" type="slidenum">
              <a:rPr lang="de-DE" altLang="pl-PL"/>
              <a:pPr>
                <a:defRPr/>
              </a:pPr>
              <a:t>‹#›</a:t>
            </a:fld>
            <a:endParaRPr lang="de-DE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 3" panose="05040102010807070707" pitchFamily="18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 3" panose="05040102010807070707" pitchFamily="18" charset="2"/>
        <a:buChar char="w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5000"/>
        <a:buFont typeface="Wingdings 3" panose="05040102010807070707" pitchFamily="18" charset="2"/>
        <a:buChar char="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ika\Desktop\shareCtrMapW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29" y="2321740"/>
            <a:ext cx="4555271" cy="45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8" descr="C:\Users\monika\ownCloud\PROJECTS\SHARE\SHARE_w7\Design_wytyczne\logo_POWER_SHARE_UE.png">
            <a:extLst>
              <a:ext uri="{FF2B5EF4-FFF2-40B4-BE49-F238E27FC236}">
                <a16:creationId xmlns:a16="http://schemas.microsoft.com/office/drawing/2014/main" id="{88FDA364-F1F3-4460-BA27-10D2AB90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95275"/>
            <a:ext cx="75390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3">
            <a:extLst>
              <a:ext uri="{FF2B5EF4-FFF2-40B4-BE49-F238E27FC236}">
                <a16:creationId xmlns:a16="http://schemas.microsoft.com/office/drawing/2014/main" id="{1564A9BA-D502-4B97-A3A7-3EDC27ADB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4267200"/>
            <a:ext cx="5000625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Projekt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: </a:t>
            </a:r>
            <a:r>
              <a:rPr lang="pl-P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Wsparcie realizacji badań panelowych osób w wieku 50 lat i więcej w międzynarodowym projekcie </a:t>
            </a:r>
            <a:r>
              <a:rPr lang="pl-PL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Survey</a:t>
            </a:r>
            <a:r>
              <a:rPr lang="pl-P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of </a:t>
            </a:r>
            <a:r>
              <a:rPr lang="pl-PL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Health</a:t>
            </a:r>
            <a:r>
              <a:rPr lang="pl-P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, </a:t>
            </a:r>
            <a:r>
              <a:rPr lang="pl-PL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Ageing</a:t>
            </a:r>
            <a:r>
              <a:rPr lang="pl-P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and </a:t>
            </a:r>
            <a:r>
              <a:rPr lang="pl-PL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Retirement</a:t>
            </a:r>
            <a:r>
              <a:rPr lang="pl-P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in Europe (SHARE)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Warszawa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12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.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10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.2018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sl-SI" sz="3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hr-HR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DE404B2-71F8-42C5-816B-40B79490CC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163" y="1633945"/>
            <a:ext cx="7772400" cy="1470025"/>
          </a:xfrm>
        </p:spPr>
        <p:txBody>
          <a:bodyPr anchor="t"/>
          <a:lstStyle/>
          <a:p>
            <a:pPr algn="l" eaLnBrk="1" hangingPunct="1">
              <a:defRPr/>
            </a:pPr>
            <a:br>
              <a:rPr lang="pl-PL" sz="2400" b="1" dirty="0">
                <a:solidFill>
                  <a:srgbClr val="FF6600"/>
                </a:solidFill>
              </a:rPr>
            </a:br>
            <a:r>
              <a:rPr lang="pl-PL" sz="2400" b="1" dirty="0">
                <a:solidFill>
                  <a:srgbClr val="FF6600"/>
                </a:solidFill>
              </a:rPr>
              <a:t>Uwarunkowanie przechodzenia na emeryturę Polaków oraz efekty zmian wieku emerytalnego </a:t>
            </a:r>
            <a:br>
              <a:rPr lang="pl-PL" sz="2400" b="1" dirty="0">
                <a:solidFill>
                  <a:srgbClr val="FF6600"/>
                </a:solidFill>
              </a:rPr>
            </a:br>
            <a:br>
              <a:rPr lang="pl-PL" sz="2400" b="1" dirty="0">
                <a:solidFill>
                  <a:srgbClr val="FF6600"/>
                </a:solidFill>
              </a:rPr>
            </a:br>
            <a:r>
              <a:rPr lang="pl-PL" sz="2000" b="1" i="1" dirty="0">
                <a:solidFill>
                  <a:srgbClr val="FF6600"/>
                </a:solidFill>
              </a:rPr>
              <a:t>Agnieszka Chłoń-Domińczak</a:t>
            </a:r>
            <a:br>
              <a:rPr lang="pl-PL" sz="2000" b="1" i="1" dirty="0">
                <a:solidFill>
                  <a:srgbClr val="FF6600"/>
                </a:solidFill>
              </a:rPr>
            </a:br>
            <a:br>
              <a:rPr lang="pl-PL" sz="2400" b="1" i="1" dirty="0">
                <a:solidFill>
                  <a:srgbClr val="FF6600"/>
                </a:solidFill>
              </a:rPr>
            </a:br>
            <a:endParaRPr lang="de-DE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Przeciętny</a:t>
            </a:r>
            <a:r>
              <a:rPr lang="en-GB" dirty="0"/>
              <a:t> </a:t>
            </a:r>
            <a:r>
              <a:rPr lang="en-GB" dirty="0" err="1"/>
              <a:t>wiek</a:t>
            </a:r>
            <a:r>
              <a:rPr lang="en-GB" dirty="0"/>
              <a:t> </a:t>
            </a:r>
            <a:r>
              <a:rPr lang="en-GB" dirty="0" err="1"/>
              <a:t>przejścia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emeryturę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28" y="1318761"/>
            <a:ext cx="4905904" cy="35725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10</a:t>
            </a:fld>
            <a:endParaRPr lang="de-DE" altLang="pl-PL"/>
          </a:p>
        </p:txBody>
      </p:sp>
      <p:sp>
        <p:nvSpPr>
          <p:cNvPr id="6" name="TextBox 5"/>
          <p:cNvSpPr txBox="1"/>
          <p:nvPr/>
        </p:nvSpPr>
        <p:spPr>
          <a:xfrm>
            <a:off x="361244" y="5034844"/>
            <a:ext cx="847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/>
              <a:t>Wśród</a:t>
            </a:r>
            <a:r>
              <a:rPr lang="en-GB" dirty="0"/>
              <a:t> </a:t>
            </a:r>
            <a:r>
              <a:rPr lang="en-GB" dirty="0" err="1"/>
              <a:t>obecnych</a:t>
            </a:r>
            <a:r>
              <a:rPr lang="en-GB" dirty="0"/>
              <a:t> </a:t>
            </a:r>
            <a:r>
              <a:rPr lang="en-GB" dirty="0" err="1"/>
              <a:t>emerytów</a:t>
            </a:r>
            <a:r>
              <a:rPr lang="en-GB" dirty="0"/>
              <a:t>, </a:t>
            </a:r>
            <a:r>
              <a:rPr lang="en-GB" dirty="0" err="1"/>
              <a:t>najniższy</a:t>
            </a:r>
            <a:r>
              <a:rPr lang="en-GB" dirty="0"/>
              <a:t> </a:t>
            </a:r>
            <a:r>
              <a:rPr lang="en-GB" dirty="0" err="1"/>
              <a:t>wiek</a:t>
            </a:r>
            <a:r>
              <a:rPr lang="en-GB" dirty="0"/>
              <a:t> </a:t>
            </a:r>
            <a:r>
              <a:rPr lang="en-GB" dirty="0" err="1"/>
              <a:t>przechodzenia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emeryturę</a:t>
            </a:r>
            <a:r>
              <a:rPr lang="en-GB" dirty="0"/>
              <a:t> </a:t>
            </a:r>
            <a:r>
              <a:rPr lang="en-GB" dirty="0" err="1"/>
              <a:t>obserwowany</a:t>
            </a:r>
            <a:r>
              <a:rPr lang="en-GB" dirty="0"/>
              <a:t> jest w </a:t>
            </a:r>
            <a:r>
              <a:rPr lang="en-GB" dirty="0" err="1"/>
              <a:t>Polsce</a:t>
            </a:r>
            <a:r>
              <a:rPr lang="en-GB" dirty="0"/>
              <a:t>, </a:t>
            </a:r>
            <a:r>
              <a:rPr lang="en-GB" dirty="0" err="1"/>
              <a:t>Czechach</a:t>
            </a:r>
            <a:r>
              <a:rPr lang="en-GB" dirty="0"/>
              <a:t> </a:t>
            </a:r>
            <a:r>
              <a:rPr lang="en-GB" dirty="0" err="1"/>
              <a:t>oraz</a:t>
            </a:r>
            <a:r>
              <a:rPr lang="en-GB" dirty="0"/>
              <a:t> w </a:t>
            </a:r>
            <a:r>
              <a:rPr lang="en-GB" dirty="0" err="1"/>
              <a:t>Grecji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W </a:t>
            </a:r>
            <a:r>
              <a:rPr lang="en-GB" dirty="0" err="1"/>
              <a:t>krajach</a:t>
            </a:r>
            <a:r>
              <a:rPr lang="en-GB" dirty="0"/>
              <a:t> </a:t>
            </a:r>
            <a:r>
              <a:rPr lang="en-GB" dirty="0" err="1"/>
              <a:t>tych</a:t>
            </a:r>
            <a:r>
              <a:rPr lang="en-GB" dirty="0"/>
              <a:t> </a:t>
            </a:r>
            <a:r>
              <a:rPr lang="en-GB" dirty="0" err="1"/>
              <a:t>widać</a:t>
            </a:r>
            <a:r>
              <a:rPr lang="en-GB" dirty="0"/>
              <a:t> </a:t>
            </a:r>
            <a:r>
              <a:rPr lang="en-GB" dirty="0" err="1"/>
              <a:t>również</a:t>
            </a:r>
            <a:r>
              <a:rPr lang="en-GB" dirty="0"/>
              <a:t> </a:t>
            </a:r>
            <a:r>
              <a:rPr lang="en-GB" dirty="0" err="1"/>
              <a:t>różnicę</a:t>
            </a:r>
            <a:r>
              <a:rPr lang="en-GB" dirty="0"/>
              <a:t> w </a:t>
            </a:r>
            <a:r>
              <a:rPr lang="en-GB" dirty="0" err="1"/>
              <a:t>wieku</a:t>
            </a:r>
            <a:r>
              <a:rPr lang="en-GB" dirty="0"/>
              <a:t> </a:t>
            </a:r>
            <a:r>
              <a:rPr lang="en-GB" dirty="0" err="1"/>
              <a:t>emerytalnym</a:t>
            </a:r>
            <a:r>
              <a:rPr lang="en-GB" dirty="0"/>
              <a:t> </a:t>
            </a:r>
            <a:r>
              <a:rPr lang="en-GB" dirty="0" err="1"/>
              <a:t>kobiet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mężczyzn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94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Korzystanie</a:t>
            </a:r>
            <a:r>
              <a:rPr lang="en-GB" dirty="0"/>
              <a:t> z </a:t>
            </a:r>
            <a:r>
              <a:rPr lang="en-GB" dirty="0" err="1"/>
              <a:t>emerytur</a:t>
            </a:r>
            <a:r>
              <a:rPr lang="en-GB" dirty="0"/>
              <a:t> </a:t>
            </a:r>
            <a:r>
              <a:rPr lang="en-GB" dirty="0" err="1"/>
              <a:t>według</a:t>
            </a:r>
            <a:r>
              <a:rPr lang="en-GB" dirty="0"/>
              <a:t> </a:t>
            </a:r>
            <a:r>
              <a:rPr lang="en-GB" dirty="0" err="1"/>
              <a:t>grup</a:t>
            </a:r>
            <a:r>
              <a:rPr lang="en-GB" dirty="0"/>
              <a:t> </a:t>
            </a:r>
            <a:r>
              <a:rPr lang="en-GB" dirty="0" err="1"/>
              <a:t>wieku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1677546"/>
            <a:ext cx="3505200" cy="26417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11</a:t>
            </a:fld>
            <a:endParaRPr lang="de-DE" alt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33" y="1677546"/>
            <a:ext cx="3627638" cy="2641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133" y="1106311"/>
            <a:ext cx="40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Mężczyźni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29619" y="1106311"/>
            <a:ext cx="40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Kobiety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15556"/>
            <a:ext cx="8383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/>
              <a:t>Wysoki</a:t>
            </a:r>
            <a:r>
              <a:rPr lang="en-GB" dirty="0"/>
              <a:t> </a:t>
            </a:r>
            <a:r>
              <a:rPr lang="en-GB" dirty="0" err="1"/>
              <a:t>odsetek</a:t>
            </a:r>
            <a:r>
              <a:rPr lang="en-GB" dirty="0"/>
              <a:t> 60-64 </a:t>
            </a:r>
            <a:r>
              <a:rPr lang="en-GB" dirty="0" err="1"/>
              <a:t>letnich</a:t>
            </a:r>
            <a:r>
              <a:rPr lang="en-GB" dirty="0"/>
              <a:t> </a:t>
            </a:r>
            <a:r>
              <a:rPr lang="en-GB" dirty="0" err="1"/>
              <a:t>mężczyzn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emryturze</a:t>
            </a:r>
            <a:r>
              <a:rPr lang="en-GB" dirty="0"/>
              <a:t> w </a:t>
            </a:r>
            <a:r>
              <a:rPr lang="en-GB" dirty="0" err="1"/>
              <a:t>Czechach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we </a:t>
            </a:r>
            <a:r>
              <a:rPr lang="en-GB" dirty="0" err="1"/>
              <a:t>Francji</a:t>
            </a:r>
            <a:r>
              <a:rPr lang="en-GB" dirty="0"/>
              <a:t>, w </a:t>
            </a:r>
            <a:r>
              <a:rPr lang="en-GB" dirty="0" err="1"/>
              <a:t>Polsce</a:t>
            </a:r>
            <a:r>
              <a:rPr lang="en-GB" dirty="0"/>
              <a:t> </a:t>
            </a:r>
            <a:r>
              <a:rPr lang="en-GB" dirty="0" err="1"/>
              <a:t>rozkład</a:t>
            </a:r>
            <a:r>
              <a:rPr lang="en-GB" dirty="0"/>
              <a:t> </a:t>
            </a:r>
            <a:r>
              <a:rPr lang="en-GB" dirty="0" err="1"/>
              <a:t>podobny</a:t>
            </a:r>
            <a:r>
              <a:rPr lang="en-GB" dirty="0"/>
              <a:t> </a:t>
            </a:r>
            <a:r>
              <a:rPr lang="en-GB" dirty="0" err="1"/>
              <a:t>jak</a:t>
            </a:r>
            <a:r>
              <a:rPr lang="en-GB" dirty="0"/>
              <a:t> w </a:t>
            </a:r>
            <a:r>
              <a:rPr lang="en-GB" dirty="0" err="1"/>
              <a:t>Niemczech</a:t>
            </a:r>
            <a:r>
              <a:rPr lang="en-GB" dirty="0"/>
              <a:t>; </a:t>
            </a:r>
            <a:r>
              <a:rPr lang="en-GB" dirty="0" err="1"/>
              <a:t>wśród</a:t>
            </a:r>
            <a:r>
              <a:rPr lang="en-GB" dirty="0"/>
              <a:t> </a:t>
            </a:r>
            <a:r>
              <a:rPr lang="en-GB" dirty="0" err="1"/>
              <a:t>kobiet</a:t>
            </a:r>
            <a:r>
              <a:rPr lang="en-GB" dirty="0"/>
              <a:t> w </a:t>
            </a:r>
            <a:r>
              <a:rPr lang="en-GB" dirty="0" err="1"/>
              <a:t>tej</a:t>
            </a:r>
            <a:r>
              <a:rPr lang="en-GB" dirty="0"/>
              <a:t> </a:t>
            </a:r>
            <a:r>
              <a:rPr lang="en-GB" dirty="0" err="1"/>
              <a:t>grupie</a:t>
            </a:r>
            <a:r>
              <a:rPr lang="en-GB" dirty="0"/>
              <a:t> </a:t>
            </a:r>
            <a:r>
              <a:rPr lang="en-GB" dirty="0" err="1"/>
              <a:t>wieku</a:t>
            </a:r>
            <a:r>
              <a:rPr lang="en-GB" dirty="0"/>
              <a:t> w </a:t>
            </a:r>
            <a:r>
              <a:rPr lang="en-GB" dirty="0" err="1"/>
              <a:t>Polsce</a:t>
            </a:r>
            <a:r>
              <a:rPr lang="en-GB" dirty="0"/>
              <a:t> </a:t>
            </a:r>
            <a:r>
              <a:rPr lang="en-GB" dirty="0" err="1"/>
              <a:t>podobny</a:t>
            </a:r>
            <a:r>
              <a:rPr lang="en-GB" dirty="0"/>
              <a:t> </a:t>
            </a:r>
            <a:r>
              <a:rPr lang="en-GB" dirty="0" err="1"/>
              <a:t>udział</a:t>
            </a:r>
            <a:r>
              <a:rPr lang="en-GB" dirty="0"/>
              <a:t> </a:t>
            </a:r>
            <a:r>
              <a:rPr lang="en-GB" dirty="0" err="1"/>
              <a:t>emerytek</a:t>
            </a:r>
            <a:r>
              <a:rPr lang="en-GB" dirty="0"/>
              <a:t> </a:t>
            </a:r>
            <a:r>
              <a:rPr lang="en-GB" dirty="0" err="1"/>
              <a:t>jak</a:t>
            </a:r>
            <a:r>
              <a:rPr lang="en-GB" dirty="0"/>
              <a:t> we </a:t>
            </a:r>
            <a:r>
              <a:rPr lang="en-GB" dirty="0" err="1"/>
              <a:t>Francji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w </a:t>
            </a:r>
            <a:r>
              <a:rPr lang="en-GB" dirty="0" err="1"/>
              <a:t>Czechach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W </a:t>
            </a:r>
            <a:r>
              <a:rPr lang="en-GB" dirty="0" err="1"/>
              <a:t>Grecji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Hiszpanii</a:t>
            </a:r>
            <a:r>
              <a:rPr lang="en-GB" dirty="0"/>
              <a:t> </a:t>
            </a:r>
            <a:r>
              <a:rPr lang="en-GB" dirty="0" err="1"/>
              <a:t>znaczna</a:t>
            </a:r>
            <a:r>
              <a:rPr lang="en-GB" dirty="0"/>
              <a:t> </a:t>
            </a:r>
            <a:r>
              <a:rPr lang="en-GB" dirty="0" err="1"/>
              <a:t>część</a:t>
            </a:r>
            <a:r>
              <a:rPr lang="en-GB" dirty="0"/>
              <a:t> </a:t>
            </a:r>
            <a:r>
              <a:rPr lang="en-GB" dirty="0" err="1"/>
              <a:t>kobiet</a:t>
            </a:r>
            <a:r>
              <a:rPr lang="en-GB" dirty="0"/>
              <a:t> </a:t>
            </a:r>
            <a:r>
              <a:rPr lang="en-GB" dirty="0" err="1"/>
              <a:t>nie</a:t>
            </a:r>
            <a:r>
              <a:rPr lang="en-GB" dirty="0"/>
              <a:t> ma </a:t>
            </a:r>
            <a:r>
              <a:rPr lang="en-GB" dirty="0" err="1"/>
              <a:t>prawa</a:t>
            </a:r>
            <a:r>
              <a:rPr lang="en-GB" dirty="0"/>
              <a:t> do </a:t>
            </a:r>
            <a:r>
              <a:rPr lang="en-GB" dirty="0" err="1"/>
              <a:t>własnej</a:t>
            </a:r>
            <a:r>
              <a:rPr lang="en-GB" dirty="0"/>
              <a:t> </a:t>
            </a:r>
            <a:r>
              <a:rPr lang="en-GB" dirty="0" err="1"/>
              <a:t>emerytury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76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Wiek</a:t>
            </a:r>
            <a:r>
              <a:rPr lang="en-GB" dirty="0"/>
              <a:t> </a:t>
            </a:r>
            <a:r>
              <a:rPr lang="en-GB" dirty="0" err="1"/>
              <a:t>przechodzenia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emeryturę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6187"/>
            <a:ext cx="3906456" cy="3440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12</a:t>
            </a:fld>
            <a:endParaRPr lang="de-DE" altLang="pl-PL"/>
          </a:p>
        </p:txBody>
      </p:sp>
      <p:sp>
        <p:nvSpPr>
          <p:cNvPr id="6" name="Down Arrow Callout 5"/>
          <p:cNvSpPr/>
          <p:nvPr/>
        </p:nvSpPr>
        <p:spPr bwMode="auto">
          <a:xfrm>
            <a:off x="2298575" y="1788001"/>
            <a:ext cx="2359378" cy="1131570"/>
          </a:xfrm>
          <a:prstGeom prst="downArrowCallou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Rosnący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GB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wiek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GB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emerytalny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GB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Polek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 </a:t>
            </a:r>
            <a:r>
              <a:rPr kumimoji="0" lang="en-GB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wyniku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GB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zmian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GB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2008 r. 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Wykres 11">
            <a:extLst>
              <a:ext uri="{FF2B5EF4-FFF2-40B4-BE49-F238E27FC236}">
                <a16:creationId xmlns:a16="http://schemas.microsoft.com/office/drawing/2014/main" id="{00000000-0008-0000-0500-000079342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870752"/>
              </p:ext>
            </p:extLst>
          </p:nvPr>
        </p:nvGraphicFramePr>
        <p:xfrm>
          <a:off x="4815068" y="1800435"/>
          <a:ext cx="4025720" cy="368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C2BD77-6D8A-254B-8BEA-25BFED46541B}"/>
              </a:ext>
            </a:extLst>
          </p:cNvPr>
          <p:cNvSpPr txBox="1"/>
          <p:nvPr/>
        </p:nvSpPr>
        <p:spPr>
          <a:xfrm>
            <a:off x="983848" y="1203767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Według kohort (SHARE)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788DE-14D8-FB43-83A0-9A276045B489}"/>
              </a:ext>
            </a:extLst>
          </p:cNvPr>
          <p:cNvSpPr txBox="1"/>
          <p:nvPr/>
        </p:nvSpPr>
        <p:spPr>
          <a:xfrm>
            <a:off x="4815068" y="1203767"/>
            <a:ext cx="366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Według lat kalendarzowych (ZUS)</a:t>
            </a:r>
          </a:p>
        </p:txBody>
      </p:sp>
    </p:spTree>
    <p:extLst>
      <p:ext uri="{BB962C8B-B14F-4D97-AF65-F5344CB8AC3E}">
        <p14:creationId xmlns:p14="http://schemas.microsoft.com/office/powerpoint/2010/main" val="81164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35FA-5B54-444C-8CA3-F9491251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Świadczenia przed wiekiem emerytalnym a zatrudnienie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99E9C-A3E9-AE4F-A846-E54B6283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13</a:t>
            </a:fld>
            <a:endParaRPr lang="de-DE" altLang="pl-PL"/>
          </a:p>
        </p:txBody>
      </p:sp>
      <p:graphicFrame>
        <p:nvGraphicFramePr>
          <p:cNvPr id="5" name="Wykres 1">
            <a:extLst>
              <a:ext uri="{FF2B5EF4-FFF2-40B4-BE49-F238E27FC236}">
                <a16:creationId xmlns:a16="http://schemas.microsoft.com/office/drawing/2014/main" id="{00000000-0008-0000-0600-00003EB80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961888"/>
              </p:ext>
            </p:extLst>
          </p:nvPr>
        </p:nvGraphicFramePr>
        <p:xfrm>
          <a:off x="474663" y="13160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82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3065-5CA4-0245-8002-25C19D26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wieku emerytalnego a przechodzenie na emerytury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14222-EE26-5A4F-8116-D23CC0E6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14</a:t>
            </a:fld>
            <a:endParaRPr lang="de-DE" altLang="pl-PL"/>
          </a:p>
        </p:txBody>
      </p:sp>
      <p:graphicFrame>
        <p:nvGraphicFramePr>
          <p:cNvPr id="5" name="Wykres 1">
            <a:extLst>
              <a:ext uri="{FF2B5EF4-FFF2-40B4-BE49-F238E27FC236}">
                <a16:creationId xmlns:a16="http://schemas.microsoft.com/office/drawing/2014/main" id="{00000000-0008-0000-0500-000078342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106305"/>
              </p:ext>
            </p:extLst>
          </p:nvPr>
        </p:nvGraphicFramePr>
        <p:xfrm>
          <a:off x="474663" y="13160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19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A555-4A31-814F-80D2-5999669E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Wiek emerytalny i przechodzący na emeryturę według płci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21CF7-D3D4-E648-8E0E-B9DE0E00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15</a:t>
            </a:fld>
            <a:endParaRPr lang="de-DE" altLang="pl-PL"/>
          </a:p>
        </p:txBody>
      </p:sp>
      <p:graphicFrame>
        <p:nvGraphicFramePr>
          <p:cNvPr id="5" name="Wykres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513623"/>
              </p:ext>
            </p:extLst>
          </p:nvPr>
        </p:nvGraphicFramePr>
        <p:xfrm>
          <a:off x="196770" y="1458410"/>
          <a:ext cx="4560426" cy="432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2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942470"/>
              </p:ext>
            </p:extLst>
          </p:nvPr>
        </p:nvGraphicFramePr>
        <p:xfrm>
          <a:off x="4757196" y="1359000"/>
          <a:ext cx="4178460" cy="442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1D7A97-A685-7A44-BE38-E2C36070CBE3}"/>
              </a:ext>
            </a:extLst>
          </p:cNvPr>
          <p:cNvSpPr txBox="1"/>
          <p:nvPr/>
        </p:nvSpPr>
        <p:spPr>
          <a:xfrm>
            <a:off x="1539433" y="126164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Mężczyźni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63F4D-BB96-AA4E-8916-DEC5CA52A76C}"/>
              </a:ext>
            </a:extLst>
          </p:cNvPr>
          <p:cNvSpPr txBox="1"/>
          <p:nvPr/>
        </p:nvSpPr>
        <p:spPr>
          <a:xfrm>
            <a:off x="6230134" y="127374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Kobiety</a:t>
            </a:r>
          </a:p>
        </p:txBody>
      </p:sp>
    </p:spTree>
    <p:extLst>
      <p:ext uri="{BB962C8B-B14F-4D97-AF65-F5344CB8AC3E}">
        <p14:creationId xmlns:p14="http://schemas.microsoft.com/office/powerpoint/2010/main" val="297851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DA81-CA77-5442-9FDB-150BF4BE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Konsekwencje obniżonego wieku emerytalnego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3EA3-DE88-5742-B69A-5F73F9AC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69" y="1316037"/>
            <a:ext cx="4896784" cy="4525963"/>
          </a:xfrm>
        </p:spPr>
        <p:txBody>
          <a:bodyPr/>
          <a:lstStyle/>
          <a:p>
            <a:r>
              <a:rPr lang="pl-PL" sz="2400" dirty="0"/>
              <a:t>Znaczący wzrost liczby świadczeniobiorców</a:t>
            </a:r>
          </a:p>
          <a:p>
            <a:r>
              <a:rPr lang="pl-PL" sz="2400" dirty="0"/>
              <a:t>Spadek aktywności zawodowej wśród osób w wieku 55-64 lata</a:t>
            </a:r>
          </a:p>
          <a:p>
            <a:r>
              <a:rPr lang="pl-PL" sz="2400" dirty="0"/>
              <a:t>Znaczące zróżnicowanie emerytur kobiet i mężczyzn</a:t>
            </a:r>
          </a:p>
          <a:p>
            <a:r>
              <a:rPr lang="pl-PL" sz="2400" dirty="0"/>
              <a:t>W długim okresie: wyższe ryzyko ubóstwa, szczególnie wśród samotnych kobiet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989D6-0616-1048-9DAD-BF460570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16</a:t>
            </a:fld>
            <a:endParaRPr lang="de-DE" alt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94835-7719-4A4D-A850-6B854EC79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336" y="1215341"/>
            <a:ext cx="2554205" cy="48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Główne</a:t>
            </a:r>
            <a:r>
              <a:rPr lang="en-GB" dirty="0"/>
              <a:t> </a:t>
            </a:r>
            <a:r>
              <a:rPr lang="en-GB" dirty="0" err="1"/>
              <a:t>kwestie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Zatrudnienie</a:t>
            </a:r>
            <a:r>
              <a:rPr lang="en-GB" sz="2400" dirty="0"/>
              <a:t> </a:t>
            </a:r>
            <a:r>
              <a:rPr lang="en-GB" sz="2400" dirty="0" err="1"/>
              <a:t>osób</a:t>
            </a:r>
            <a:r>
              <a:rPr lang="en-GB" sz="2400" dirty="0"/>
              <a:t> 50+ w </a:t>
            </a:r>
            <a:r>
              <a:rPr lang="en-GB" sz="2400" dirty="0" err="1"/>
              <a:t>Polsce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w </a:t>
            </a:r>
            <a:r>
              <a:rPr lang="en-GB" sz="2400" dirty="0" err="1"/>
              <a:t>wybranych</a:t>
            </a:r>
            <a:r>
              <a:rPr lang="en-GB" sz="2400" dirty="0"/>
              <a:t> </a:t>
            </a:r>
            <a:r>
              <a:rPr lang="en-GB" sz="2400" dirty="0" err="1"/>
              <a:t>krajach</a:t>
            </a:r>
            <a:endParaRPr lang="en-GB" sz="2400" dirty="0"/>
          </a:p>
          <a:p>
            <a:pPr lvl="1"/>
            <a:r>
              <a:rPr lang="en-GB" sz="2000" dirty="0" err="1"/>
              <a:t>Czy</a:t>
            </a:r>
            <a:r>
              <a:rPr lang="en-GB" sz="2000" dirty="0"/>
              <a:t> </a:t>
            </a:r>
            <a:r>
              <a:rPr lang="en-GB" sz="2000" dirty="0" err="1"/>
              <a:t>osoby</a:t>
            </a:r>
            <a:r>
              <a:rPr lang="en-GB" sz="2000" dirty="0"/>
              <a:t> </a:t>
            </a:r>
            <a:r>
              <a:rPr lang="en-GB" sz="2000" dirty="0" err="1"/>
              <a:t>po</a:t>
            </a:r>
            <a:r>
              <a:rPr lang="en-GB" sz="2000" dirty="0"/>
              <a:t> 50-tce </a:t>
            </a:r>
            <a:r>
              <a:rPr lang="en-GB" sz="2000" dirty="0" err="1"/>
              <a:t>są</a:t>
            </a:r>
            <a:r>
              <a:rPr lang="en-GB" sz="2000" dirty="0"/>
              <a:t> </a:t>
            </a:r>
            <a:r>
              <a:rPr lang="en-GB" sz="2000" dirty="0" err="1"/>
              <a:t>zadowolone</a:t>
            </a:r>
            <a:r>
              <a:rPr lang="en-GB" sz="2000" dirty="0"/>
              <a:t> z </a:t>
            </a:r>
            <a:r>
              <a:rPr lang="en-GB" sz="2000" dirty="0" err="1"/>
              <a:t>pracy</a:t>
            </a:r>
            <a:r>
              <a:rPr lang="en-GB" sz="2000" dirty="0"/>
              <a:t>?</a:t>
            </a:r>
          </a:p>
          <a:p>
            <a:pPr lvl="1"/>
            <a:r>
              <a:rPr lang="en-GB" sz="2000" dirty="0" err="1"/>
              <a:t>Zadowolenie</a:t>
            </a:r>
            <a:r>
              <a:rPr lang="en-GB" sz="2000" dirty="0"/>
              <a:t> z </a:t>
            </a:r>
            <a:r>
              <a:rPr lang="en-GB" sz="2000" dirty="0" err="1"/>
              <a:t>pracy</a:t>
            </a:r>
            <a:r>
              <a:rPr lang="en-GB" sz="2000" dirty="0"/>
              <a:t> a </a:t>
            </a:r>
            <a:r>
              <a:rPr lang="en-GB" sz="2000" dirty="0" err="1"/>
              <a:t>aktywność</a:t>
            </a:r>
            <a:r>
              <a:rPr lang="en-GB" sz="2000" dirty="0"/>
              <a:t> </a:t>
            </a:r>
            <a:r>
              <a:rPr lang="en-GB" sz="2000" dirty="0" err="1"/>
              <a:t>zawodowa</a:t>
            </a:r>
            <a:r>
              <a:rPr lang="en-GB" sz="2000" dirty="0"/>
              <a:t> </a:t>
            </a:r>
          </a:p>
          <a:p>
            <a:pPr lvl="1"/>
            <a:r>
              <a:rPr lang="en-GB" sz="2000" dirty="0" err="1"/>
              <a:t>Oczekiwania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obawy</a:t>
            </a:r>
            <a:r>
              <a:rPr lang="en-GB" sz="2000" dirty="0"/>
              <a:t> </a:t>
            </a:r>
            <a:r>
              <a:rPr lang="en-GB" sz="2000" dirty="0" err="1"/>
              <a:t>związane</a:t>
            </a:r>
            <a:r>
              <a:rPr lang="en-GB" sz="2000" dirty="0"/>
              <a:t> z </a:t>
            </a:r>
            <a:r>
              <a:rPr lang="en-GB" sz="2000" dirty="0" err="1"/>
              <a:t>przejściem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emeryturę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 err="1"/>
              <a:t>Przechodzenie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emeryturę</a:t>
            </a:r>
            <a:endParaRPr lang="en-GB" sz="2400" dirty="0"/>
          </a:p>
          <a:p>
            <a:pPr lvl="1"/>
            <a:r>
              <a:rPr lang="en-GB" sz="2000" dirty="0"/>
              <a:t>W </a:t>
            </a:r>
            <a:r>
              <a:rPr lang="en-GB" sz="2000" dirty="0" err="1"/>
              <a:t>jakim</a:t>
            </a:r>
            <a:r>
              <a:rPr lang="en-GB" sz="2000" dirty="0"/>
              <a:t> </a:t>
            </a:r>
            <a:r>
              <a:rPr lang="en-GB" sz="2000" dirty="0" err="1"/>
              <a:t>wieku</a:t>
            </a:r>
            <a:r>
              <a:rPr lang="en-GB" sz="2000" dirty="0"/>
              <a:t> </a:t>
            </a:r>
            <a:r>
              <a:rPr lang="en-GB" sz="2000" dirty="0" err="1"/>
              <a:t>respondenci</a:t>
            </a:r>
            <a:r>
              <a:rPr lang="en-GB" sz="2000" dirty="0"/>
              <a:t> </a:t>
            </a:r>
            <a:r>
              <a:rPr lang="en-GB" sz="2000" dirty="0" err="1"/>
              <a:t>przechodzą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emeryturę</a:t>
            </a:r>
            <a:r>
              <a:rPr lang="en-GB" sz="2000" dirty="0"/>
              <a:t>?</a:t>
            </a:r>
          </a:p>
          <a:p>
            <a:pPr lvl="1"/>
            <a:r>
              <a:rPr lang="en-GB" sz="2000" dirty="0" err="1"/>
              <a:t>Jaka</a:t>
            </a:r>
            <a:r>
              <a:rPr lang="en-GB" sz="2000" dirty="0"/>
              <a:t> jest </a:t>
            </a:r>
            <a:r>
              <a:rPr lang="en-GB" sz="2000" dirty="0" err="1"/>
              <a:t>intensywność</a:t>
            </a:r>
            <a:r>
              <a:rPr lang="en-GB" sz="2000" dirty="0"/>
              <a:t> </a:t>
            </a:r>
            <a:r>
              <a:rPr lang="en-GB" sz="2000" dirty="0" err="1"/>
              <a:t>korzystania</a:t>
            </a:r>
            <a:r>
              <a:rPr lang="en-GB" sz="2000" dirty="0"/>
              <a:t> z </a:t>
            </a:r>
            <a:r>
              <a:rPr lang="en-GB" sz="2000" dirty="0" err="1"/>
              <a:t>emerytury</a:t>
            </a:r>
            <a:r>
              <a:rPr lang="en-GB" sz="2000" dirty="0"/>
              <a:t>?</a:t>
            </a:r>
          </a:p>
          <a:p>
            <a:pPr lvl="1"/>
            <a:r>
              <a:rPr lang="en-GB" sz="2000" dirty="0" err="1"/>
              <a:t>Zmiany</a:t>
            </a:r>
            <a:r>
              <a:rPr lang="en-GB" sz="2000" dirty="0"/>
              <a:t> w </a:t>
            </a:r>
            <a:r>
              <a:rPr lang="en-GB" sz="2000" dirty="0" err="1"/>
              <a:t>czasie</a:t>
            </a:r>
            <a:r>
              <a:rPr lang="en-GB" sz="2000" dirty="0"/>
              <a:t> 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2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62713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Zatrudnienie</a:t>
            </a:r>
            <a:r>
              <a:rPr lang="en-GB" dirty="0"/>
              <a:t> </a:t>
            </a:r>
            <a:r>
              <a:rPr lang="en-GB" dirty="0" err="1"/>
              <a:t>osób</a:t>
            </a:r>
            <a:r>
              <a:rPr lang="en-GB" dirty="0"/>
              <a:t> 50+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3</a:t>
            </a:fld>
            <a:endParaRPr lang="de-DE" alt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22778"/>
            <a:ext cx="3855156" cy="2750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133" y="1106311"/>
            <a:ext cx="40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Mężczyźni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29619" y="1106311"/>
            <a:ext cx="40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Kobiety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35" y="1622778"/>
            <a:ext cx="3776705" cy="2750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515556"/>
            <a:ext cx="8383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/>
              <a:t>Znacznie</a:t>
            </a:r>
            <a:r>
              <a:rPr lang="en-GB" dirty="0"/>
              <a:t> </a:t>
            </a:r>
            <a:r>
              <a:rPr lang="en-GB" dirty="0" err="1"/>
              <a:t>większe</a:t>
            </a:r>
            <a:r>
              <a:rPr lang="en-GB" dirty="0"/>
              <a:t> </a:t>
            </a:r>
            <a:r>
              <a:rPr lang="en-GB" dirty="0" err="1"/>
              <a:t>różnice</a:t>
            </a:r>
            <a:r>
              <a:rPr lang="en-GB" dirty="0"/>
              <a:t> </a:t>
            </a:r>
            <a:r>
              <a:rPr lang="en-GB" dirty="0" err="1"/>
              <a:t>między</a:t>
            </a:r>
            <a:r>
              <a:rPr lang="en-GB" dirty="0"/>
              <a:t> </a:t>
            </a:r>
            <a:r>
              <a:rPr lang="en-GB" dirty="0" err="1"/>
              <a:t>krajami</a:t>
            </a:r>
            <a:r>
              <a:rPr lang="en-GB" dirty="0"/>
              <a:t> </a:t>
            </a:r>
            <a:r>
              <a:rPr lang="en-GB" dirty="0" err="1"/>
              <a:t>wśród</a:t>
            </a:r>
            <a:r>
              <a:rPr lang="en-GB" dirty="0"/>
              <a:t> </a:t>
            </a:r>
            <a:r>
              <a:rPr lang="en-GB" dirty="0" err="1"/>
              <a:t>kobiet</a:t>
            </a:r>
            <a:r>
              <a:rPr lang="en-GB" dirty="0"/>
              <a:t> </a:t>
            </a:r>
            <a:r>
              <a:rPr lang="en-GB" dirty="0" err="1"/>
              <a:t>niż</a:t>
            </a:r>
            <a:r>
              <a:rPr lang="en-GB" dirty="0"/>
              <a:t> </a:t>
            </a:r>
            <a:r>
              <a:rPr lang="en-GB" dirty="0" err="1"/>
              <a:t>wśród</a:t>
            </a:r>
            <a:r>
              <a:rPr lang="en-GB" dirty="0"/>
              <a:t> </a:t>
            </a:r>
            <a:r>
              <a:rPr lang="en-GB" dirty="0" err="1"/>
              <a:t>mężczyzn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err="1"/>
              <a:t>Kraje</a:t>
            </a:r>
            <a:r>
              <a:rPr lang="en-GB" dirty="0"/>
              <a:t> o </a:t>
            </a:r>
            <a:r>
              <a:rPr lang="en-GB" dirty="0" err="1"/>
              <a:t>największym</a:t>
            </a:r>
            <a:r>
              <a:rPr lang="en-GB" dirty="0"/>
              <a:t> </a:t>
            </a:r>
            <a:r>
              <a:rPr lang="en-GB" dirty="0" err="1"/>
              <a:t>poziomie</a:t>
            </a:r>
            <a:r>
              <a:rPr lang="en-GB" dirty="0"/>
              <a:t> </a:t>
            </a:r>
            <a:r>
              <a:rPr lang="en-GB" dirty="0" err="1"/>
              <a:t>aktywności</a:t>
            </a:r>
            <a:r>
              <a:rPr lang="en-GB" dirty="0"/>
              <a:t> we </a:t>
            </a:r>
            <a:r>
              <a:rPr lang="en-GB" dirty="0" err="1"/>
              <a:t>wszystkich</a:t>
            </a:r>
            <a:r>
              <a:rPr lang="en-GB" dirty="0"/>
              <a:t> </a:t>
            </a:r>
            <a:r>
              <a:rPr lang="en-GB" dirty="0" err="1"/>
              <a:t>grupach</a:t>
            </a:r>
            <a:r>
              <a:rPr lang="en-GB" dirty="0"/>
              <a:t> </a:t>
            </a:r>
            <a:r>
              <a:rPr lang="en-GB" dirty="0" err="1"/>
              <a:t>wieku</a:t>
            </a:r>
            <a:r>
              <a:rPr lang="en-GB" dirty="0"/>
              <a:t>: </a:t>
            </a:r>
            <a:r>
              <a:rPr lang="en-GB" dirty="0" err="1"/>
              <a:t>Szwecja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Niemcy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W </a:t>
            </a:r>
            <a:r>
              <a:rPr lang="en-GB" dirty="0" err="1"/>
              <a:t>Polsce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w </a:t>
            </a:r>
            <a:r>
              <a:rPr lang="en-GB" dirty="0" err="1"/>
              <a:t>Czechach</a:t>
            </a:r>
            <a:r>
              <a:rPr lang="en-GB" dirty="0"/>
              <a:t>: </a:t>
            </a:r>
            <a:r>
              <a:rPr lang="en-GB" dirty="0" err="1"/>
              <a:t>szybka</a:t>
            </a:r>
            <a:r>
              <a:rPr lang="en-GB" dirty="0"/>
              <a:t> </a:t>
            </a:r>
            <a:r>
              <a:rPr lang="en-GB" dirty="0" err="1"/>
              <a:t>dezaktywizacja</a:t>
            </a:r>
            <a:r>
              <a:rPr lang="en-GB" dirty="0"/>
              <a:t> </a:t>
            </a:r>
            <a:r>
              <a:rPr lang="en-GB" dirty="0" err="1"/>
              <a:t>kobiet</a:t>
            </a:r>
            <a:r>
              <a:rPr lang="en-GB" dirty="0"/>
              <a:t> </a:t>
            </a:r>
            <a:r>
              <a:rPr lang="en-GB" dirty="0" err="1"/>
              <a:t>widoczna</a:t>
            </a:r>
            <a:r>
              <a:rPr lang="en-GB" dirty="0"/>
              <a:t> </a:t>
            </a:r>
            <a:r>
              <a:rPr lang="en-GB" dirty="0" err="1"/>
              <a:t>pomiędzy</a:t>
            </a:r>
            <a:r>
              <a:rPr lang="en-GB" dirty="0"/>
              <a:t> </a:t>
            </a:r>
            <a:r>
              <a:rPr lang="en-GB" dirty="0" err="1"/>
              <a:t>grupami</a:t>
            </a:r>
            <a:r>
              <a:rPr lang="en-GB" dirty="0"/>
              <a:t> </a:t>
            </a:r>
            <a:r>
              <a:rPr lang="en-GB" dirty="0" err="1"/>
              <a:t>wieku</a:t>
            </a:r>
            <a:r>
              <a:rPr lang="en-GB" dirty="0"/>
              <a:t> 50-54 </a:t>
            </a:r>
            <a:r>
              <a:rPr lang="en-GB" dirty="0" err="1"/>
              <a:t>lata</a:t>
            </a:r>
            <a:r>
              <a:rPr lang="en-GB" dirty="0"/>
              <a:t>, 55-59 </a:t>
            </a:r>
            <a:r>
              <a:rPr lang="en-GB" dirty="0" err="1"/>
              <a:t>lat</a:t>
            </a:r>
            <a:r>
              <a:rPr lang="en-GB" dirty="0"/>
              <a:t> I 60-64 </a:t>
            </a:r>
            <a:r>
              <a:rPr lang="en-GB" dirty="0" err="1"/>
              <a:t>lata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2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Podejście</a:t>
            </a:r>
            <a:r>
              <a:rPr lang="en-GB" sz="2800" dirty="0"/>
              <a:t> </a:t>
            </a:r>
            <a:r>
              <a:rPr lang="en-GB" sz="2800" dirty="0" err="1"/>
              <a:t>analityczne</a:t>
            </a:r>
            <a:r>
              <a:rPr lang="en-GB" sz="2800" dirty="0"/>
              <a:t> do </a:t>
            </a:r>
            <a:r>
              <a:rPr lang="en-GB" sz="2800" dirty="0" err="1"/>
              <a:t>oceny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 err="1"/>
              <a:t>jakości</a:t>
            </a:r>
            <a:r>
              <a:rPr lang="en-GB" sz="2800" dirty="0"/>
              <a:t> </a:t>
            </a:r>
            <a:r>
              <a:rPr lang="en-GB" sz="2800" dirty="0" err="1"/>
              <a:t>pracy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aktywności</a:t>
            </a:r>
            <a:r>
              <a:rPr lang="en-GB" sz="2800" dirty="0"/>
              <a:t> </a:t>
            </a:r>
            <a:r>
              <a:rPr lang="en-GB" sz="2800" dirty="0" err="1"/>
              <a:t>zawodowej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4</a:t>
            </a:fld>
            <a:endParaRPr lang="de-DE" altLang="pl-PL"/>
          </a:p>
        </p:txBody>
      </p:sp>
      <p:pic>
        <p:nvPicPr>
          <p:cNvPr id="5" name="Obraz 8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0"/>
          <a:stretch/>
        </p:blipFill>
        <p:spPr bwMode="auto">
          <a:xfrm>
            <a:off x="553155" y="1704622"/>
            <a:ext cx="7964311" cy="3465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92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</a:t>
            </a:r>
            <a:r>
              <a:rPr lang="en-GB" dirty="0" err="1"/>
              <a:t>wpływa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ocenę</a:t>
            </a:r>
            <a:r>
              <a:rPr lang="en-GB" dirty="0"/>
              <a:t> </a:t>
            </a:r>
            <a:r>
              <a:rPr lang="en-GB" dirty="0" err="1"/>
              <a:t>jakości</a:t>
            </a:r>
            <a:r>
              <a:rPr lang="en-GB" dirty="0"/>
              <a:t> </a:t>
            </a:r>
            <a:r>
              <a:rPr lang="en-GB" dirty="0" err="1"/>
              <a:t>pracy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69" y="1316037"/>
            <a:ext cx="3917509" cy="4525963"/>
          </a:xfrm>
        </p:spPr>
        <p:txBody>
          <a:bodyPr/>
          <a:lstStyle/>
          <a:p>
            <a:r>
              <a:rPr lang="en-GB" dirty="0" err="1"/>
              <a:t>Czynniki</a:t>
            </a:r>
            <a:r>
              <a:rPr lang="en-GB" dirty="0"/>
              <a:t> </a:t>
            </a:r>
            <a:r>
              <a:rPr lang="en-GB" dirty="0" err="1"/>
              <a:t>wypychające</a:t>
            </a:r>
            <a:endParaRPr lang="en-GB" dirty="0"/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W</a:t>
            </a:r>
            <a:r>
              <a:rPr lang="pl-PL" sz="2000" dirty="0" err="1"/>
              <a:t>ysiłek</a:t>
            </a:r>
            <a:r>
              <a:rPr lang="pl-PL" sz="2000" dirty="0"/>
              <a:t> fizyczny</a:t>
            </a:r>
            <a:endParaRPr lang="en-GB" sz="2000" dirty="0"/>
          </a:p>
          <a:p>
            <a:pPr lvl="1"/>
            <a:r>
              <a:rPr lang="pl-PL" sz="2000" dirty="0"/>
              <a:t>Presja czasowa</a:t>
            </a:r>
            <a:endParaRPr lang="en-GB" sz="2000" dirty="0"/>
          </a:p>
          <a:p>
            <a:pPr lvl="1"/>
            <a:r>
              <a:rPr lang="pl-PL" sz="2000" dirty="0"/>
              <a:t>Sztywna praca</a:t>
            </a:r>
            <a:endParaRPr lang="en-GB" sz="2000" dirty="0"/>
          </a:p>
          <a:p>
            <a:pPr lvl="1"/>
            <a:r>
              <a:rPr lang="pl-PL" sz="2000" dirty="0"/>
              <a:t>Brak szans na awans</a:t>
            </a:r>
            <a:endParaRPr lang="en-GB" sz="2000" dirty="0"/>
          </a:p>
          <a:p>
            <a:pPr lvl="1"/>
            <a:r>
              <a:rPr lang="pl-PL" sz="2000" dirty="0"/>
              <a:t>Niepewność zatrudnienia</a:t>
            </a:r>
          </a:p>
          <a:p>
            <a:pPr lvl="1"/>
            <a:r>
              <a:rPr lang="pl-PL" sz="2000" dirty="0"/>
              <a:t>Stan zdrowia</a:t>
            </a:r>
          </a:p>
          <a:p>
            <a:pPr lvl="1"/>
            <a:r>
              <a:rPr lang="pl-PL" sz="2000" dirty="0"/>
              <a:t>Chęć przejścia na emeryturę</a:t>
            </a:r>
            <a:endParaRPr lang="en-GB" sz="2000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5</a:t>
            </a:fld>
            <a:endParaRPr lang="de-DE" altLang="pl-P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81689" y="1316037"/>
            <a:ext cx="43590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 3" panose="05040102010807070707" pitchFamily="18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60000"/>
              <a:buFont typeface="Wingdings 3" panose="05040102010807070707" pitchFamily="18" charset="2"/>
              <a:buChar char="w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65000"/>
              <a:buFont typeface="Wingdings 3" panose="05040102010807070707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err="1"/>
              <a:t>Czynniki</a:t>
            </a:r>
            <a:r>
              <a:rPr lang="en-GB" kern="0" dirty="0"/>
              <a:t> </a:t>
            </a:r>
            <a:r>
              <a:rPr lang="en-GB" kern="0" dirty="0" err="1"/>
              <a:t>przytrzymujące</a:t>
            </a:r>
            <a:endParaRPr lang="en-GB" kern="0" dirty="0"/>
          </a:p>
          <a:p>
            <a:pPr lvl="1"/>
            <a:endParaRPr lang="en-GB" sz="2000" dirty="0"/>
          </a:p>
          <a:p>
            <a:pPr lvl="1"/>
            <a:r>
              <a:rPr lang="en-GB" sz="2000" dirty="0" err="1"/>
              <a:t>Ogólne</a:t>
            </a:r>
            <a:r>
              <a:rPr lang="en-GB" sz="2000" dirty="0"/>
              <a:t> </a:t>
            </a:r>
            <a:r>
              <a:rPr lang="en-GB" sz="2000" dirty="0" err="1"/>
              <a:t>odczucie</a:t>
            </a:r>
            <a:r>
              <a:rPr lang="en-GB" sz="2000" dirty="0"/>
              <a:t> </a:t>
            </a:r>
            <a:r>
              <a:rPr lang="en-GB" sz="2000" dirty="0" err="1"/>
              <a:t>satysfakcji</a:t>
            </a:r>
            <a:r>
              <a:rPr lang="en-GB" sz="2000" dirty="0"/>
              <a:t> z </a:t>
            </a:r>
            <a:r>
              <a:rPr lang="en-GB" sz="2000" dirty="0" err="1"/>
              <a:t>pracy</a:t>
            </a:r>
            <a:endParaRPr lang="en-GB" sz="2000" dirty="0"/>
          </a:p>
          <a:p>
            <a:pPr lvl="1"/>
            <a:r>
              <a:rPr lang="en-GB" sz="2000" dirty="0" err="1"/>
              <a:t>Możliwości</a:t>
            </a:r>
            <a:r>
              <a:rPr lang="en-GB" sz="2000" dirty="0"/>
              <a:t> </a:t>
            </a:r>
            <a:r>
              <a:rPr lang="en-GB" sz="2000" dirty="0" err="1"/>
              <a:t>rozwoju</a:t>
            </a:r>
            <a:endParaRPr lang="en-GB" sz="2000" dirty="0"/>
          </a:p>
          <a:p>
            <a:pPr lvl="1"/>
            <a:r>
              <a:rPr lang="en-GB" sz="2000" dirty="0" err="1"/>
              <a:t>Wsparcie</a:t>
            </a:r>
            <a:r>
              <a:rPr lang="en-GB" sz="2000" dirty="0"/>
              <a:t> w </a:t>
            </a:r>
            <a:r>
              <a:rPr lang="en-GB" sz="2000" dirty="0" err="1"/>
              <a:t>trudnych</a:t>
            </a:r>
            <a:r>
              <a:rPr lang="en-GB" sz="2000" dirty="0"/>
              <a:t> </a:t>
            </a:r>
            <a:r>
              <a:rPr lang="en-GB" sz="2000" dirty="0" err="1"/>
              <a:t>sytuacjach</a:t>
            </a:r>
            <a:endParaRPr lang="en-GB" sz="2000" dirty="0"/>
          </a:p>
          <a:p>
            <a:pPr lvl="1"/>
            <a:r>
              <a:rPr lang="en-GB" sz="2000" dirty="0" err="1"/>
              <a:t>Uznanie</a:t>
            </a:r>
            <a:r>
              <a:rPr lang="en-GB" sz="2000" dirty="0"/>
              <a:t> </a:t>
            </a:r>
            <a:r>
              <a:rPr lang="en-GB" sz="2000" dirty="0" err="1"/>
              <a:t>efektów</a:t>
            </a:r>
            <a:r>
              <a:rPr lang="en-GB" sz="2000" dirty="0"/>
              <a:t> </a:t>
            </a:r>
            <a:r>
              <a:rPr lang="en-GB" sz="2000" dirty="0" err="1"/>
              <a:t>pracy</a:t>
            </a:r>
            <a:endParaRPr lang="en-GB" sz="2000" dirty="0"/>
          </a:p>
          <a:p>
            <a:pPr lvl="1"/>
            <a:r>
              <a:rPr lang="en-GB" sz="2000" dirty="0" err="1"/>
              <a:t>Adekwatne</a:t>
            </a:r>
            <a:r>
              <a:rPr lang="en-GB" sz="2000" dirty="0"/>
              <a:t> </a:t>
            </a:r>
            <a:r>
              <a:rPr lang="en-GB" sz="2000" dirty="0" err="1"/>
              <a:t>wynagrodzenie</a:t>
            </a:r>
            <a:endParaRPr lang="en-GB" sz="2000" dirty="0"/>
          </a:p>
          <a:p>
            <a:pPr lvl="1"/>
            <a:endParaRPr lang="en-GB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62115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Cztery</a:t>
            </a:r>
            <a:r>
              <a:rPr lang="en-GB" dirty="0"/>
              <a:t> </a:t>
            </a:r>
            <a:r>
              <a:rPr lang="en-GB" dirty="0" err="1"/>
              <a:t>grupy</a:t>
            </a:r>
            <a:r>
              <a:rPr lang="en-GB" dirty="0"/>
              <a:t> </a:t>
            </a:r>
            <a:r>
              <a:rPr lang="en-GB" dirty="0" err="1"/>
              <a:t>pracowników</a:t>
            </a:r>
            <a:r>
              <a:rPr lang="en-GB" dirty="0"/>
              <a:t> 50+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6</a:t>
            </a:fld>
            <a:endParaRPr lang="de-DE" altLang="pl-P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61312"/>
              </p:ext>
            </p:extLst>
          </p:nvPr>
        </p:nvGraphicFramePr>
        <p:xfrm>
          <a:off x="156616" y="1338085"/>
          <a:ext cx="9110411" cy="44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6032500" imgH="2933700" progId="Word.Document.12">
                  <p:embed/>
                </p:oleObj>
              </mc:Choice>
              <mc:Fallback>
                <p:oleObj name="Document" r:id="rId3" imgW="6032500" imgH="293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616" y="1338085"/>
                        <a:ext cx="9110411" cy="443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94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Ocena</a:t>
            </a:r>
            <a:r>
              <a:rPr lang="en-GB" sz="2800" dirty="0"/>
              <a:t> </a:t>
            </a:r>
            <a:r>
              <a:rPr lang="en-GB" sz="2800" dirty="0" err="1"/>
              <a:t>jakości</a:t>
            </a:r>
            <a:r>
              <a:rPr lang="en-GB" sz="2800" dirty="0"/>
              <a:t> </a:t>
            </a:r>
            <a:r>
              <a:rPr lang="en-GB" sz="2800" dirty="0" err="1"/>
              <a:t>pracy</a:t>
            </a:r>
            <a:r>
              <a:rPr lang="en-GB" sz="2800" dirty="0"/>
              <a:t> w </a:t>
            </a:r>
            <a:r>
              <a:rPr lang="en-GB" sz="2800" dirty="0" err="1"/>
              <a:t>Polsce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tle</a:t>
            </a:r>
            <a:r>
              <a:rPr lang="en-GB" sz="2800" dirty="0"/>
              <a:t> </a:t>
            </a:r>
            <a:r>
              <a:rPr lang="en-GB" sz="2800" dirty="0" err="1"/>
              <a:t>innych</a:t>
            </a:r>
            <a:r>
              <a:rPr lang="en-GB" sz="2800" dirty="0"/>
              <a:t> </a:t>
            </a:r>
            <a:r>
              <a:rPr lang="en-GB" sz="2800" dirty="0" err="1"/>
              <a:t>krajów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7</a:t>
            </a:fld>
            <a:endParaRPr lang="de-DE" alt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397000"/>
            <a:ext cx="6121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5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Satysfakcja</a:t>
            </a:r>
            <a:r>
              <a:rPr lang="en-GB" dirty="0"/>
              <a:t> z </a:t>
            </a:r>
            <a:r>
              <a:rPr lang="en-GB" dirty="0" err="1"/>
              <a:t>pracy</a:t>
            </a:r>
            <a:r>
              <a:rPr lang="en-GB" dirty="0"/>
              <a:t> a </a:t>
            </a:r>
            <a:r>
              <a:rPr lang="en-GB" dirty="0" err="1"/>
              <a:t>zatrudnienie</a:t>
            </a:r>
            <a:r>
              <a:rPr lang="en-GB" dirty="0"/>
              <a:t> </a:t>
            </a:r>
            <a:r>
              <a:rPr lang="en-GB" dirty="0" err="1"/>
              <a:t>osób</a:t>
            </a:r>
            <a:r>
              <a:rPr lang="en-GB" dirty="0"/>
              <a:t> 50+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1350169"/>
            <a:ext cx="6023504" cy="4457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8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96921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/>
              <a:t>Polacy</a:t>
            </a:r>
            <a:r>
              <a:rPr lang="en-GB" sz="2400" dirty="0"/>
              <a:t> </a:t>
            </a:r>
            <a:r>
              <a:rPr lang="en-GB" sz="2400" dirty="0" err="1"/>
              <a:t>chcą</a:t>
            </a:r>
            <a:r>
              <a:rPr lang="en-GB" sz="2400" dirty="0"/>
              <a:t> </a:t>
            </a:r>
            <a:r>
              <a:rPr lang="en-GB" sz="2400" dirty="0" err="1"/>
              <a:t>szybko</a:t>
            </a:r>
            <a:r>
              <a:rPr lang="en-GB" sz="2400" dirty="0"/>
              <a:t> </a:t>
            </a:r>
            <a:r>
              <a:rPr lang="en-GB" sz="2400" dirty="0" err="1"/>
              <a:t>przechodzić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emeryturę</a:t>
            </a:r>
            <a:r>
              <a:rPr lang="en-GB" sz="2400" dirty="0"/>
              <a:t>, co </a:t>
            </a:r>
            <a:r>
              <a:rPr lang="en-GB" sz="2400" dirty="0" err="1"/>
              <a:t>może</a:t>
            </a:r>
            <a:r>
              <a:rPr lang="en-GB" sz="2400" dirty="0"/>
              <a:t> </a:t>
            </a:r>
            <a:r>
              <a:rPr lang="en-GB" sz="2400" dirty="0" err="1"/>
              <a:t>być</a:t>
            </a:r>
            <a:r>
              <a:rPr lang="en-GB" sz="2400" dirty="0"/>
              <a:t> </a:t>
            </a:r>
            <a:r>
              <a:rPr lang="en-GB" sz="2400" dirty="0" err="1"/>
              <a:t>także</a:t>
            </a:r>
            <a:r>
              <a:rPr lang="en-GB" sz="2400" dirty="0"/>
              <a:t> </a:t>
            </a:r>
            <a:r>
              <a:rPr lang="en-GB" sz="2400" dirty="0" err="1"/>
              <a:t>związane</a:t>
            </a:r>
            <a:r>
              <a:rPr lang="en-GB" sz="2400" dirty="0"/>
              <a:t> z </a:t>
            </a:r>
            <a:r>
              <a:rPr lang="en-GB" sz="2400" dirty="0" err="1"/>
              <a:t>oceną</a:t>
            </a:r>
            <a:r>
              <a:rPr lang="en-GB" sz="2400" dirty="0"/>
              <a:t> </a:t>
            </a:r>
            <a:r>
              <a:rPr lang="en-GB" sz="2400" dirty="0" err="1"/>
              <a:t>swojego</a:t>
            </a:r>
            <a:r>
              <a:rPr lang="en-GB" sz="2400" dirty="0"/>
              <a:t> </a:t>
            </a:r>
            <a:r>
              <a:rPr lang="en-GB" sz="2400" dirty="0" err="1"/>
              <a:t>stanu</a:t>
            </a:r>
            <a:r>
              <a:rPr lang="en-GB" sz="2400" dirty="0"/>
              <a:t> </a:t>
            </a:r>
            <a:r>
              <a:rPr lang="en-GB" sz="2400" dirty="0" err="1"/>
              <a:t>zdrowia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E347-5E0E-4870-8C54-7098FF23F801}" type="slidenum">
              <a:rPr lang="de-DE" altLang="pl-PL" smtClean="0"/>
              <a:pPr>
                <a:defRPr/>
              </a:pPr>
              <a:t>9</a:t>
            </a:fld>
            <a:endParaRPr lang="de-DE" alt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" y="2254955"/>
            <a:ext cx="4241767" cy="3088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58" y="2254955"/>
            <a:ext cx="4241766" cy="3088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77737"/>
            <a:ext cx="3819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Odsetek</a:t>
            </a:r>
            <a:r>
              <a:rPr lang="en-GB" sz="1600" dirty="0"/>
              <a:t> </a:t>
            </a:r>
            <a:r>
              <a:rPr lang="en-GB" sz="1600" dirty="0" err="1"/>
              <a:t>osób</a:t>
            </a:r>
            <a:r>
              <a:rPr lang="en-GB" sz="1600" dirty="0"/>
              <a:t>, </a:t>
            </a:r>
            <a:r>
              <a:rPr lang="en-GB" sz="1600" dirty="0" err="1"/>
              <a:t>które</a:t>
            </a:r>
            <a:r>
              <a:rPr lang="en-GB" sz="1600" dirty="0"/>
              <a:t> w 2015 r. </a:t>
            </a:r>
            <a:r>
              <a:rPr lang="en-GB" sz="1600" dirty="0" err="1"/>
              <a:t>deklarowały</a:t>
            </a:r>
            <a:r>
              <a:rPr lang="en-GB" sz="1600" dirty="0"/>
              <a:t> </a:t>
            </a:r>
            <a:r>
              <a:rPr lang="en-GB" sz="1600" dirty="0" err="1"/>
              <a:t>chęć</a:t>
            </a:r>
            <a:r>
              <a:rPr lang="en-GB" sz="1600" dirty="0"/>
              <a:t> </a:t>
            </a:r>
            <a:r>
              <a:rPr lang="en-GB" sz="1600" dirty="0" err="1"/>
              <a:t>przejścia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emeryturę</a:t>
            </a:r>
            <a:r>
              <a:rPr lang="en-GB" sz="1600" dirty="0"/>
              <a:t> </a:t>
            </a:r>
            <a:r>
              <a:rPr lang="en-GB" sz="1600" dirty="0" err="1"/>
              <a:t>tak</a:t>
            </a:r>
            <a:r>
              <a:rPr lang="en-GB" sz="1600" dirty="0"/>
              <a:t> </a:t>
            </a:r>
            <a:r>
              <a:rPr lang="en-GB" sz="1600" dirty="0" err="1"/>
              <a:t>szybko</a:t>
            </a:r>
            <a:r>
              <a:rPr lang="en-GB" sz="1600" dirty="0"/>
              <a:t>, </a:t>
            </a:r>
            <a:r>
              <a:rPr lang="en-GB" sz="1600" dirty="0" err="1"/>
              <a:t>jak</a:t>
            </a:r>
            <a:r>
              <a:rPr lang="en-GB" sz="1600" dirty="0"/>
              <a:t> jest to </a:t>
            </a:r>
            <a:r>
              <a:rPr lang="en-GB" sz="1600" dirty="0" err="1"/>
              <a:t>możliwe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98966" y="1177737"/>
            <a:ext cx="3819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Odsetek</a:t>
            </a:r>
            <a:r>
              <a:rPr lang="en-GB" sz="1600" dirty="0"/>
              <a:t> </a:t>
            </a:r>
            <a:r>
              <a:rPr lang="en-GB" sz="1600" dirty="0" err="1"/>
              <a:t>osób</a:t>
            </a:r>
            <a:r>
              <a:rPr lang="en-GB" sz="1600" dirty="0"/>
              <a:t>, </a:t>
            </a:r>
            <a:r>
              <a:rPr lang="en-GB" sz="1600" dirty="0" err="1"/>
              <a:t>które</a:t>
            </a:r>
            <a:r>
              <a:rPr lang="en-GB" sz="1600" dirty="0"/>
              <a:t> w 2015 r. </a:t>
            </a:r>
            <a:br>
              <a:rPr lang="en-GB" sz="1600" dirty="0"/>
            </a:br>
            <a:r>
              <a:rPr lang="en-GB" sz="1600" dirty="0" err="1"/>
              <a:t>obawiały</a:t>
            </a:r>
            <a:r>
              <a:rPr lang="en-GB" sz="1600" dirty="0"/>
              <a:t> </a:t>
            </a:r>
            <a:r>
              <a:rPr lang="en-GB" sz="1600" dirty="0" err="1"/>
              <a:t>się</a:t>
            </a:r>
            <a:r>
              <a:rPr lang="en-GB" sz="1600" dirty="0"/>
              <a:t>, </a:t>
            </a:r>
            <a:r>
              <a:rPr lang="en-GB" sz="1600" dirty="0" err="1"/>
              <a:t>że</a:t>
            </a:r>
            <a:r>
              <a:rPr lang="en-GB" sz="1600" dirty="0"/>
              <a:t> </a:t>
            </a:r>
            <a:r>
              <a:rPr lang="en-GB" sz="1600" dirty="0" err="1"/>
              <a:t>stan</a:t>
            </a:r>
            <a:r>
              <a:rPr lang="en-GB" sz="1600" dirty="0"/>
              <a:t> </a:t>
            </a:r>
            <a:r>
              <a:rPr lang="en-GB" sz="1600" dirty="0" err="1"/>
              <a:t>zdrowia</a:t>
            </a:r>
            <a:r>
              <a:rPr lang="en-GB" sz="1600" dirty="0"/>
              <a:t> </a:t>
            </a:r>
            <a:r>
              <a:rPr lang="en-GB" sz="1600" dirty="0" err="1"/>
              <a:t>nie</a:t>
            </a:r>
            <a:r>
              <a:rPr lang="en-GB" sz="1600" dirty="0"/>
              <a:t> </a:t>
            </a:r>
            <a:r>
              <a:rPr lang="en-GB" sz="1600" dirty="0" err="1"/>
              <a:t>pozwoli</a:t>
            </a:r>
            <a:r>
              <a:rPr lang="en-GB" sz="1600" dirty="0"/>
              <a:t> </a:t>
            </a:r>
            <a:r>
              <a:rPr lang="en-GB" sz="1600" dirty="0" err="1"/>
              <a:t>im</a:t>
            </a:r>
            <a:r>
              <a:rPr lang="en-GB" sz="1600" dirty="0"/>
              <a:t> </a:t>
            </a:r>
            <a:r>
              <a:rPr lang="en-GB" sz="1600" dirty="0" err="1"/>
              <a:t>pracować</a:t>
            </a:r>
            <a:r>
              <a:rPr lang="en-GB" sz="1600" dirty="0"/>
              <a:t> do </a:t>
            </a:r>
            <a:r>
              <a:rPr lang="en-GB" sz="1600" dirty="0" err="1"/>
              <a:t>osiągnięcia</a:t>
            </a:r>
            <a:r>
              <a:rPr lang="en-GB" sz="1600" dirty="0"/>
              <a:t> </a:t>
            </a:r>
            <a:r>
              <a:rPr lang="en-GB" sz="1600" dirty="0" err="1"/>
              <a:t>wieku</a:t>
            </a:r>
            <a:r>
              <a:rPr lang="en-GB" sz="1600" dirty="0"/>
              <a:t> </a:t>
            </a:r>
            <a:r>
              <a:rPr lang="en-GB" sz="1600" dirty="0" err="1"/>
              <a:t>emerytalnego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397405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10751</TotalTime>
  <Words>460</Words>
  <Application>Microsoft Macintosh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 3</vt:lpstr>
      <vt:lpstr>Standarddesign</vt:lpstr>
      <vt:lpstr>Document</vt:lpstr>
      <vt:lpstr> Uwarunkowanie przechodzenia na emeryturę Polaków oraz efekty zmian wieku emerytalnego   Agnieszka Chłoń-Domińczak  </vt:lpstr>
      <vt:lpstr>Główne kwestie</vt:lpstr>
      <vt:lpstr>Zatrudnienie osób 50+</vt:lpstr>
      <vt:lpstr>Podejście analityczne do oceny  jakości pracy i aktywności zawodowej</vt:lpstr>
      <vt:lpstr>Co wpływa na ocenę jakości pracy?</vt:lpstr>
      <vt:lpstr>Cztery grupy pracowników 50+</vt:lpstr>
      <vt:lpstr>Ocena jakości pracy w Polsce na tle innych krajów</vt:lpstr>
      <vt:lpstr>Satysfakcja z pracy a zatrudnienie osób 50+ </vt:lpstr>
      <vt:lpstr>Polacy chcą szybko przechodzić na emeryturę, co może być także związane z oceną swojego stanu zdrowia</vt:lpstr>
      <vt:lpstr>Przeciętny wiek przejścia na emeryturę</vt:lpstr>
      <vt:lpstr>Korzystanie z emerytur według grup wieku</vt:lpstr>
      <vt:lpstr>Wiek przechodzenia na emeryturę</vt:lpstr>
      <vt:lpstr>Świadczenia przed wiekiem emerytalnym a zatrudnienie</vt:lpstr>
      <vt:lpstr>Zmiany wieku emerytalnego a przechodzenie na emerytury</vt:lpstr>
      <vt:lpstr>Wiek emerytalny i przechodzący na emeryturę według płci</vt:lpstr>
      <vt:lpstr>Konsekwencje obniżonego wieku emerytalnego</vt:lpstr>
    </vt:vector>
  </TitlesOfParts>
  <Company>Universität Mannheim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iM</dc:creator>
  <cp:lastModifiedBy>Agnieszka Chłoń-Domińczak</cp:lastModifiedBy>
  <cp:revision>793</cp:revision>
  <cp:lastPrinted>2017-07-13T16:44:58Z</cp:lastPrinted>
  <dcterms:created xsi:type="dcterms:W3CDTF">2008-11-04T14:49:46Z</dcterms:created>
  <dcterms:modified xsi:type="dcterms:W3CDTF">2018-10-11T09:14:00Z</dcterms:modified>
</cp:coreProperties>
</file>