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4" r:id="rId2"/>
    <p:sldId id="298" r:id="rId3"/>
    <p:sldId id="299" r:id="rId4"/>
    <p:sldId id="265" r:id="rId5"/>
    <p:sldId id="277" r:id="rId6"/>
    <p:sldId id="300" r:id="rId7"/>
    <p:sldId id="289" r:id="rId8"/>
    <p:sldId id="273" r:id="rId9"/>
    <p:sldId id="291" r:id="rId10"/>
    <p:sldId id="268" r:id="rId11"/>
    <p:sldId id="284" r:id="rId12"/>
    <p:sldId id="278" r:id="rId13"/>
    <p:sldId id="294" r:id="rId14"/>
    <p:sldId id="293" r:id="rId15"/>
    <p:sldId id="262" r:id="rId16"/>
    <p:sldId id="285" r:id="rId17"/>
    <p:sldId id="260" r:id="rId18"/>
    <p:sldId id="301" r:id="rId19"/>
    <p:sldId id="281" r:id="rId20"/>
    <p:sldId id="283" r:id="rId21"/>
    <p:sldId id="297" r:id="rId22"/>
    <p:sldId id="272" r:id="rId23"/>
    <p:sldId id="269" r:id="rId24"/>
    <p:sldId id="288" r:id="rId25"/>
    <p:sldId id="282" r:id="rId26"/>
    <p:sldId id="303" r:id="rId27"/>
    <p:sldId id="264" r:id="rId28"/>
    <p:sldId id="258" r:id="rId29"/>
    <p:sldId id="261" r:id="rId30"/>
    <p:sldId id="286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93" autoAdjust="0"/>
    <p:restoredTop sz="86499" autoAdjust="0"/>
  </p:normalViewPr>
  <p:slideViewPr>
    <p:cSldViewPr snapToGrid="0">
      <p:cViewPr varScale="1">
        <p:scale>
          <a:sx n="78" d="100"/>
          <a:sy n="78" d="100"/>
        </p:scale>
        <p:origin x="13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pivotSource>
    <c:name>[Wykresy v1.2 28-08-2015.xlsx]Arkusz1!Tabela przestawna1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pl-PL"/>
              <a:t>Średni koszt leczenia pacjenta</a:t>
            </a:r>
            <a:r>
              <a:rPr lang="pl-PL" baseline="0"/>
              <a:t> do roku od  zakończenia leczenia w Oddziałach Chorób Wewnętrznych i Geriatrii ( w tyś. złotych )</a:t>
            </a:r>
            <a:endParaRPr lang="pl-PL"/>
          </a:p>
        </c:rich>
      </c:tx>
      <c:overlay val="0"/>
    </c:title>
    <c:autoTitleDeleted val="0"/>
    <c:pivotFmts>
      <c:pivotFmt>
        <c:idx val="0"/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tx>
            <c:rich>
              <a:bodyPr/>
              <a:lstStyle/>
              <a:p>
                <a:r>
                  <a:rPr lang="en-US"/>
                  <a:t>Średni koszt</a:t>
                </a:r>
                <a:endParaRPr lang="pl-PL"/>
              </a:p>
              <a:p>
                <a:r>
                  <a:rPr lang="en-US"/>
                  <a:t>Geriatria 8 tys.</a:t>
                </a:r>
              </a:p>
            </c:rich>
          </c:tx>
          <c:showLegendKey val="1"/>
          <c:showVal val="1"/>
          <c:showCatName val="0"/>
          <c:showSerName val="1"/>
          <c:showPercent val="0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l-PL"/>
            </a:p>
          </c:txPr>
          <c:showLegendKey val="0"/>
          <c:showVal val="0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Arkusz1!$B$3:$B$4</c:f>
              <c:strCache>
                <c:ptCount val="1"/>
                <c:pt idx="0">
                  <c:v>Geriatria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46887952752008E-2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69-4240-9FDF-1E7419D80732}"/>
                </c:ext>
              </c:extLst>
            </c:dLbl>
            <c:dLbl>
              <c:idx val="1"/>
              <c:layout>
                <c:manualLayout>
                  <c:x val="-2.2057399606266733E-2"/>
                  <c:y val="-1.842403957077500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69-4240-9FDF-1E7419D80732}"/>
                </c:ext>
              </c:extLst>
            </c:dLbl>
            <c:dLbl>
              <c:idx val="2"/>
              <c:layout>
                <c:manualLayout>
                  <c:x val="-6.6172198818800201E-3"/>
                  <c:y val="-2.210884748493000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69-4240-9FDF-1E7419D807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Arkusz1!$A$5:$A$8</c:f>
              <c:strCache>
                <c:ptCount val="3"/>
                <c:pt idx="0">
                  <c:v>60-75</c:v>
                </c:pt>
                <c:pt idx="1">
                  <c:v>76-85</c:v>
                </c:pt>
                <c:pt idx="2">
                  <c:v>&gt;85</c:v>
                </c:pt>
              </c:strCache>
            </c:strRef>
          </c:cat>
          <c:val>
            <c:numRef>
              <c:f>Arkusz1!$B$5:$B$8</c:f>
              <c:numCache>
                <c:formatCode>_-* #,##0\ "zł"_-;\-* #,##0\ "zł"_-;_-* "-"??\ "zł"_-;_-@_-</c:formatCode>
                <c:ptCount val="3"/>
                <c:pt idx="0">
                  <c:v>2195.8640983438481</c:v>
                </c:pt>
                <c:pt idx="1">
                  <c:v>1252.2516253746253</c:v>
                </c:pt>
                <c:pt idx="2">
                  <c:v>556.97633291666671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69-4240-9FDF-1E7419D80732}"/>
            </c:ext>
          </c:extLst>
        </c:ser>
        <c:ser>
          <c:idx val="1"/>
          <c:order val="1"/>
          <c:tx>
            <c:strRef>
              <c:f>Arkusz1!$C$3:$C$4</c:f>
              <c:strCache>
                <c:ptCount val="1"/>
                <c:pt idx="0">
                  <c:v>Ch. Wewnętrzne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1469847795258702"/>
                  <c:y val="3.66873402766333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Choroby. Wewnętrzne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69-4240-9FDF-1E7419D80732}"/>
                </c:ext>
              </c:extLst>
            </c:dLbl>
            <c:dLbl>
              <c:idx val="1"/>
              <c:layout>
                <c:manualLayout>
                  <c:x val="0.10801317538845773"/>
                  <c:y val="7.36381298120109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Choroby Wewnętrzne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69-4240-9FDF-1E7419D80732}"/>
                </c:ext>
              </c:extLst>
            </c:dLbl>
            <c:dLbl>
              <c:idx val="2"/>
              <c:layout>
                <c:manualLayout>
                  <c:x val="0.108081258070707"/>
                  <c:y val="7.369615828310001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Choroby Wewnętrzne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69-4240-9FDF-1E7419D807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Arkusz1!$A$5:$A$8</c:f>
              <c:strCache>
                <c:ptCount val="3"/>
                <c:pt idx="0">
                  <c:v>60-75</c:v>
                </c:pt>
                <c:pt idx="1">
                  <c:v>76-85</c:v>
                </c:pt>
                <c:pt idx="2">
                  <c:v>&gt;85</c:v>
                </c:pt>
              </c:strCache>
            </c:strRef>
          </c:cat>
          <c:val>
            <c:numRef>
              <c:f>Arkusz1!$C$5:$C$8</c:f>
              <c:numCache>
                <c:formatCode>_-* #,##0\ "zł"_-;\-* #,##0\ "zł"_-;_-* "-"??\ "zł"_-;_-@_-</c:formatCode>
                <c:ptCount val="3"/>
                <c:pt idx="0">
                  <c:v>2832.2559668226936</c:v>
                </c:pt>
                <c:pt idx="1">
                  <c:v>1719.9480878001655</c:v>
                </c:pt>
                <c:pt idx="2">
                  <c:v>941.98504244482172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69-4240-9FDF-1E7419D80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8573952"/>
        <c:axId val="78575872"/>
        <c:axId val="0"/>
      </c:bar3DChart>
      <c:catAx>
        <c:axId val="78573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8575872"/>
        <c:crosses val="autoZero"/>
        <c:auto val="1"/>
        <c:lblAlgn val="ctr"/>
        <c:lblOffset val="100"/>
        <c:noMultiLvlLbl val="0"/>
      </c:catAx>
      <c:valAx>
        <c:axId val="78575872"/>
        <c:scaling>
          <c:orientation val="minMax"/>
        </c:scaling>
        <c:delete val="0"/>
        <c:axPos val="l"/>
        <c:majorGridlines/>
        <c:numFmt formatCode="#,###,&quot; tys.&quot;" sourceLinked="0"/>
        <c:majorTickMark val="none"/>
        <c:minorTickMark val="none"/>
        <c:tickLblPos val="nextTo"/>
        <c:crossAx val="785739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noFill/>
    <a:effectLst>
      <a:outerShdw blurRad="50800" dist="50800" dir="5400000" algn="ctr" rotWithShape="0">
        <a:srgbClr val="000000"/>
      </a:outerShdw>
    </a:effectLst>
    <a:scene3d>
      <a:camera prst="orthographicFront"/>
      <a:lightRig rig="threePt" dir="t"/>
    </a:scene3d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E06B1-4A07-4480-BB3A-76BF3147BF4A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BF7A8-22C3-4006-B821-6CF3801F04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639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Genealogia twórców gerontologii i geriatrii w świecie. W Polsce pierwszy szpitalny</a:t>
            </a:r>
            <a:r>
              <a:rPr lang="pl-PL" baseline="0" dirty="0"/>
              <a:t> oddział geriatryczny powstał w 1961 roku w Katowicach Szopienicach.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2275F-667F-49CB-BCBE-00B14218A20C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21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bieżącym piśmiennictwie naukowym  nadal potwierdzana jest skuteczność</a:t>
            </a:r>
            <a:r>
              <a:rPr lang="pl-PL" baseline="0" dirty="0"/>
              <a:t> CGA ( </a:t>
            </a:r>
            <a:r>
              <a:rPr lang="pl-PL" baseline="0" dirty="0" err="1"/>
              <a:t>ang</a:t>
            </a:r>
            <a:r>
              <a:rPr lang="pl-PL" baseline="0" dirty="0"/>
              <a:t> ) / COG ( </a:t>
            </a:r>
            <a:r>
              <a:rPr lang="pl-PL" baseline="0" dirty="0" err="1"/>
              <a:t>pol</a:t>
            </a:r>
            <a:r>
              <a:rPr lang="pl-PL" baseline="0" dirty="0"/>
              <a:t>) oraz  korzyści ekonomiczne z niej płynące.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2275F-667F-49CB-BCBE-00B14218A20C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93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środowisku</a:t>
            </a:r>
            <a:r>
              <a:rPr lang="pl-PL" baseline="0" dirty="0"/>
              <a:t> internistów  p</a:t>
            </a:r>
            <a:r>
              <a:rPr lang="pl-PL" dirty="0"/>
              <a:t>ojawił się dylemat skuteczności leczenia osób starszych. Część</a:t>
            </a:r>
            <a:r>
              <a:rPr lang="pl-PL" baseline="0" dirty="0"/>
              <a:t> lekarzy </a:t>
            </a:r>
            <a:r>
              <a:rPr lang="pl-PL" dirty="0"/>
              <a:t> poszukujących efektywniejszej</a:t>
            </a:r>
            <a:r>
              <a:rPr lang="pl-PL" baseline="0" dirty="0"/>
              <a:t> opieki medycznej podejmuje  poszukiwania wiedzy  z zakresu patofizjologii starzenia narządowego, </a:t>
            </a:r>
            <a:r>
              <a:rPr lang="pl-PL" baseline="0" dirty="0" err="1"/>
              <a:t>psychoneurofarmakologii</a:t>
            </a:r>
            <a:r>
              <a:rPr lang="pl-PL" baseline="0" dirty="0"/>
              <a:t>,  specjalistycznych interwencji terapeutycznych oraz  rehabilitacyjnych ( podejmują specjalizację z geriatrii ) zaś część uznała iż program edukacyjny z interny bez geriatrii jest wystarczający.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2275F-667F-49CB-BCBE-00B14218A20C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48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Fizjologiczny wielonarządowy  proces zmniejszania rezerw i spadku odporności na</a:t>
            </a:r>
            <a:r>
              <a:rPr lang="pl-PL" baseline="0" dirty="0"/>
              <a:t> stres modyfikujący tempo procesu starzenia.  Podatność na uszkodzenie. Niesprawność u osoby starszej to  fizjologiczny stan  słabości lub choroba. Od pewnego momentu te  zespoły wchodzą we wspólny zrost i nie są rozróżnialne.  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6168C-68A2-44E3-80D1-0639E140A2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Mogli </a:t>
            </a:r>
            <a:r>
              <a:rPr lang="pl-PL" baseline="0" dirty="0"/>
              <a:t> </a:t>
            </a:r>
          </a:p>
          <a:p>
            <a:endParaRPr lang="pl-PL" baseline="0" dirty="0"/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BF7A8-22C3-4006-B821-6CF3801F04A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69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Od początku</a:t>
            </a:r>
            <a:r>
              <a:rPr lang="pl-PL" baseline="0" dirty="0"/>
              <a:t> wprowadzenia COG do chwili obecnej w wielu badaniach podtrzymano jej efektywność kosztową i jakościową.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15078-298E-4439-8722-F6EBE57C40A4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430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31D3C-3989-400E-9D61-C288762C9A41}" type="slidenum">
              <a:rPr lang="pl-PL" altLang="pl-PL"/>
              <a:pPr/>
              <a:t>20</a:t>
            </a:fld>
            <a:endParaRPr lang="pl-PL" altLang="pl-PL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3800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Konsultant krajowy z interny Profesor</a:t>
            </a:r>
            <a:r>
              <a:rPr lang="pl-PL" baseline="0" dirty="0"/>
              <a:t>  Jacek </a:t>
            </a:r>
            <a:r>
              <a:rPr lang="pl-PL" baseline="0" dirty="0" err="1"/>
              <a:t>Imiela</a:t>
            </a:r>
            <a:r>
              <a:rPr lang="pl-PL" baseline="0" dirty="0"/>
              <a:t> w okresie od 2010  do 2014 r.  stopniowo akceptuje wprowadzania </a:t>
            </a:r>
          </a:p>
          <a:p>
            <a:r>
              <a:rPr lang="pl-PL" baseline="0" dirty="0"/>
              <a:t>elementów nauczania geriatrii do programu interny aczkolwiek sceptycznie wypowiada się na temat poszerzania interny o </a:t>
            </a:r>
          </a:p>
          <a:p>
            <a:r>
              <a:rPr lang="pl-PL" baseline="0" dirty="0"/>
              <a:t>zakres wiedzy obejmującej nowe specjalizacje. Geriatria obejmuje duży zakres wiedzy,  który w wymiarze minimum 2 letnim w pełni </a:t>
            </a:r>
          </a:p>
          <a:p>
            <a:r>
              <a:rPr lang="pl-PL" baseline="0" dirty="0"/>
              <a:t>mieści się  jako zasób wiedzy związany z nową dziedziną interny – geriatrią, co nie stoi na przeszkodzie w doszkalaniu internistów i lekarzy rodzinnych z geriatrii.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2275F-667F-49CB-BCBE-00B14218A20C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06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/>
              <a:t>Zrównoważony rozwój- jak go realizować.? </a:t>
            </a:r>
          </a:p>
          <a:p>
            <a:endParaRPr lang="pl-PL"/>
          </a:p>
        </p:txBody>
      </p:sp>
      <p:sp>
        <p:nvSpPr>
          <p:cNvPr id="4403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5A8C0-F11B-46B3-AF9B-235706DF336A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88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54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96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99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67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59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66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06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169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6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FBF08-6147-4D5A-B1BE-121FDC1055F1}" type="datetimeFigureOut">
              <a:rPr lang="pl-PL" smtClean="0"/>
              <a:t>2016-09-13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0557-51BF-4D4B-BCB2-E2094348AA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15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26" Type="http://schemas.openxmlformats.org/officeDocument/2006/relationships/image" Target="../media/image52.jpg"/><Relationship Id="rId3" Type="http://schemas.openxmlformats.org/officeDocument/2006/relationships/image" Target="../media/image29.jpg"/><Relationship Id="rId21" Type="http://schemas.openxmlformats.org/officeDocument/2006/relationships/image" Target="../media/image47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eg"/><Relationship Id="rId25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jp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24" Type="http://schemas.openxmlformats.org/officeDocument/2006/relationships/image" Target="../media/image50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23" Type="http://schemas.openxmlformats.org/officeDocument/2006/relationships/image" Target="../media/image49.jpg"/><Relationship Id="rId28" Type="http://schemas.openxmlformats.org/officeDocument/2006/relationships/image" Target="../media/image54.JPG"/><Relationship Id="rId10" Type="http://schemas.openxmlformats.org/officeDocument/2006/relationships/image" Target="../media/image36.jpg"/><Relationship Id="rId19" Type="http://schemas.openxmlformats.org/officeDocument/2006/relationships/image" Target="../media/image45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jpg"/><Relationship Id="rId22" Type="http://schemas.openxmlformats.org/officeDocument/2006/relationships/image" Target="../media/image48.jpg"/><Relationship Id="rId27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401144"/>
            <a:ext cx="9144000" cy="2387600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0000FF"/>
                </a:solidFill>
              </a:rPr>
              <a:t>Sukcesy i porażki w rozwoju opieki geriatrycznej  </a:t>
            </a:r>
            <a:br>
              <a:rPr lang="pl-PL" sz="3600" b="1" dirty="0">
                <a:solidFill>
                  <a:srgbClr val="0000FF"/>
                </a:solidFill>
              </a:rPr>
            </a:br>
            <a:endParaRPr lang="en-US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Jarosław Derejczyk </a:t>
            </a:r>
          </a:p>
          <a:p>
            <a:r>
              <a:rPr lang="pl-PL" dirty="0"/>
              <a:t>Katowice  13.09.2016 </a:t>
            </a:r>
            <a:endParaRPr lang="en-US" dirty="0"/>
          </a:p>
        </p:txBody>
      </p:sp>
      <p:pic>
        <p:nvPicPr>
          <p:cNvPr id="4" name="Picture 2" descr="C:\Users\Jarosław Derejczyk\Desktop\Szpital Geriatryczny im. J. P. II w Katowic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014537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90" y="116632"/>
            <a:ext cx="2014728" cy="10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7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-1524000" y="7345918"/>
            <a:ext cx="784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Mechanizmy otępienia  - demencji</a:t>
            </a:r>
            <a:endParaRPr lang="en-US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1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rosław Derejczyk\Desktop\IMG_15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2" y="1988839"/>
            <a:ext cx="5148063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Jarosław Derejczyk\Desktop\IMG_15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72065" y="1988839"/>
            <a:ext cx="3995937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1"/>
          <p:cNvSpPr txBox="1"/>
          <p:nvPr/>
        </p:nvSpPr>
        <p:spPr>
          <a:xfrm>
            <a:off x="1524003" y="33680"/>
            <a:ext cx="9143999" cy="18158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dirty="0">
                <a:solidFill>
                  <a:schemeClr val="bg1"/>
                </a:solidFill>
                <a:latin typeface="Calibri"/>
              </a:rPr>
              <a:t>Umiejętności diagnozy ZESPOŁÓW GERIATRYCZNYCH tworzy jakość opieki  nad SENIORAMI – uzyskanie takich kompetencji wymaga doboru personelu, ciągłej edukacji i systemu motywacyjnego</a:t>
            </a:r>
          </a:p>
        </p:txBody>
      </p:sp>
      <p:sp>
        <p:nvSpPr>
          <p:cNvPr id="5" name="pole tekstowe 2"/>
          <p:cNvSpPr txBox="1"/>
          <p:nvPr/>
        </p:nvSpPr>
        <p:spPr>
          <a:xfrm>
            <a:off x="1524000" y="594927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rgbClr val="0000FF"/>
                </a:solidFill>
                <a:latin typeface="Calibri"/>
              </a:rPr>
              <a:t>ŁAGODNE ZABURZENIA POZNAWCZE / OTĘPIENIE  / DEPRESJA / ZESPÓŁ SŁABOŚCI  /   SARCOPENIA   / NIEDOŻYWIENIE  / MAJACZENIE / ZESPÓŁ PARKINSONOWSKI / CUKRZYCA /NIETRZYMANIE ZWIERACZY/UPADKI/ ODLEŻYNY/ POWIKŁANIA POLIFARMAKOTERAPII</a:t>
            </a:r>
          </a:p>
        </p:txBody>
      </p:sp>
    </p:spTree>
    <p:extLst>
      <p:ext uri="{BB962C8B-B14F-4D97-AF65-F5344CB8AC3E}">
        <p14:creationId xmlns:p14="http://schemas.microsoft.com/office/powerpoint/2010/main" val="5793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98814"/>
            <a:ext cx="9144000" cy="48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Jarosław Derejczyk\Desktop\IMG_3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8"/>
          <a:stretch/>
        </p:blipFill>
        <p:spPr bwMode="auto">
          <a:xfrm>
            <a:off x="7752184" y="9973"/>
            <a:ext cx="290398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arosław Derejczyk\Desktop\IMG_3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74"/>
            <a:ext cx="3131840" cy="19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arosław Derejczyk\Desktop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"/>
            <a:ext cx="3384376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2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778098"/>
          </a:xfrm>
        </p:spPr>
        <p:txBody>
          <a:bodyPr>
            <a:noAutofit/>
          </a:bodyPr>
          <a:lstStyle/>
          <a:p>
            <a:b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rgbClr val="0000FF"/>
                </a:solidFill>
              </a:rPr>
              <a:t>  </a:t>
            </a:r>
            <a:r>
              <a:rPr lang="pl-PL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ZAPOTRZEBOWANIE NA WIEDZĘ o  JAKOŚCI  ŻYCIA w STAROŚCI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1981200" y="1535113"/>
            <a:ext cx="4040188" cy="885775"/>
          </a:xfrm>
        </p:spPr>
        <p:txBody>
          <a:bodyPr>
            <a:noAutofit/>
          </a:bodyPr>
          <a:lstStyle/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1999 Międzynarodowy Rok Seniora / popularyzacja geriatrii w mediach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6169026" y="1412777"/>
            <a:ext cx="4041775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Szkolenia dla lekarzy geriatrów</a:t>
            </a:r>
          </a:p>
        </p:txBody>
      </p:sp>
      <p:pic>
        <p:nvPicPr>
          <p:cNvPr id="12" name="Symbol zastępczy zawartości 11" descr="kb 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6671" y="2420888"/>
            <a:ext cx="449738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ymbol zastępczy zawartości 13" descr="szkol 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651885" y="2511650"/>
            <a:ext cx="507605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28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Pomoc ze strony dziennikarzy i mediów w budowaniu pozycji geriatrii</a:t>
            </a:r>
          </a:p>
        </p:txBody>
      </p:sp>
      <p:pic>
        <p:nvPicPr>
          <p:cNvPr id="9" name="Symbol zastępczy zawartości 8" descr="IMG_8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9936" y="980728"/>
            <a:ext cx="4752528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1703512" y="1340768"/>
            <a:ext cx="367240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5">
                    <a:lumMod val="50000"/>
                  </a:schemeClr>
                </a:solidFill>
              </a:rPr>
              <a:t>GW. 22.10. 2003 </a:t>
            </a:r>
            <a:r>
              <a:rPr lang="pl-PL" sz="2800" b="1" dirty="0" err="1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pl-PL" sz="2800" b="1" dirty="0">
                <a:solidFill>
                  <a:schemeClr val="accent5">
                    <a:lumMod val="50000"/>
                  </a:schemeClr>
                </a:solidFill>
              </a:rPr>
              <a:t> .</a:t>
            </a:r>
          </a:p>
          <a:p>
            <a:r>
              <a:rPr lang="pl-PL" sz="2800" b="1" dirty="0">
                <a:solidFill>
                  <a:schemeClr val="accent5">
                    <a:lumMod val="50000"/>
                  </a:schemeClr>
                </a:solidFill>
              </a:rPr>
              <a:t>„Urzędnicy nie chcą widzieć starości „</a:t>
            </a:r>
          </a:p>
          <a:p>
            <a:r>
              <a:rPr lang="pl-PL" sz="2800" b="1" dirty="0">
                <a:solidFill>
                  <a:schemeClr val="accent5">
                    <a:lumMod val="50000"/>
                  </a:schemeClr>
                </a:solidFill>
              </a:rPr>
              <a:t>… Chorzy zamiast do geriatrów</a:t>
            </a:r>
          </a:p>
          <a:p>
            <a:r>
              <a:rPr lang="pl-PL" sz="2800" b="1" dirty="0">
                <a:solidFill>
                  <a:schemeClr val="accent5">
                    <a:lumMod val="50000"/>
                  </a:schemeClr>
                </a:solidFill>
              </a:rPr>
              <a:t>będą trafiać do specjalistów z poszczególnych dziedzin – zapewnia Andrzej Troszyński z biura prasowego NFZ…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524000" y="62732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G.W. 11-12. lutego  2006. Paweł </a:t>
            </a:r>
            <a:r>
              <a:rPr lang="pl-PL" sz="1600" b="1" dirty="0" err="1">
                <a:solidFill>
                  <a:schemeClr val="accent5">
                    <a:lumMod val="50000"/>
                  </a:schemeClr>
                </a:solidFill>
              </a:rPr>
              <a:t>Jochymczyk</a:t>
            </a: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 były piłkarz  Zagłębia Sosnowiec. </a:t>
            </a:r>
          </a:p>
          <a:p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Kiedyś trenował na boisku . Dziś starcza mu sił na  ćwiczenie dłoni. </a:t>
            </a:r>
          </a:p>
        </p:txBody>
      </p:sp>
    </p:spTree>
    <p:extLst>
      <p:ext uri="{BB962C8B-B14F-4D97-AF65-F5344CB8AC3E}">
        <p14:creationId xmlns:p14="http://schemas.microsoft.com/office/powerpoint/2010/main" val="141975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0"/>
            <a:ext cx="7128792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3212976"/>
            <a:ext cx="7128792" cy="332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24000" y="6381329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>
                <a:solidFill>
                  <a:srgbClr val="0070C0"/>
                </a:solidFill>
              </a:rPr>
              <a:t>Częstość otępienia zależy od zasobności społeczeństw i ich wiedzy na temat profilaktyki chorób naczyń</a:t>
            </a:r>
            <a:endParaRPr lang="en-US" sz="17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2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7" r="1" b="3131"/>
          <a:stretch/>
        </p:blipFill>
        <p:spPr>
          <a:xfrm>
            <a:off x="0" y="0"/>
            <a:ext cx="1577788" cy="8964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9" y="3099173"/>
            <a:ext cx="1237130" cy="17776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42" y="7137"/>
            <a:ext cx="1923602" cy="142253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6472"/>
            <a:ext cx="1577787" cy="109369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16" y="1414405"/>
            <a:ext cx="2728414" cy="185506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44" y="4876800"/>
            <a:ext cx="2789595" cy="197027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0843"/>
            <a:ext cx="1463486" cy="195715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466"/>
            <a:ext cx="1577786" cy="112170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2" y="4900843"/>
            <a:ext cx="2553597" cy="195715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21" y="1904344"/>
            <a:ext cx="1972236" cy="119482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175"/>
            <a:ext cx="1237129" cy="1777626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6" y="0"/>
            <a:ext cx="1434356" cy="190434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8" y="3099172"/>
            <a:ext cx="2533653" cy="1777628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93" y="21410"/>
            <a:ext cx="2368253" cy="139299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40" y="1421541"/>
            <a:ext cx="2575233" cy="16812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28" y="3533516"/>
            <a:ext cx="2400871" cy="1701305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69" y="1753611"/>
            <a:ext cx="3071531" cy="174992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46" y="0"/>
            <a:ext cx="2051248" cy="1407269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14" y="1391999"/>
            <a:ext cx="1963269" cy="1877465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26" y="4785516"/>
            <a:ext cx="1466503" cy="2086491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2" y="3106308"/>
            <a:ext cx="2976281" cy="181693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29" y="5234822"/>
            <a:ext cx="2400871" cy="1652016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80" y="3120764"/>
            <a:ext cx="2761129" cy="1802483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4" y="7137"/>
            <a:ext cx="2875648" cy="1732016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08" y="4953233"/>
            <a:ext cx="1593918" cy="19484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3" y="2814537"/>
            <a:ext cx="1498681" cy="20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5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56040" y="14278"/>
            <a:ext cx="5735960" cy="646330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endParaRPr lang="pl-PL" sz="23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GERIATRIA – korzyści :</a:t>
            </a:r>
          </a:p>
          <a:p>
            <a:pPr algn="ctr"/>
            <a:endParaRPr lang="pl-PL" sz="23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Wcześniejsza  diagnoza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Unikanie jatrogenii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Wsparcie opiekunów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Poprawa w kierowaniu 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pacjentów  do  opieki 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długoterminowej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Korzyści ekonomiczne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Poprawa jakości życia 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Przedłużenie życia  w 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zdrowiu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Ograniczenie liczby 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konsultacji spec.</a:t>
            </a:r>
          </a:p>
          <a:p>
            <a:pPr algn="ctr">
              <a:buFont typeface="Arial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Ograniczenie liczby 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hospitalizacji i skrócenie</a:t>
            </a:r>
          </a:p>
          <a:p>
            <a:pPr algn="ctr"/>
            <a:r>
              <a:rPr lang="pl-PL" sz="23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jej czasu</a:t>
            </a:r>
          </a:p>
        </p:txBody>
      </p:sp>
      <p:sp>
        <p:nvSpPr>
          <p:cNvPr id="5" name="Prostokąt 4"/>
          <p:cNvSpPr/>
          <p:nvPr/>
        </p:nvSpPr>
        <p:spPr>
          <a:xfrm>
            <a:off x="1524000" y="3068961"/>
            <a:ext cx="507605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BŁĘDY ROZPOZNAWCZE BEZ CAŁOŚCIOWEJ OCENY GERIATRYCZNEJ    ( COG )</a:t>
            </a:r>
          </a:p>
          <a:p>
            <a:pPr algn="ctr">
              <a:defRPr/>
            </a:pPr>
            <a:r>
              <a:rPr lang="pl-PL" sz="1400" b="1" dirty="0" err="1">
                <a:solidFill>
                  <a:srgbClr val="000099"/>
                </a:solidFill>
                <a:latin typeface="Arial" charset="0"/>
              </a:rPr>
              <a:t>Stuck</a:t>
            </a:r>
            <a:r>
              <a:rPr lang="pl-PL" sz="1400" b="1" dirty="0">
                <a:solidFill>
                  <a:srgbClr val="000099"/>
                </a:solidFill>
                <a:latin typeface="Arial" charset="0"/>
              </a:rPr>
              <a:t> A.E et al. TNEJoM.1995.333                                                                                    </a:t>
            </a:r>
          </a:p>
          <a:p>
            <a:pPr>
              <a:defRPr/>
            </a:pPr>
            <a:endParaRPr lang="pl-PL" sz="1400" dirty="0">
              <a:solidFill>
                <a:srgbClr val="000099"/>
              </a:solidFill>
              <a:latin typeface="Arial" charset="0"/>
            </a:endParaRPr>
          </a:p>
          <a:p>
            <a:pPr>
              <a:defRPr/>
            </a:pPr>
            <a:r>
              <a:rPr lang="pl-PL" sz="1400" dirty="0">
                <a:solidFill>
                  <a:srgbClr val="000099"/>
                </a:solidFill>
                <a:latin typeface="Arial" charset="0"/>
              </a:rPr>
              <a:t>                                                      </a:t>
            </a:r>
            <a:r>
              <a:rPr lang="pl-PL" sz="1400" b="1" dirty="0">
                <a:solidFill>
                  <a:srgbClr val="000099"/>
                </a:solidFill>
                <a:latin typeface="Arial" charset="0"/>
              </a:rPr>
              <a:t>bez </a:t>
            </a:r>
            <a:r>
              <a:rPr lang="pl-PL" sz="1600" b="1" u="sng" dirty="0">
                <a:solidFill>
                  <a:srgbClr val="000099"/>
                </a:solidFill>
                <a:latin typeface="Arial" charset="0"/>
              </a:rPr>
              <a:t> COG</a:t>
            </a:r>
            <a:r>
              <a:rPr lang="pl-PL" sz="1600" b="1" dirty="0">
                <a:solidFill>
                  <a:srgbClr val="000099"/>
                </a:solidFill>
                <a:latin typeface="Arial" charset="0"/>
              </a:rPr>
              <a:t>          </a:t>
            </a:r>
            <a:r>
              <a:rPr lang="pl-PL" sz="1600" b="1" u="sng" dirty="0">
                <a:solidFill>
                  <a:srgbClr val="000099"/>
                </a:solidFill>
                <a:latin typeface="Arial" charset="0"/>
              </a:rPr>
              <a:t>z COG</a:t>
            </a:r>
          </a:p>
          <a:p>
            <a:pPr>
              <a:defRPr/>
            </a:pPr>
            <a:r>
              <a:rPr lang="pl-PL" b="1" dirty="0">
                <a:solidFill>
                  <a:srgbClr val="000099"/>
                </a:solidFill>
                <a:latin typeface="Arial" charset="0"/>
              </a:rPr>
              <a:t>Nietrzymanie zwieraczy          4%            60%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Upadki                                     35%            46%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Zaburzenia f. </a:t>
            </a:r>
            <a:r>
              <a:rPr lang="pl-PL" b="1" dirty="0" err="1">
                <a:solidFill>
                  <a:srgbClr val="000099"/>
                </a:solidFill>
                <a:latin typeface="Arial" charset="0"/>
              </a:rPr>
              <a:t>pozn</a:t>
            </a:r>
            <a:r>
              <a:rPr lang="pl-PL" b="1" dirty="0">
                <a:solidFill>
                  <a:srgbClr val="000099"/>
                </a:solidFill>
                <a:latin typeface="Arial" charset="0"/>
              </a:rPr>
              <a:t>.                34%            68%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Depresja                                    3%           49%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Problemy socjalne                   7%            45%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Niedożywienie                         17%           65%</a:t>
            </a:r>
            <a:br>
              <a:rPr lang="pl-PL" b="1" dirty="0">
                <a:solidFill>
                  <a:srgbClr val="000099"/>
                </a:solidFill>
                <a:latin typeface="Arial" charset="0"/>
              </a:rPr>
            </a:br>
            <a:r>
              <a:rPr lang="pl-PL" b="1" dirty="0">
                <a:solidFill>
                  <a:srgbClr val="000099"/>
                </a:solidFill>
                <a:latin typeface="Arial" charset="0"/>
              </a:rPr>
              <a:t>Ból                                              8%           43%</a:t>
            </a:r>
          </a:p>
        </p:txBody>
      </p:sp>
      <p:pic>
        <p:nvPicPr>
          <p:cNvPr id="23554" name="Picture 2" descr="C:\Users\Jarek\Desktop\NOW  ART  NAUKA PREZ  PRZYG\IMAG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"/>
            <a:ext cx="4932040" cy="3068959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8009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2567607" y="4869160"/>
          <a:ext cx="7416824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9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 </a:t>
                      </a:r>
                      <a:endParaRPr lang="pl-PL" sz="14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Liczba pacjentów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Wiek: 60-75 lat</a:t>
                      </a:r>
                      <a:endParaRPr lang="pl-PL" sz="14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Liczba pacjentów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Wiek: 76-85 lat</a:t>
                      </a:r>
                      <a:endParaRPr lang="pl-PL" sz="14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Liczba pacjentów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Wiek: powyżej 85 lat</a:t>
                      </a:r>
                      <a:endParaRPr lang="pl-PL" sz="14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Oddział Chorób Wewnętrznych</a:t>
                      </a:r>
                      <a:endParaRPr lang="pl-PL" sz="14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8866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3623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589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Oddział Geriatryczny</a:t>
                      </a:r>
                      <a:endParaRPr lang="pl-PL" sz="14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1268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2002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</a:rPr>
                        <a:t>720</a:t>
                      </a:r>
                      <a:endParaRPr lang="pl-PL" sz="1800" b="1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Wykres 2"/>
          <p:cNvGraphicFramePr/>
          <p:nvPr>
            <p:extLst/>
          </p:nvPr>
        </p:nvGraphicFramePr>
        <p:xfrm>
          <a:off x="2639616" y="692696"/>
          <a:ext cx="727280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524000" y="116633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b="1" dirty="0">
                <a:solidFill>
                  <a:srgbClr val="002060"/>
                </a:solidFill>
              </a:rPr>
              <a:t>Analiza  13 078 pacjentów &gt;  60 r. ż. leczonych na oddziałach chorób wewnętrznych i 3990 pacjentów   oddziałów geriatrycznych  - przyjęcia planowe 07.2013 - 06.2014r. </a:t>
            </a:r>
            <a:r>
              <a:rPr lang="pl-PL" sz="1200" dirty="0">
                <a:solidFill>
                  <a:srgbClr val="002060"/>
                </a:solidFill>
              </a:rPr>
              <a:t>Dane ŚOW NFZ</a:t>
            </a:r>
          </a:p>
        </p:txBody>
      </p:sp>
      <p:pic>
        <p:nvPicPr>
          <p:cNvPr id="6" name="Picture 5" descr="C:\Users\Jarosław Derejczyk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0907"/>
            <a:ext cx="2123728" cy="8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524000" y="2226611"/>
            <a:ext cx="21237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002060"/>
                </a:solidFill>
              </a:rPr>
              <a:t>sierpień 2015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400257" y="2549776"/>
            <a:ext cx="2150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505 zł</a:t>
            </a:r>
          </a:p>
        </p:txBody>
      </p:sp>
      <p:pic>
        <p:nvPicPr>
          <p:cNvPr id="10241" name="Picture 1" descr="C:\Users\Jarosław Derejczyk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305012"/>
            <a:ext cx="2195736" cy="162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 flipH="1">
            <a:off x="8400255" y="2665141"/>
            <a:ext cx="21505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8616280" y="256129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</a:rPr>
              <a:t>505 PLN</a:t>
            </a:r>
          </a:p>
        </p:txBody>
      </p:sp>
    </p:spTree>
    <p:extLst>
      <p:ext uri="{BB962C8B-B14F-4D97-AF65-F5344CB8AC3E}">
        <p14:creationId xmlns:p14="http://schemas.microsoft.com/office/powerpoint/2010/main" val="420541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503712" y="2011690"/>
            <a:ext cx="691276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sz="3200" dirty="0" err="1">
                <a:solidFill>
                  <a:srgbClr val="002060"/>
                </a:solidFill>
              </a:rPr>
              <a:t>Ignatz</a:t>
            </a:r>
            <a:r>
              <a:rPr lang="pl-PL" sz="3200" dirty="0">
                <a:solidFill>
                  <a:srgbClr val="002060"/>
                </a:solidFill>
              </a:rPr>
              <a:t> Leo Nasher – USA 1909 r.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pl-PL" sz="2000" b="1" dirty="0">
                <a:solidFill>
                  <a:srgbClr val="002060"/>
                </a:solidFill>
              </a:rPr>
              <a:t>GERIATRIA - specjalistyczna dziedzina medycyny zajmująca się zdrowiem i chorobami oraz opieką i pomocą osobom w podeszłym wieku. </a:t>
            </a:r>
            <a:r>
              <a:rPr lang="en-US" sz="2000" b="1" dirty="0">
                <a:solidFill>
                  <a:srgbClr val="002060"/>
                </a:solidFill>
              </a:rPr>
              <a:t>New York Medical Journal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(1909, 90: 358-9)</a:t>
            </a:r>
            <a:endParaRPr lang="pl-PL" sz="20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 "Podejście  bezwartościowości gospodarczej wpaja ducha drażliwość jeśli nie  wrogości wobec bezradności wieku „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50" name="AutoShape 2" descr="data:image/jpeg;base64,/9j/4AAQSkZJRgABAQAAAQABAAD/2wCEAAkGBwgHBgkIBwgKCgkLDRYPDQwMDRsUFRAWIB0iIiAdHx8kKDQsJCYxJx8fLT0tMTU3Ojo6Iys/RD84QzQ5OjcBCgoKDQwNGg8PGjclHyU3Nzc3Nzc3Nzc3Nzc3Nzc3Nzc3Nzc3Nzc3Nzc3Nzc3Nzc3Nzc3Nzc3Nzc3Nzc3Nzc3N//AABEIAFsATAMBIgACEQEDEQH/xAAbAAABBQEBAAAAAAAAAAAAAAACAwQFBgcAAf/EADQQAAIBAwIEBAMGBwEAAAAAAAECAwAEEQUhBhIxQRMiUWEycYEUI2KR0fAHQlKSocHhM//EABkBAQEBAAMAAAAAAAAAAAAAAAECAAMEBf/EABkRAQEBAQEBAAAAAAAAAAAAAAABETESAv/aAAwDAQACEQMRAD8A1cYrq4VxFeY7Ah0oHkVepFeyNyoajb18IWrMcyahbRH7yUD33xSkVxDMOaKRHHqrZqjarqHhkhTg1ApqNza3P2m0l8ORTv6MPejVeWubE17Udw9qsWsael1CMZ2df6WHUVJ4qkgJ3rylMdaE4rM4b13auUYr2hja5kAPL3NRepSJ4Lc0mNu1R/FtrqF2xFjP4WFGCCQc536e1VbjCa+tNKsrOSdmuihMsi7Ft6xhHVypJZJAfbmqAkuGyQaRSwvPADK0rSHcqRtSRV0bkl+LvijFr/8AwpvQGvbJm38siA9+x/1WkZrEODJnt+JbLwG87ShHH4T1rbFPlFKKPNCa9rqQFTvRUCkUWaGRt0fDZmxk9h61mXH0t+dSVprZOQLyqUbI+Z71p2rLIYswEK5GAxGcGs64vF2YmXw9RkCn4/JyE/25oVENb6oyWYDgq3LjaoVpDJKWJzk9a8R2iDifmyegPam3MzMI41LO5wqqMkn2pkUvX8MbSC61ae8fJkt08noObbP5A/nWrKelY00cnC3Dpme4aHVLiWN41jb4eU5wfUYJz23rT+GtYh1zSLe+iwC4xIg/kcdR++1ZNTOa9FD3rs0xIF32pTl2pNTjFKZoJGYKYyH6VQeLp7xoZG067iniRirqo3XGD8j1p/xnrxiV7W3flUD7xh3qC4F1HMc09yyra/bFUBgCGypXv6FlOf8AtYxTE0+/1K48sbYY7yMCFH61YoIdN4VszdznxbojAY/Ex9FHatF124tNOsZb29ISOMbnG5PYD3rCNe1KbWNQkuphyr0jjHRF9P1qpNuNpLVtUudWvXurpvMdlUdEHoKsHA2vXukX3LbNzRSEeJE3wt+h96qscZJq5cH6Q81wjleh9Kv7yQRtFhdpe26yqCuRup7U5xTXTIBBbqtOzXHABRTfVLn7LZvID5sYX506U1DcTvi1A+ZqaZ1lHFd2zFkG7yNgUlLEsY07R5p4xCsv3ki9st5mz7EsPpXlxi54gXnUOkRHlIJDflSWtywz3gNspCRoEUnqe5P1JNKi3F+sx6xdrHaKVs7cckPNnmb8Rz+/81XmiwpOM07WOndnaNcvyRrzE7E9hTuNgNI0l7mZBjbPpWt8L6MtpCrFcHFRvDGiLAiySDoOpFW+LylQo+VHRaeIuK4ivE2os0pAKgOJ2JgPyqeqA4k/8GqbDGSwzSR31zcRkrJ4h5WHbrTVwqnznc9B3NP7hQqgqMZyfrmmOmASSPJJ5mDYBPalZe0s3nYZUqv9Pf61eOHdFA5WKgD0xUfokMZkXKir9p0arGvKoFHRaXgiEahB07gU5hxnI6Y29qFAOQbUrH8NWgae9FmhFdQz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2" name="Picture 4" descr="http://psychnews.psychiatryonline.org/data/Journals/PN/4175/nascher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2132856"/>
            <a:ext cx="1728192" cy="20608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6" name="Picture 8" descr="Ilya Mechnikov nob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4365104"/>
            <a:ext cx="1728192" cy="23042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8" name="Picture 10" descr="http://ak-cache.legacy.net/legacy/images/cobrands/herald/photos/6967500-20120219_02192012.jpg?v=0x000000002a06981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296" y="188641"/>
            <a:ext cx="1728192" cy="17281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0" name="Picture 12" descr="http://jmb.sagepub.com/content/19/3/105/F1.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3512" y="0"/>
            <a:ext cx="1440160" cy="19888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Prostokąt 10"/>
          <p:cNvSpPr/>
          <p:nvPr/>
        </p:nvSpPr>
        <p:spPr>
          <a:xfrm>
            <a:off x="3503712" y="4509122"/>
            <a:ext cx="691276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b="1" dirty="0">
                <a:solidFill>
                  <a:srgbClr val="0033CC"/>
                </a:solidFill>
              </a:rPr>
              <a:t> </a:t>
            </a:r>
            <a:r>
              <a:rPr lang="pl-PL" sz="3200" dirty="0">
                <a:solidFill>
                  <a:srgbClr val="002060"/>
                </a:solidFill>
              </a:rPr>
              <a:t>Ilia Miecznikow - Paryż;  1903 r.</a:t>
            </a:r>
          </a:p>
          <a:p>
            <a:pPr>
              <a:lnSpc>
                <a:spcPct val="9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 GERONTOLOGIA  - interdyscyplinarna nauka o starości i o wszystkich związanych z nią problemach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071664" y="332657"/>
            <a:ext cx="5976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002060"/>
                </a:solidFill>
              </a:rPr>
              <a:t>  </a:t>
            </a:r>
            <a:r>
              <a:rPr lang="pl-PL" sz="3200" dirty="0" err="1">
                <a:solidFill>
                  <a:srgbClr val="002060"/>
                </a:solidFill>
              </a:rPr>
              <a:t>Marjory</a:t>
            </a:r>
            <a:r>
              <a:rPr lang="pl-PL" sz="3200" dirty="0">
                <a:solidFill>
                  <a:srgbClr val="002060"/>
                </a:solidFill>
              </a:rPr>
              <a:t> Warren( 1897-1960)  </a:t>
            </a:r>
            <a:r>
              <a:rPr lang="en-US" sz="2000" b="1" dirty="0">
                <a:solidFill>
                  <a:srgbClr val="002060"/>
                </a:solidFill>
              </a:rPr>
              <a:t> </a:t>
            </a:r>
            <a:endParaRPr lang="pl-PL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Care of the chronic aged sick. </a:t>
            </a:r>
            <a:r>
              <a:rPr lang="en-US" sz="2000" b="1" i="1" dirty="0">
                <a:solidFill>
                  <a:srgbClr val="002060"/>
                </a:solidFill>
              </a:rPr>
              <a:t>Lancet</a:t>
            </a:r>
            <a:r>
              <a:rPr lang="en-US" sz="2000" b="1" dirty="0">
                <a:solidFill>
                  <a:srgbClr val="002060"/>
                </a:solidFill>
              </a:rPr>
              <a:t>. 1946; </a:t>
            </a:r>
            <a:r>
              <a:rPr lang="en-US" sz="2000" b="1" dirty="0" err="1">
                <a:solidFill>
                  <a:srgbClr val="002060"/>
                </a:solidFill>
              </a:rPr>
              <a:t>i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:841-843.</a:t>
            </a:r>
            <a:endParaRPr lang="pl-PL" sz="2000" b="1" dirty="0">
              <a:solidFill>
                <a:srgbClr val="002060"/>
              </a:solidFill>
            </a:endParaRPr>
          </a:p>
          <a:p>
            <a:pPr algn="ctr"/>
            <a:r>
              <a:rPr lang="pl-PL" sz="2000" b="1" dirty="0">
                <a:solidFill>
                  <a:srgbClr val="002060"/>
                </a:solidFill>
              </a:rPr>
              <a:t>Autorka Całościowej Oceny Geriatrycznej = </a:t>
            </a:r>
            <a:r>
              <a:rPr lang="pl-PL" sz="2000" b="1" dirty="0" err="1">
                <a:solidFill>
                  <a:srgbClr val="002060"/>
                </a:solidFill>
              </a:rPr>
              <a:t>Comprehensive</a:t>
            </a:r>
            <a:r>
              <a:rPr lang="pl-PL" sz="2000" b="1" dirty="0">
                <a:solidFill>
                  <a:srgbClr val="002060"/>
                </a:solidFill>
              </a:rPr>
              <a:t>  </a:t>
            </a:r>
            <a:r>
              <a:rPr lang="pl-PL" sz="2000" b="1" dirty="0" err="1">
                <a:solidFill>
                  <a:srgbClr val="002060"/>
                </a:solidFill>
              </a:rPr>
              <a:t>Geriatric</a:t>
            </a:r>
            <a:r>
              <a:rPr lang="pl-PL" sz="2000" b="1" dirty="0">
                <a:solidFill>
                  <a:srgbClr val="002060"/>
                </a:solidFill>
              </a:rPr>
              <a:t>  </a:t>
            </a:r>
            <a:r>
              <a:rPr lang="pl-PL" sz="2000" b="1" dirty="0" err="1">
                <a:solidFill>
                  <a:srgbClr val="002060"/>
                </a:solidFill>
              </a:rPr>
              <a:t>Assessment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920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68008" y="548680"/>
            <a:ext cx="4392488" cy="5904656"/>
          </a:xfrm>
        </p:spPr>
        <p:txBody>
          <a:bodyPr>
            <a:normAutofit fontScale="90000"/>
          </a:bodyPr>
          <a:lstStyle/>
          <a:p>
            <a:pPr marL="457200" indent="-457200">
              <a:buFont typeface="+mj-lt"/>
              <a:buAutoNum type="arabicPeriod"/>
            </a:pP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REALNĄ   WYCENĘ  COG  w  </a:t>
            </a: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ODDZIAŁACH  GERIATRII.  </a:t>
            </a: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POTRZEBĘ KATALOGU  GERIATRYCZNEGO:   </a:t>
            </a: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pl-PL" altLang="pl-PL" sz="2200" b="1" dirty="0" err="1">
                <a:solidFill>
                  <a:srgbClr val="002060"/>
                </a:solidFill>
                <a:latin typeface="+mn-lt"/>
              </a:rPr>
              <a:t>wielochorobowość</a:t>
            </a: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,  </a:t>
            </a:r>
            <a:br>
              <a:rPr lang="pl-PL" altLang="pl-PL" sz="22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gorączka bez jawnej  przyczyny,   </a:t>
            </a:r>
            <a:br>
              <a:rPr lang="pl-PL" altLang="pl-PL" sz="22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depresja, zespół słabości, majaczenie,  </a:t>
            </a:r>
            <a:r>
              <a:rPr lang="pl-PL" altLang="pl-PL" sz="2200" b="1" dirty="0" err="1">
                <a:solidFill>
                  <a:srgbClr val="002060"/>
                </a:solidFill>
                <a:latin typeface="+mn-lt"/>
              </a:rPr>
              <a:t>dgn</a:t>
            </a: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  przyczyn upadków.</a:t>
            </a:r>
            <a:br>
              <a:rPr lang="pl-PL" altLang="pl-PL" sz="2200" b="1" dirty="0">
                <a:solidFill>
                  <a:srgbClr val="002060"/>
                </a:solidFill>
                <a:latin typeface="+mn-lt"/>
              </a:rPr>
            </a:br>
            <a:br>
              <a:rPr lang="pl-PL" altLang="pl-PL" sz="22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PRODUKT REHABILITACJA  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GERIATRYCZNA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 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 </a:t>
            </a:r>
            <a:r>
              <a:rPr lang="pl-PL" altLang="pl-PL" sz="2000" dirty="0">
                <a:solidFill>
                  <a:srgbClr val="002060"/>
                </a:solidFill>
              </a:rPr>
              <a:t>STANDARD  </a:t>
            </a:r>
            <a:br>
              <a:rPr lang="pl-PL" altLang="pl-PL" sz="2000" dirty="0">
                <a:solidFill>
                  <a:srgbClr val="002060"/>
                </a:solidFill>
              </a:rPr>
            </a:br>
            <a:r>
              <a:rPr lang="pl-PL" altLang="pl-PL" sz="2000" dirty="0">
                <a:solidFill>
                  <a:srgbClr val="002060"/>
                </a:solidFill>
              </a:rPr>
              <a:t> GERIATRYCZEGO ODDZIAŁU</a:t>
            </a:r>
            <a:br>
              <a:rPr lang="pl-PL" altLang="pl-PL" sz="2000" dirty="0">
                <a:solidFill>
                  <a:srgbClr val="002060"/>
                </a:solidFill>
              </a:rPr>
            </a:br>
            <a:r>
              <a:rPr lang="pl-PL" altLang="pl-PL" sz="2000" dirty="0">
                <a:solidFill>
                  <a:srgbClr val="002060"/>
                </a:solidFill>
              </a:rPr>
              <a:t> DZIENNEGO </a:t>
            </a:r>
            <a:r>
              <a:rPr lang="pl-PL" altLang="pl-PL" sz="2000" b="1" dirty="0">
                <a:solidFill>
                  <a:srgbClr val="002060"/>
                </a:solidFill>
              </a:rPr>
              <a:t>I ZESPOŁU  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 KONSULTACYJNEGO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2060"/>
                </a:solidFill>
              </a:rPr>
              <a:t> BRAK  COG w AOS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br>
              <a:rPr lang="pl-PL" altLang="pl-PL" sz="2800" b="1" dirty="0">
                <a:solidFill>
                  <a:srgbClr val="002060"/>
                </a:solidFill>
              </a:rPr>
            </a:br>
            <a:r>
              <a:rPr lang="pl-PL" altLang="pl-PL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OCENĘ  WYNIKOWĄ </a:t>
            </a: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 LECZENIA  NA RZECZ OCENY </a:t>
            </a:r>
            <a:br>
              <a:rPr lang="pl-PL" altLang="pl-PL" sz="2000" b="1" dirty="0">
                <a:solidFill>
                  <a:srgbClr val="002060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2060"/>
                </a:solidFill>
                <a:latin typeface="+mn-lt"/>
              </a:rPr>
              <a:t> PROCESOWEJ OPARTEJ NA JGP </a:t>
            </a:r>
            <a:br>
              <a:rPr lang="pl-PL" altLang="pl-PL" sz="2000" b="1" dirty="0">
                <a:solidFill>
                  <a:srgbClr val="002060"/>
                </a:solidFill>
              </a:rPr>
            </a:br>
            <a:r>
              <a:rPr lang="pl-PL" altLang="pl-PL" sz="2000" b="1" dirty="0">
                <a:solidFill>
                  <a:srgbClr val="0070C0"/>
                </a:solidFill>
              </a:rPr>
              <a:t> </a:t>
            </a:r>
            <a:br>
              <a:rPr lang="pl-PL" altLang="pl-PL" sz="2000" b="1" dirty="0">
                <a:solidFill>
                  <a:srgbClr val="0070C0"/>
                </a:solidFill>
              </a:rPr>
            </a:br>
            <a:br>
              <a:rPr lang="pl-PL" altLang="pl-PL" sz="2800" b="1" dirty="0">
                <a:solidFill>
                  <a:srgbClr val="0070C0"/>
                </a:solidFill>
              </a:rPr>
            </a:br>
            <a:br>
              <a:rPr lang="pl-PL" altLang="pl-PL" sz="2800" b="1" dirty="0"/>
            </a:br>
            <a:endParaRPr lang="pl-PL" altLang="pl-PL" sz="4000" b="1" dirty="0"/>
          </a:p>
        </p:txBody>
      </p:sp>
      <p:pic>
        <p:nvPicPr>
          <p:cNvPr id="29701" name="Picture 6" descr="rebab0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834971"/>
            <a:ext cx="3744416" cy="576064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33350" y="188640"/>
            <a:ext cx="5962650" cy="584775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</a:rPr>
              <a:t>      KATRALO JGP       POMIJA :</a:t>
            </a:r>
          </a:p>
        </p:txBody>
      </p:sp>
      <p:sp>
        <p:nvSpPr>
          <p:cNvPr id="7" name="Elipsa 6"/>
          <p:cNvSpPr/>
          <p:nvPr/>
        </p:nvSpPr>
        <p:spPr>
          <a:xfrm>
            <a:off x="9408368" y="5258834"/>
            <a:ext cx="66472" cy="571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9674258" y="5351948"/>
            <a:ext cx="163471" cy="177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 flipH="1">
            <a:off x="9352776" y="5258833"/>
            <a:ext cx="152400" cy="182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9979058" y="5415427"/>
            <a:ext cx="163471" cy="177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10131458" y="5110627"/>
            <a:ext cx="163471" cy="177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9768281" y="5138182"/>
            <a:ext cx="163471" cy="177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9826658" y="5263027"/>
            <a:ext cx="163471" cy="177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70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03512" y="188641"/>
            <a:ext cx="871296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1509B7"/>
                </a:solidFill>
                <a:latin typeface="Bookman Old Style" panose="02050604050505020204" pitchFamily="18" charset="0"/>
              </a:rPr>
              <a:t>Relacja </a:t>
            </a:r>
          </a:p>
          <a:p>
            <a:pPr algn="ctr"/>
            <a:r>
              <a:rPr lang="pl-PL" sz="2800" b="1" dirty="0">
                <a:solidFill>
                  <a:srgbClr val="1509B7"/>
                </a:solidFill>
                <a:latin typeface="Bookman Old Style" panose="02050604050505020204" pitchFamily="18" charset="0"/>
              </a:rPr>
              <a:t>geriatria  - interna - medycyna rodzinna</a:t>
            </a:r>
          </a:p>
          <a:p>
            <a:pPr algn="ctr"/>
            <a:endParaRPr lang="pl-PL" sz="2800" b="1" dirty="0">
              <a:solidFill>
                <a:srgbClr val="1509B7"/>
              </a:solidFill>
              <a:latin typeface="Bookman Old Style" panose="02050604050505020204" pitchFamily="18" charset="0"/>
            </a:endParaRPr>
          </a:p>
          <a:p>
            <a:r>
              <a:rPr lang="pl-PL" sz="2200" b="1" u="sng" dirty="0">
                <a:solidFill>
                  <a:srgbClr val="1509B7"/>
                </a:solidFill>
              </a:rPr>
              <a:t>Konsultant Krajowy z Interny  2010</a:t>
            </a:r>
          </a:p>
          <a:p>
            <a:endParaRPr lang="pl-PL" sz="2400" dirty="0">
              <a:solidFill>
                <a:srgbClr val="1509B7"/>
              </a:solidFill>
            </a:endParaRPr>
          </a:p>
          <a:p>
            <a:r>
              <a:rPr lang="pl-PL" sz="2400" dirty="0">
                <a:solidFill>
                  <a:srgbClr val="1509B7"/>
                </a:solidFill>
              </a:rPr>
              <a:t>.... ” Na świecie obserwuje się  tendencję  do </a:t>
            </a:r>
            <a:r>
              <a:rPr lang="pl-PL" sz="2400" b="1" dirty="0">
                <a:solidFill>
                  <a:srgbClr val="1509B7"/>
                </a:solidFill>
              </a:rPr>
              <a:t>integracji</a:t>
            </a:r>
            <a:r>
              <a:rPr lang="pl-PL" sz="2400" dirty="0">
                <a:solidFill>
                  <a:srgbClr val="1509B7"/>
                </a:solidFill>
              </a:rPr>
              <a:t>  opieki medycznej. </a:t>
            </a:r>
            <a:r>
              <a:rPr lang="pl-PL" sz="2400" b="1" dirty="0">
                <a:solidFill>
                  <a:srgbClr val="1509B7"/>
                </a:solidFill>
              </a:rPr>
              <a:t>Interna jest właśnie  taka dziedziną</a:t>
            </a:r>
            <a:r>
              <a:rPr lang="pl-PL" sz="2400" dirty="0">
                <a:solidFill>
                  <a:srgbClr val="1509B7"/>
                </a:solidFill>
              </a:rPr>
              <a:t>, która zapewnia  </a:t>
            </a:r>
            <a:r>
              <a:rPr lang="pl-PL" sz="2400" b="1" dirty="0">
                <a:solidFill>
                  <a:srgbClr val="1509B7"/>
                </a:solidFill>
              </a:rPr>
              <a:t>wszechstronną  diagnostykę i leczenie chorego człowieka</a:t>
            </a:r>
            <a:r>
              <a:rPr lang="pl-PL" sz="2400" dirty="0">
                <a:solidFill>
                  <a:srgbClr val="1509B7"/>
                </a:solidFill>
              </a:rPr>
              <a:t>. Ten kierunek obserwuje się  w wielu krajach, szczególnie w USA. Jest to bardzo ważne  ze względu na starzenie się społeczeństwa. </a:t>
            </a:r>
          </a:p>
          <a:p>
            <a:endParaRPr lang="pl-PL" sz="2400" dirty="0">
              <a:solidFill>
                <a:srgbClr val="1509B7"/>
              </a:solidFill>
            </a:endParaRPr>
          </a:p>
          <a:p>
            <a:r>
              <a:rPr lang="pl-PL" sz="2400" dirty="0">
                <a:solidFill>
                  <a:srgbClr val="1509B7"/>
                </a:solidFill>
              </a:rPr>
              <a:t>W Polsce niestety widzimy  kierunek odwrotny tzn. powstawanie  coraz większej  ilości nowych specjalności ”..... </a:t>
            </a:r>
          </a:p>
          <a:p>
            <a:endParaRPr lang="pl-PL" sz="2400" b="1" dirty="0">
              <a:solidFill>
                <a:srgbClr val="0000FF"/>
              </a:solidFill>
            </a:endParaRPr>
          </a:p>
          <a:p>
            <a:r>
              <a:rPr lang="pl-PL" sz="2200" b="1" u="sng" dirty="0">
                <a:solidFill>
                  <a:srgbClr val="0000FF"/>
                </a:solidFill>
              </a:rPr>
              <a:t>Potrzebę  nauczania geriatrii w programie interny i medycyny rodzinnej komunikują młodzi lekarze – rezydentury 2014</a:t>
            </a:r>
          </a:p>
          <a:p>
            <a:endParaRPr lang="pl-PL" sz="2400" u="sng" dirty="0">
              <a:solidFill>
                <a:srgbClr val="1509B7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538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85800"/>
          </a:xfrm>
        </p:spPr>
        <p:txBody>
          <a:bodyPr/>
          <a:lstStyle/>
          <a:p>
            <a:r>
              <a:rPr lang="pl-PL" altLang="pl-PL" sz="2800" b="1" dirty="0">
                <a:solidFill>
                  <a:srgbClr val="3333CC"/>
                </a:solidFill>
                <a:latin typeface="Arial" charset="0"/>
              </a:rPr>
              <a:t>Algorytm leczenia zespołów otępiennych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257800" y="1238250"/>
            <a:ext cx="1371600" cy="457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724401" y="1219200"/>
            <a:ext cx="23018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2000">
                <a:solidFill>
                  <a:srgbClr val="0A50A1"/>
                </a:solidFill>
              </a:rPr>
              <a:t>Zespół otępienny</a:t>
            </a:r>
            <a:endParaRPr lang="en-US" altLang="pl-PL" sz="2800">
              <a:solidFill>
                <a:srgbClr val="0A50A1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181600" y="1997075"/>
            <a:ext cx="16002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648200" y="1905001"/>
            <a:ext cx="2667000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pl-PL">
                <a:solidFill>
                  <a:schemeClr val="folHlink"/>
                </a:solidFill>
                <a:latin typeface="Times New Roman" charset="0"/>
              </a:rPr>
              <a:t> </a:t>
            </a:r>
            <a:r>
              <a:rPr lang="pl-PL" altLang="pl-PL">
                <a:solidFill>
                  <a:srgbClr val="0A50A1"/>
                </a:solidFill>
              </a:rPr>
              <a:t>Wczesne zaburzenia</a:t>
            </a:r>
          </a:p>
          <a:p>
            <a:pPr algn="ctr" eaLnBrk="0" hangingPunct="0"/>
            <a:r>
              <a:rPr lang="pl-PL" altLang="pl-PL">
                <a:solidFill>
                  <a:srgbClr val="0A50A1"/>
                </a:solidFill>
              </a:rPr>
              <a:t> pamięci</a:t>
            </a:r>
            <a:endParaRPr lang="en-US" altLang="pl-PL" sz="2000">
              <a:solidFill>
                <a:srgbClr val="0A50A1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8001000" y="2911475"/>
            <a:ext cx="17526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828800" y="2909889"/>
            <a:ext cx="1650580" cy="584775"/>
          </a:xfrm>
          <a:prstGeom prst="rect">
            <a:avLst/>
          </a:prstGeom>
          <a:solidFill>
            <a:srgbClr val="0A50A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Płynna afazja</a:t>
            </a:r>
            <a:endParaRPr lang="en-US" altLang="pl-PL" sz="1600">
              <a:solidFill>
                <a:schemeClr val="bg1"/>
              </a:solidFill>
            </a:endParaRPr>
          </a:p>
          <a:p>
            <a:pPr eaLnBrk="0" hangingPunct="0"/>
            <a:r>
              <a:rPr lang="en-US" altLang="pl-PL" sz="1600">
                <a:solidFill>
                  <a:schemeClr val="bg1"/>
                </a:solidFill>
              </a:rPr>
              <a:t>Apra</a:t>
            </a:r>
            <a:r>
              <a:rPr lang="pl-PL" altLang="pl-PL" sz="1600">
                <a:solidFill>
                  <a:schemeClr val="bg1"/>
                </a:solidFill>
              </a:rPr>
              <a:t>ksj</a:t>
            </a:r>
            <a:r>
              <a:rPr lang="en-US" altLang="pl-PL" sz="1600">
                <a:solidFill>
                  <a:schemeClr val="bg1"/>
                </a:solidFill>
              </a:rPr>
              <a:t>a, Agno</a:t>
            </a:r>
            <a:r>
              <a:rPr lang="pl-PL" altLang="pl-PL" sz="1600">
                <a:solidFill>
                  <a:schemeClr val="bg1"/>
                </a:solidFill>
              </a:rPr>
              <a:t>zj</a:t>
            </a:r>
            <a:r>
              <a:rPr lang="en-US" altLang="pl-PL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910014" y="2895600"/>
            <a:ext cx="1728787" cy="590550"/>
          </a:xfrm>
          <a:prstGeom prst="rect">
            <a:avLst/>
          </a:prstGeom>
          <a:solidFill>
            <a:srgbClr val="0A50A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Zespół</a:t>
            </a:r>
          </a:p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parkinsonowski</a:t>
            </a:r>
            <a:endParaRPr lang="en-US" altLang="pl-PL">
              <a:solidFill>
                <a:schemeClr val="bg1"/>
              </a:solidFill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824538" y="2909889"/>
            <a:ext cx="1744260" cy="584775"/>
          </a:xfrm>
          <a:prstGeom prst="rect">
            <a:avLst/>
          </a:prstGeom>
          <a:solidFill>
            <a:srgbClr val="0A50A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Ogniskowe objawy</a:t>
            </a:r>
          </a:p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neurologiczne</a:t>
            </a:r>
            <a:endParaRPr lang="en-US" altLang="pl-PL" sz="1600">
              <a:solidFill>
                <a:schemeClr val="bg1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8001001" y="2909889"/>
            <a:ext cx="2115323" cy="584775"/>
          </a:xfrm>
          <a:prstGeom prst="rect">
            <a:avLst/>
          </a:prstGeom>
          <a:solidFill>
            <a:srgbClr val="0A50A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Zaburzenia zachowania</a:t>
            </a:r>
          </a:p>
          <a:p>
            <a:pPr eaLnBrk="0" hangingPunct="0"/>
            <a:r>
              <a:rPr lang="pl-PL" altLang="pl-PL" sz="1600">
                <a:solidFill>
                  <a:schemeClr val="bg1"/>
                </a:solidFill>
              </a:rPr>
              <a:t>Niepłynna afazja</a:t>
            </a:r>
            <a:endParaRPr lang="en-US" altLang="pl-PL" sz="1600">
              <a:solidFill>
                <a:schemeClr val="bg1"/>
              </a:solidFill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2422525" y="3967163"/>
            <a:ext cx="460382" cy="36933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pl-PL">
                <a:solidFill>
                  <a:srgbClr val="0A50A1"/>
                </a:solidFill>
              </a:rPr>
              <a:t>AD</a:t>
            </a:r>
            <a:endParaRPr lang="en-US" altLang="pl-PL" sz="2800">
              <a:solidFill>
                <a:srgbClr val="0A50A1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4327526" y="4010025"/>
            <a:ext cx="745717" cy="40011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pl-PL" sz="2000">
                <a:solidFill>
                  <a:srgbClr val="0A50A1"/>
                </a:solidFill>
              </a:rPr>
              <a:t>DLBD</a:t>
            </a:r>
            <a:endParaRPr lang="en-US" altLang="pl-PL">
              <a:solidFill>
                <a:srgbClr val="0A50A1"/>
              </a:solidFill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6600826" y="3989388"/>
            <a:ext cx="580993" cy="36933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pl-PL">
                <a:solidFill>
                  <a:srgbClr val="0A50A1"/>
                </a:solidFill>
              </a:rPr>
              <a:t>VAD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8939213" y="3962400"/>
            <a:ext cx="545342" cy="36933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pl-PL">
                <a:solidFill>
                  <a:srgbClr val="0A50A1"/>
                </a:solidFill>
              </a:rPr>
              <a:t>F</a:t>
            </a:r>
            <a:r>
              <a:rPr lang="pl-PL" altLang="pl-PL">
                <a:solidFill>
                  <a:srgbClr val="0A50A1"/>
                </a:solidFill>
              </a:rPr>
              <a:t>T</a:t>
            </a:r>
            <a:r>
              <a:rPr lang="en-US" altLang="pl-PL">
                <a:solidFill>
                  <a:srgbClr val="0A50A1"/>
                </a:solidFill>
              </a:rPr>
              <a:t>D</a:t>
            </a: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5943600" y="1676400"/>
            <a:ext cx="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flipH="1">
            <a:off x="3505200" y="2209801"/>
            <a:ext cx="1143000" cy="158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>
            <a:off x="2533650" y="2225675"/>
            <a:ext cx="971550" cy="6667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3505200" y="2225675"/>
            <a:ext cx="1009650" cy="6477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3505200" y="2225675"/>
            <a:ext cx="3067050" cy="6477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7315200" y="2286001"/>
            <a:ext cx="2095500" cy="568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3733800" y="1779588"/>
            <a:ext cx="5300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2000">
                <a:solidFill>
                  <a:srgbClr val="0A50A1"/>
                </a:solidFill>
              </a:rPr>
              <a:t>Tak</a:t>
            </a:r>
            <a:endParaRPr lang="en-US" altLang="pl-PL" sz="2800">
              <a:solidFill>
                <a:srgbClr val="0A50A1"/>
              </a:solidFill>
            </a:endParaRP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8031164" y="2117725"/>
            <a:ext cx="5373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2000">
                <a:solidFill>
                  <a:srgbClr val="0A50A1"/>
                </a:solidFill>
              </a:rPr>
              <a:t>Nie</a:t>
            </a:r>
            <a:endParaRPr lang="en-US" altLang="pl-PL" sz="2800">
              <a:solidFill>
                <a:srgbClr val="0A50A1"/>
              </a:solidFill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2743200" y="3521076"/>
            <a:ext cx="0" cy="441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4708525" y="3521076"/>
            <a:ext cx="0" cy="441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6981825" y="3521076"/>
            <a:ext cx="19050" cy="441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9320213" y="3521076"/>
            <a:ext cx="0" cy="4413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>
            <a:off x="2743200" y="4459288"/>
            <a:ext cx="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>
            <a:off x="4708525" y="4459288"/>
            <a:ext cx="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>
            <a:off x="7000875" y="4459288"/>
            <a:ext cx="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>
            <a:off x="9320213" y="4459288"/>
            <a:ext cx="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1524000" y="4876801"/>
            <a:ext cx="2133600" cy="1044575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011A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sv-SE" altLang="pl-PL" sz="1500">
                <a:solidFill>
                  <a:srgbClr val="0A50A1"/>
                </a:solidFill>
              </a:rPr>
              <a:t>AChE-I</a:t>
            </a:r>
          </a:p>
          <a:p>
            <a:pPr eaLnBrk="0" hangingPunct="0"/>
            <a:r>
              <a:rPr lang="sv-SE" altLang="pl-PL" sz="1500">
                <a:solidFill>
                  <a:srgbClr val="0A50A1"/>
                </a:solidFill>
              </a:rPr>
              <a:t>NMDA antagoni</a:t>
            </a:r>
            <a:r>
              <a:rPr lang="pl-PL" altLang="pl-PL" sz="1500">
                <a:solidFill>
                  <a:srgbClr val="0A50A1"/>
                </a:solidFill>
              </a:rPr>
              <a:t>ści</a:t>
            </a:r>
            <a:endParaRPr lang="sv-SE" altLang="pl-PL" sz="1500">
              <a:solidFill>
                <a:srgbClr val="0A50A1"/>
              </a:solidFill>
            </a:endParaRPr>
          </a:p>
          <a:p>
            <a:pPr eaLnBrk="0" hangingPunct="0"/>
            <a:r>
              <a:rPr lang="sv-SE" altLang="pl-PL" sz="1500">
                <a:solidFill>
                  <a:srgbClr val="0A50A1"/>
                </a:solidFill>
              </a:rPr>
              <a:t>Vitamin E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Leki p/depresyjne</a:t>
            </a:r>
            <a:endParaRPr lang="sv-SE" altLang="pl-PL" sz="1500">
              <a:solidFill>
                <a:srgbClr val="0A50A1"/>
              </a:solidFill>
            </a:endParaRPr>
          </a:p>
        </p:txBody>
      </p:sp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4425950" y="4986339"/>
            <a:ext cx="184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sv-SE" altLang="pl-PL" sz="1500">
              <a:latin typeface="Times New Roman" charset="0"/>
            </a:endParaRPr>
          </a:p>
        </p:txBody>
      </p:sp>
      <p:sp>
        <p:nvSpPr>
          <p:cNvPr id="28706" name="Text Box 34"/>
          <p:cNvSpPr txBox="1">
            <a:spLocks noChangeArrowheads="1"/>
          </p:cNvSpPr>
          <p:nvPr/>
        </p:nvSpPr>
        <p:spPr bwMode="auto">
          <a:xfrm>
            <a:off x="3813176" y="4876801"/>
            <a:ext cx="2359025" cy="1044575"/>
          </a:xfrm>
          <a:prstGeom prst="rect">
            <a:avLst/>
          </a:prstGeom>
          <a:noFill/>
          <a:ln w="38100" cap="sq">
            <a:solidFill>
              <a:srgbClr val="FF011A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Leki 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p/parkinsonowskie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atypowe neuroleptyki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leki p/depresyjne</a:t>
            </a:r>
            <a:endParaRPr lang="sv-SE" altLang="pl-PL" sz="1500">
              <a:solidFill>
                <a:srgbClr val="0A50A1"/>
              </a:solidFill>
            </a:endParaRPr>
          </a:p>
        </p:txBody>
      </p:sp>
      <p:sp>
        <p:nvSpPr>
          <p:cNvPr id="28707" name="Text Box 35"/>
          <p:cNvSpPr txBox="1">
            <a:spLocks noChangeArrowheads="1"/>
          </p:cNvSpPr>
          <p:nvPr/>
        </p:nvSpPr>
        <p:spPr bwMode="auto">
          <a:xfrm>
            <a:off x="6565900" y="4986339"/>
            <a:ext cx="184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sv-SE" altLang="pl-PL" sz="1500">
              <a:latin typeface="Times New Roman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6324600" y="4889500"/>
            <a:ext cx="1623842" cy="1477328"/>
          </a:xfrm>
          <a:prstGeom prst="rect">
            <a:avLst/>
          </a:prstGeom>
          <a:noFill/>
          <a:ln w="38100" cap="sq">
            <a:solidFill>
              <a:srgbClr val="FF011A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Leki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p/nadciśnieniowe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p/krzepliwe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p/cholesterolowe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AchE-I</a:t>
            </a:r>
          </a:p>
          <a:p>
            <a:pPr eaLnBrk="0" hangingPunct="0"/>
            <a:r>
              <a:rPr lang="sv-SE" altLang="pl-PL" sz="1500">
                <a:solidFill>
                  <a:srgbClr val="0A50A1"/>
                </a:solidFill>
              </a:rPr>
              <a:t>NMDA antagoni</a:t>
            </a:r>
            <a:r>
              <a:rPr lang="pl-PL" altLang="pl-PL" sz="1500">
                <a:solidFill>
                  <a:srgbClr val="0A50A1"/>
                </a:solidFill>
              </a:rPr>
              <a:t>ści</a:t>
            </a:r>
            <a:endParaRPr lang="sv-SE" altLang="pl-PL" sz="1500">
              <a:solidFill>
                <a:srgbClr val="0A50A1"/>
              </a:solidFill>
            </a:endParaRP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8382000" y="4876801"/>
            <a:ext cx="2209800" cy="815975"/>
          </a:xfrm>
          <a:prstGeom prst="rect">
            <a:avLst/>
          </a:prstGeom>
          <a:noFill/>
          <a:ln w="38100" cap="sq">
            <a:solidFill>
              <a:srgbClr val="FF011A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atypowe neuroleptyki</a:t>
            </a:r>
          </a:p>
          <a:p>
            <a:pPr eaLnBrk="0" hangingPunct="0"/>
            <a:r>
              <a:rPr lang="pl-PL" altLang="pl-PL" sz="1500">
                <a:solidFill>
                  <a:srgbClr val="0A50A1"/>
                </a:solidFill>
              </a:rPr>
              <a:t>SSRI</a:t>
            </a:r>
          </a:p>
          <a:p>
            <a:pPr eaLnBrk="0" hangingPunct="0"/>
            <a:r>
              <a:rPr lang="sv-SE" altLang="pl-PL" sz="1500">
                <a:solidFill>
                  <a:srgbClr val="0A50A1"/>
                </a:solidFill>
              </a:rPr>
              <a:t>NMDA antagoni</a:t>
            </a:r>
            <a:r>
              <a:rPr lang="pl-PL" altLang="pl-PL" sz="1500">
                <a:solidFill>
                  <a:srgbClr val="0A50A1"/>
                </a:solidFill>
              </a:rPr>
              <a:t>ści</a:t>
            </a:r>
            <a:endParaRPr lang="sv-SE" altLang="pl-PL" sz="1500">
              <a:solidFill>
                <a:srgbClr val="0A50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9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50" y="0"/>
            <a:ext cx="11582400" cy="1752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pl-P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Leczenie farmakologiczne choroby Alzheimera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dzięki uprzejmości Prof. T Sławka</a:t>
            </a:r>
          </a:p>
        </p:txBody>
      </p:sp>
      <p:pic>
        <p:nvPicPr>
          <p:cNvPr id="4099" name="Symbol zastępczy zawartości 3" descr="n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1" y="1447800"/>
            <a:ext cx="8477250" cy="5294313"/>
          </a:xfrm>
        </p:spPr>
      </p:pic>
    </p:spTree>
    <p:extLst>
      <p:ext uri="{BB962C8B-B14F-4D97-AF65-F5344CB8AC3E}">
        <p14:creationId xmlns:p14="http://schemas.microsoft.com/office/powerpoint/2010/main" val="391676803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BAZA i SYSTEM opieki  GERIATRYCZNEJ  2010  - 2014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466175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340768"/>
            <a:ext cx="4644009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818714" y="4621682"/>
            <a:ext cx="4176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</a:rPr>
              <a:t>674</a:t>
            </a:r>
            <a:r>
              <a:rPr lang="pl-PL" dirty="0"/>
              <a:t>                               </a:t>
            </a:r>
            <a:r>
              <a:rPr lang="pl-PL" sz="4400" b="1" dirty="0">
                <a:solidFill>
                  <a:srgbClr val="0070C0"/>
                </a:solidFill>
              </a:rPr>
              <a:t>776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203096" y="4588249"/>
            <a:ext cx="42857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</a:rPr>
              <a:t>     233</a:t>
            </a:r>
            <a:r>
              <a:rPr lang="pl-PL" dirty="0"/>
              <a:t>                               </a:t>
            </a:r>
            <a:r>
              <a:rPr lang="pl-PL" sz="4400" b="1" dirty="0">
                <a:solidFill>
                  <a:srgbClr val="0070C0"/>
                </a:solidFill>
              </a:rPr>
              <a:t>321</a:t>
            </a:r>
          </a:p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703512" y="563469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… niedostosowany do potrzeb  populacji -  świadczenia  : zdezintegrowane, rozproszone i niespójne. System nie spełnia standardów podejścia geriatrycznego - powszechności, jakości, dostępności i kompleksowości zaspokajania potrzeb. System opieki zdrowotnej nie adaptuje się do zmieniających się potrzeb starzejącego społeczeństwa….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7568" y="1414382"/>
            <a:ext cx="30243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                       </a:t>
            </a:r>
            <a:r>
              <a:rPr lang="pl-PL" sz="2400" b="1" dirty="0">
                <a:solidFill>
                  <a:srgbClr val="0070C0"/>
                </a:solidFill>
              </a:rPr>
              <a:t>ŁÓŻKA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7176120" y="1385445"/>
            <a:ext cx="30243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</a:rPr>
              <a:t>GERIATRZY</a:t>
            </a:r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3287688" y="5006401"/>
            <a:ext cx="792088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8112224" y="5006401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040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92696"/>
            <a:ext cx="8280920" cy="547260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pole tekstowe 3"/>
          <p:cNvSpPr txBox="1"/>
          <p:nvPr/>
        </p:nvSpPr>
        <p:spPr>
          <a:xfrm>
            <a:off x="5303912" y="1412776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FFFFCC"/>
                </a:solidFill>
              </a:rPr>
              <a:t>304 łóżka / 12 oddziałów</a:t>
            </a:r>
          </a:p>
          <a:p>
            <a:pPr algn="just"/>
            <a:r>
              <a:rPr lang="pl-PL" b="1" dirty="0">
                <a:solidFill>
                  <a:srgbClr val="FFFFCC"/>
                </a:solidFill>
              </a:rPr>
              <a:t>8373  hospitalizacje  w 2015 r.</a:t>
            </a:r>
          </a:p>
          <a:p>
            <a:pPr algn="just"/>
            <a:r>
              <a:rPr lang="pl-PL" b="1" dirty="0">
                <a:solidFill>
                  <a:srgbClr val="FFFFCC"/>
                </a:solidFill>
              </a:rPr>
              <a:t>3 253  COG – 39%</a:t>
            </a:r>
          </a:p>
          <a:p>
            <a:pPr algn="just"/>
            <a:r>
              <a:rPr lang="pl-PL" b="1" dirty="0">
                <a:solidFill>
                  <a:srgbClr val="FFFFCC"/>
                </a:solidFill>
              </a:rPr>
              <a:t>8,6 śr.  dł.  pobytu</a:t>
            </a:r>
          </a:p>
          <a:p>
            <a:pPr algn="just"/>
            <a:r>
              <a:rPr lang="pl-PL" b="1" dirty="0">
                <a:solidFill>
                  <a:srgbClr val="FFFFCC"/>
                </a:solidFill>
              </a:rPr>
              <a:t>Średnia umieralność mieś 1,8.</a:t>
            </a:r>
          </a:p>
          <a:p>
            <a:pPr algn="just"/>
            <a:r>
              <a:rPr lang="pl-PL" b="1" dirty="0">
                <a:solidFill>
                  <a:srgbClr val="FFFFCC"/>
                </a:solidFill>
              </a:rPr>
              <a:t>Potencjalne oszczędności  8373 x 595 = 4 981935</a:t>
            </a:r>
          </a:p>
        </p:txBody>
      </p:sp>
    </p:spTree>
    <p:extLst>
      <p:ext uri="{BB962C8B-B14F-4D97-AF65-F5344CB8AC3E}">
        <p14:creationId xmlns:p14="http://schemas.microsoft.com/office/powerpoint/2010/main" val="1379689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727200" y="228601"/>
            <a:ext cx="89408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 sz="3800">
                <a:solidFill>
                  <a:schemeClr val="tx2"/>
                </a:solidFill>
                <a:latin typeface="Verdana" pitchFamily="34" charset="0"/>
              </a:defRPr>
            </a:lvl1pPr>
            <a:lvl2pPr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pl-PL" altLang="en-US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Dostępność opieki geriatrycznej</a:t>
            </a:r>
            <a:endParaRPr lang="pl-PL" altLang="en-US" sz="31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631950" y="1628775"/>
            <a:ext cx="4152900" cy="5029200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488" tIns="44450" rIns="90488" bIns="44450"/>
          <a:lstStyle>
            <a:lvl1pPr marL="469900" indent="-469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304925" indent="-395288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93863" indent="-3873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93913" indent="-39846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100" b="1" dirty="0">
                <a:solidFill>
                  <a:srgbClr val="0000FF"/>
                </a:solidFill>
                <a:latin typeface="Verdana" pitchFamily="34" charset="0"/>
              </a:rPr>
              <a:t>25 łóżek geriatrycznych/100 tys. mieszkańców </a:t>
            </a:r>
            <a:r>
              <a:rPr lang="pl-PL" altLang="en-US" sz="2100" dirty="0">
                <a:solidFill>
                  <a:srgbClr val="0000FF"/>
                </a:solidFill>
                <a:latin typeface="Verdana" pitchFamily="34" charset="0"/>
              </a:rPr>
              <a:t>[7.500 w Polsce]</a:t>
            </a:r>
          </a:p>
          <a:p>
            <a:pPr marL="0" indent="0" eaLnBrk="1" hangingPunct="1">
              <a:buClr>
                <a:schemeClr val="accent2"/>
              </a:buClr>
              <a:buSzTx/>
              <a:buNone/>
            </a:pPr>
            <a:endParaRPr lang="pl-PL" altLang="en-US" sz="2100" dirty="0">
              <a:solidFill>
                <a:srgbClr val="0000FF"/>
              </a:solidFill>
              <a:latin typeface="Verdana" pitchFamily="34" charset="0"/>
            </a:endParaRPr>
          </a:p>
          <a:p>
            <a:pPr eaLnBrk="1" hangingPunct="1"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100" b="1" dirty="0">
                <a:solidFill>
                  <a:srgbClr val="0000FF"/>
                </a:solidFill>
                <a:latin typeface="Verdana" pitchFamily="34" charset="0"/>
              </a:rPr>
              <a:t>25 miejsc w dziennych oddziałach /100 tys. </a:t>
            </a:r>
          </a:p>
          <a:p>
            <a:pPr marL="0" indent="0" eaLnBrk="1" hangingPunct="1">
              <a:buClr>
                <a:schemeClr val="accent2"/>
              </a:buClr>
              <a:buSzTx/>
              <a:buNone/>
            </a:pPr>
            <a:endParaRPr lang="pl-PL" altLang="en-US" sz="2100" b="1" dirty="0">
              <a:solidFill>
                <a:srgbClr val="0000FF"/>
              </a:solidFill>
              <a:latin typeface="Verdana" pitchFamily="34" charset="0"/>
            </a:endParaRPr>
          </a:p>
          <a:p>
            <a:pPr eaLnBrk="1" hangingPunct="1"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100" b="1" dirty="0">
                <a:solidFill>
                  <a:srgbClr val="0000FF"/>
                </a:solidFill>
                <a:latin typeface="Verdana" pitchFamily="34" charset="0"/>
              </a:rPr>
              <a:t>1 Poradnia Geriatryczna na 100 tys. mieszkańców</a:t>
            </a:r>
          </a:p>
          <a:p>
            <a:pPr marL="0" indent="0" eaLnBrk="1" hangingPunct="1">
              <a:buClr>
                <a:schemeClr val="accent2"/>
              </a:buClr>
              <a:buSzTx/>
              <a:buNone/>
            </a:pPr>
            <a:r>
              <a:rPr lang="pl-PL" altLang="en-US" sz="2100" b="1" dirty="0">
                <a:solidFill>
                  <a:srgbClr val="0000FF"/>
                </a:solidFill>
                <a:latin typeface="Verdana" pitchFamily="34" charset="0"/>
              </a:rPr>
              <a:t>      </a:t>
            </a:r>
            <a:r>
              <a:rPr lang="pl-PL" altLang="en-US" sz="2100" dirty="0">
                <a:solidFill>
                  <a:srgbClr val="0000FF"/>
                </a:solidFill>
                <a:latin typeface="Verdana" pitchFamily="34" charset="0"/>
              </a:rPr>
              <a:t>[300 Specjalistycznych</a:t>
            </a:r>
          </a:p>
          <a:p>
            <a:pPr marL="0" indent="0" eaLnBrk="1" hangingPunct="1">
              <a:buClr>
                <a:schemeClr val="accent2"/>
              </a:buClr>
              <a:buSzTx/>
              <a:buNone/>
            </a:pPr>
            <a:r>
              <a:rPr lang="pl-PL" altLang="en-US" sz="2100" dirty="0">
                <a:solidFill>
                  <a:srgbClr val="0000FF"/>
                </a:solidFill>
                <a:latin typeface="Verdana" pitchFamily="34" charset="0"/>
              </a:rPr>
              <a:t>      Poradni Geriatrycznych w</a:t>
            </a:r>
          </a:p>
          <a:p>
            <a:pPr marL="0" indent="0" eaLnBrk="1" hangingPunct="1">
              <a:buClr>
                <a:schemeClr val="accent2"/>
              </a:buClr>
              <a:buSzTx/>
              <a:buNone/>
            </a:pPr>
            <a:r>
              <a:rPr lang="pl-PL" altLang="en-US" sz="2100" dirty="0">
                <a:solidFill>
                  <a:srgbClr val="0000FF"/>
                </a:solidFill>
                <a:latin typeface="Verdana" pitchFamily="34" charset="0"/>
              </a:rPr>
              <a:t>      Polsce]</a:t>
            </a:r>
          </a:p>
          <a:p>
            <a:pPr eaLnBrk="1" hangingPunct="1"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endParaRPr lang="pl-PL" altLang="en-US" sz="2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880100" y="1628775"/>
            <a:ext cx="4643438" cy="5029200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488" tIns="44450" rIns="90488" bIns="44450"/>
          <a:lstStyle>
            <a:lvl1pPr marL="469900" indent="-469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304925" indent="-395288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93863" indent="-3873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93913" indent="-39846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85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200" b="1" dirty="0">
                <a:solidFill>
                  <a:srgbClr val="0000FF"/>
                </a:solidFill>
                <a:latin typeface="Verdana" pitchFamily="34" charset="0"/>
              </a:rPr>
              <a:t>2,5 łóżka geriatrycznego/ 100 tys. mieszkańców </a:t>
            </a:r>
            <a:r>
              <a:rPr lang="pl-PL" altLang="en-US" sz="2200" dirty="0">
                <a:solidFill>
                  <a:srgbClr val="0000FF"/>
                </a:solidFill>
                <a:latin typeface="Verdana" pitchFamily="34" charset="0"/>
              </a:rPr>
              <a:t>[776 w Polsce]</a:t>
            </a:r>
          </a:p>
          <a:p>
            <a:pPr marL="0" indent="0" eaLnBrk="1" hangingPunct="1">
              <a:lnSpc>
                <a:spcPct val="85000"/>
              </a:lnSpc>
              <a:buClr>
                <a:schemeClr val="accent2"/>
              </a:buClr>
              <a:buSzTx/>
              <a:buNone/>
            </a:pPr>
            <a:endParaRPr lang="pl-PL" altLang="en-US" sz="2200" dirty="0">
              <a:solidFill>
                <a:srgbClr val="0000FF"/>
              </a:solidFill>
              <a:latin typeface="Verdana" pitchFamily="34" charset="0"/>
            </a:endParaRPr>
          </a:p>
          <a:p>
            <a:pPr eaLnBrk="1" hangingPunct="1">
              <a:lnSpc>
                <a:spcPct val="85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200" b="1" dirty="0">
                <a:solidFill>
                  <a:srgbClr val="0000FF"/>
                </a:solidFill>
                <a:latin typeface="Verdana" pitchFamily="34" charset="0"/>
              </a:rPr>
              <a:t>Kilkadziesiąt  miejsc w  oddziałach dziennych do 2015</a:t>
            </a:r>
          </a:p>
          <a:p>
            <a:pPr marL="0" indent="0" eaLnBrk="1" hangingPunct="1">
              <a:lnSpc>
                <a:spcPct val="85000"/>
              </a:lnSpc>
              <a:buClr>
                <a:schemeClr val="accent2"/>
              </a:buClr>
              <a:buSzTx/>
              <a:buNone/>
            </a:pPr>
            <a:endParaRPr lang="pl-PL" altLang="en-US" sz="2200" b="1" dirty="0">
              <a:solidFill>
                <a:srgbClr val="0000FF"/>
              </a:solidFill>
              <a:latin typeface="Verdana" pitchFamily="34" charset="0"/>
            </a:endParaRPr>
          </a:p>
          <a:p>
            <a:pPr eaLnBrk="1" hangingPunct="1">
              <a:lnSpc>
                <a:spcPct val="85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200" b="1" dirty="0">
                <a:solidFill>
                  <a:srgbClr val="0000FF"/>
                </a:solidFill>
                <a:latin typeface="Verdana" pitchFamily="34" charset="0"/>
              </a:rPr>
              <a:t>0,2 Poradnia na 100 tys. mieszkańców [68 Poradni w Polsce]</a:t>
            </a:r>
          </a:p>
          <a:p>
            <a:pPr eaLnBrk="1" hangingPunct="1">
              <a:lnSpc>
                <a:spcPct val="85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pl-PL" altLang="en-US" sz="2200" b="1" dirty="0">
                <a:solidFill>
                  <a:srgbClr val="0000FF"/>
                </a:solidFill>
                <a:latin typeface="Verdana" pitchFamily="34" charset="0"/>
              </a:rPr>
              <a:t>Około 300 geriatrów, z których około 200 pracuje zgodnie ze specjalizacją [winno być min. 760]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703388" y="981075"/>
            <a:ext cx="4032250" cy="459100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l-PL" altLang="en-US" sz="2400" b="1" dirty="0">
                <a:solidFill>
                  <a:schemeClr val="bg1"/>
                </a:solidFill>
                <a:latin typeface="Arial" pitchFamily="34" charset="0"/>
              </a:rPr>
              <a:t>ZALECENIA WHO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880101" y="981075"/>
            <a:ext cx="4537075" cy="4953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488" tIns="44450" rIns="90488" bIns="44450"/>
          <a:lstStyle>
            <a:lvl1pPr marL="469900" indent="-469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304925" indent="-395288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93863" indent="-38735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93913" indent="-39846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buClr>
                <a:schemeClr val="accent2"/>
              </a:buClr>
              <a:buSzTx/>
              <a:buFont typeface="Wingdings" pitchFamily="2" charset="2"/>
              <a:buNone/>
            </a:pPr>
            <a:r>
              <a:rPr lang="pl-PL" altLang="en-US" sz="2400" b="1" dirty="0">
                <a:solidFill>
                  <a:schemeClr val="bg1"/>
                </a:solidFill>
                <a:latin typeface="Verdana" pitchFamily="34" charset="0"/>
              </a:rPr>
              <a:t>FAKTY</a:t>
            </a:r>
          </a:p>
        </p:txBody>
      </p:sp>
    </p:spTree>
    <p:extLst>
      <p:ext uri="{BB962C8B-B14F-4D97-AF65-F5344CB8AC3E}">
        <p14:creationId xmlns:p14="http://schemas.microsoft.com/office/powerpoint/2010/main" val="2099346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4432"/>
              </p:ext>
            </p:extLst>
          </p:nvPr>
        </p:nvGraphicFramePr>
        <p:xfrm>
          <a:off x="168876" y="185348"/>
          <a:ext cx="6610864" cy="6672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2032">
                  <a:extLst>
                    <a:ext uri="{9D8B030D-6E8A-4147-A177-3AD203B41FA5}">
                      <a16:colId xmlns:a16="http://schemas.microsoft.com/office/drawing/2014/main" val="475175828"/>
                    </a:ext>
                  </a:extLst>
                </a:gridCol>
                <a:gridCol w="1652032">
                  <a:extLst>
                    <a:ext uri="{9D8B030D-6E8A-4147-A177-3AD203B41FA5}">
                      <a16:colId xmlns:a16="http://schemas.microsoft.com/office/drawing/2014/main" val="1198149534"/>
                    </a:ext>
                  </a:extLst>
                </a:gridCol>
                <a:gridCol w="1653400">
                  <a:extLst>
                    <a:ext uri="{9D8B030D-6E8A-4147-A177-3AD203B41FA5}">
                      <a16:colId xmlns:a16="http://schemas.microsoft.com/office/drawing/2014/main" val="3715529462"/>
                    </a:ext>
                  </a:extLst>
                </a:gridCol>
                <a:gridCol w="1653400">
                  <a:extLst>
                    <a:ext uri="{9D8B030D-6E8A-4147-A177-3AD203B41FA5}">
                      <a16:colId xmlns:a16="http://schemas.microsoft.com/office/drawing/2014/main" val="2620502739"/>
                    </a:ext>
                  </a:extLst>
                </a:gridCol>
              </a:tblGrid>
              <a:tr h="335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Województwo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Liczba miejsc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Ilość  miejsc zajętych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Ilość wolnych miejsc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/>
                </a:tc>
                <a:extLst>
                  <a:ext uri="{0D108BD9-81ED-4DB2-BD59-A6C34878D82A}">
                    <a16:rowId xmlns:a16="http://schemas.microsoft.com/office/drawing/2014/main" val="94776481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Dolnośląskie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14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6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3762626248"/>
                  </a:ext>
                </a:extLst>
              </a:tr>
              <a:tr h="553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Kujawsko-Pomorskie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1134312575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Lubelskie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1531633567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Lubuskie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7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1585753408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Łódzkie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11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9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2801360080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Małopolskie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32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7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3241569635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Mazowieckie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18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17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3982023517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Opolskie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815431353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Podkarpackie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 dirty="0">
                          <a:effectLst/>
                        </a:rPr>
                        <a:t>6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3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3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430442384"/>
                  </a:ext>
                </a:extLst>
              </a:tr>
              <a:tr h="349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Podlaskie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10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1183140047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Pomorskie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4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1923166415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Śląskie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63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38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25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957036735"/>
                  </a:ext>
                </a:extLst>
              </a:tr>
              <a:tr h="6647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Świętokrzyskie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4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4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2156490396"/>
                  </a:ext>
                </a:extLst>
              </a:tr>
              <a:tr h="553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Warmińsko- Mazurskie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2670623639"/>
                  </a:ext>
                </a:extLst>
              </a:tr>
              <a:tr h="331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Wielkopolskie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9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7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4146332421"/>
                  </a:ext>
                </a:extLst>
              </a:tr>
              <a:tr h="572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Woj. Zachodniopomorskie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700" dirty="0">
                          <a:effectLst/>
                        </a:rPr>
                        <a:t>0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07" marR="56207" marT="0" marB="0" anchor="ctr"/>
                </a:tc>
                <a:extLst>
                  <a:ext uri="{0D108BD9-81ED-4DB2-BD59-A6C34878D82A}">
                    <a16:rowId xmlns:a16="http://schemas.microsoft.com/office/drawing/2014/main" val="3336304077"/>
                  </a:ext>
                </a:extLst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6779740" y="0"/>
            <a:ext cx="51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00FF"/>
                </a:solidFill>
              </a:rPr>
              <a:t>Liczba miejsc  specjalizacyjnych z geriatrii z dnia 15.01.2016 r.</a:t>
            </a:r>
            <a:endParaRPr lang="pl-PL" dirty="0">
              <a:solidFill>
                <a:srgbClr val="0000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74568" y="646330"/>
            <a:ext cx="4888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W Polsce występuje paradoksalna nadwyżka wyspecjalizowanych geriatrów (woj. podlaskie – 21 łóżek geriatrycznych i kilkunastu geriatrów). Wskazuje to na niewydolność organizacyjną systemu opieki zdrowotnej w zakresie tworzenia nowych łóżek i poradni geriatrycznych.  Pilnym jest uzupełnianie niedoborów kadry w województwach: lubuskim, opolskim, pomorskim, warmińsko - mazurskim, zachodniopomorskim. </a:t>
            </a:r>
          </a:p>
          <a:p>
            <a:r>
              <a:rPr lang="pl-PL" dirty="0"/>
              <a:t> </a:t>
            </a:r>
            <a:r>
              <a:rPr lang="pl-PL" b="1" dirty="0"/>
              <a:t>Prognoza zapotrzebowania kadrowe</a:t>
            </a:r>
            <a:endParaRPr lang="pl-PL" dirty="0"/>
          </a:p>
          <a:p>
            <a:r>
              <a:rPr lang="pl-PL" dirty="0"/>
              <a:t>Liczba geriatrów  i łóżek geriatrycznych 800  w Polsce jest 10 krotnie mniejsza w porównaniu ze średnią europejską .</a:t>
            </a:r>
          </a:p>
          <a:p>
            <a:endParaRPr lang="pl-PL" dirty="0"/>
          </a:p>
          <a:p>
            <a:r>
              <a:rPr lang="pl-PL" dirty="0"/>
              <a:t>Powoduje to  że pacjent w wieku starszym jest najczęściej hospitalizowany w oddziale innym niż geriatryczny.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5372814"/>
            <a:ext cx="3048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7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6089" y="0"/>
            <a:ext cx="11717867" cy="683264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ctr"/>
            <a:endParaRPr lang="pl-PL" sz="2000" b="1" dirty="0"/>
          </a:p>
          <a:p>
            <a:pPr lvl="0" algn="ctr"/>
            <a:r>
              <a:rPr lang="pl-PL" sz="2000" dirty="0">
                <a:solidFill>
                  <a:srgbClr val="0000FF"/>
                </a:solidFill>
              </a:rPr>
              <a:t>OPINIA KONSULTANTA KRAJOWEGO PROF. TOMASZA KOSTKI.    09.2016 </a:t>
            </a:r>
          </a:p>
          <a:p>
            <a:pPr lvl="0"/>
            <a:endParaRPr lang="pl-PL" sz="1900" dirty="0">
              <a:solidFill>
                <a:srgbClr val="0000FF"/>
              </a:solidFill>
            </a:endParaRPr>
          </a:p>
          <a:p>
            <a:pPr lvl="0" algn="just"/>
            <a:r>
              <a:rPr lang="pl-PL" sz="1900" b="1" dirty="0">
                <a:solidFill>
                  <a:srgbClr val="0000FF"/>
                </a:solidFill>
              </a:rPr>
              <a:t>Liczba miejsc </a:t>
            </a:r>
            <a:r>
              <a:rPr lang="pl-PL" sz="1900" dirty="0">
                <a:solidFill>
                  <a:srgbClr val="0000FF"/>
                </a:solidFill>
              </a:rPr>
              <a:t>specjalizacyjnych nadal jest  </a:t>
            </a:r>
            <a:r>
              <a:rPr lang="pl-PL" sz="1900" b="1" dirty="0">
                <a:solidFill>
                  <a:srgbClr val="0000FF"/>
                </a:solidFill>
              </a:rPr>
              <a:t>zbyt mała </a:t>
            </a:r>
            <a:r>
              <a:rPr lang="pl-PL" sz="1900" dirty="0">
                <a:solidFill>
                  <a:srgbClr val="0000FF"/>
                </a:solidFill>
              </a:rPr>
              <a:t>w stosunku do potrzeb. </a:t>
            </a:r>
          </a:p>
          <a:p>
            <a:pPr lvl="0" algn="just"/>
            <a:endParaRPr lang="pl-PL" sz="1900" dirty="0">
              <a:solidFill>
                <a:srgbClr val="0000FF"/>
              </a:solidFill>
            </a:endParaRPr>
          </a:p>
          <a:p>
            <a:pPr lvl="0" algn="just"/>
            <a:r>
              <a:rPr lang="pl-PL" sz="1900" b="1" dirty="0">
                <a:solidFill>
                  <a:srgbClr val="0000FF"/>
                </a:solidFill>
              </a:rPr>
              <a:t>Niska wycena </a:t>
            </a:r>
            <a:r>
              <a:rPr lang="pl-PL" sz="1900" dirty="0">
                <a:solidFill>
                  <a:srgbClr val="0000FF"/>
                </a:solidFill>
              </a:rPr>
              <a:t>geriatrii w katalogu świadczeń publicznych, a także </a:t>
            </a:r>
            <a:r>
              <a:rPr lang="pl-PL" sz="1900" b="1" dirty="0">
                <a:solidFill>
                  <a:srgbClr val="0000FF"/>
                </a:solidFill>
              </a:rPr>
              <a:t>brak miejsc pracy </a:t>
            </a:r>
            <a:r>
              <a:rPr lang="pl-PL" sz="1900" dirty="0">
                <a:solidFill>
                  <a:srgbClr val="0000FF"/>
                </a:solidFill>
              </a:rPr>
              <a:t>dla lekarzy geriatrów ( brak oddziałów geriatrycznych) powodują, że geriatrzy  w Polsce nie pracują w swojej specjalności - istnieją licznie </a:t>
            </a:r>
            <a:r>
              <a:rPr lang="pl-PL" sz="1900" b="1" dirty="0">
                <a:solidFill>
                  <a:srgbClr val="0000FF"/>
                </a:solidFill>
              </a:rPr>
              <a:t>wolne miejsca</a:t>
            </a:r>
            <a:r>
              <a:rPr lang="pl-PL" sz="1900" dirty="0">
                <a:solidFill>
                  <a:srgbClr val="0000FF"/>
                </a:solidFill>
              </a:rPr>
              <a:t> </a:t>
            </a:r>
            <a:r>
              <a:rPr lang="pl-PL" sz="1900" b="1" dirty="0">
                <a:solidFill>
                  <a:srgbClr val="0000FF"/>
                </a:solidFill>
              </a:rPr>
              <a:t>specjalizacyjne</a:t>
            </a:r>
            <a:r>
              <a:rPr lang="pl-PL" sz="1900" dirty="0">
                <a:solidFill>
                  <a:srgbClr val="0000FF"/>
                </a:solidFill>
              </a:rPr>
              <a:t>.</a:t>
            </a:r>
          </a:p>
          <a:p>
            <a:pPr lvl="0" algn="just"/>
            <a:endParaRPr lang="pl-PL" sz="1900" dirty="0">
              <a:solidFill>
                <a:srgbClr val="0000FF"/>
              </a:solidFill>
            </a:endParaRPr>
          </a:p>
          <a:p>
            <a:pPr lvl="0" algn="just"/>
            <a:r>
              <a:rPr lang="pl-PL" sz="1900" dirty="0">
                <a:solidFill>
                  <a:srgbClr val="0000FF"/>
                </a:solidFill>
              </a:rPr>
              <a:t>Skrócenie przez MZ w sierpniu 2015 programu </a:t>
            </a:r>
            <a:r>
              <a:rPr lang="pl-PL" sz="1900" b="1" dirty="0">
                <a:solidFill>
                  <a:srgbClr val="0000FF"/>
                </a:solidFill>
              </a:rPr>
              <a:t>specjalizacji z geriatrii do 6  miesięcy</a:t>
            </a:r>
            <a:r>
              <a:rPr lang="pl-PL" sz="1900" dirty="0">
                <a:solidFill>
                  <a:srgbClr val="0000FF"/>
                </a:solidFill>
              </a:rPr>
              <a:t>, dla lekarzy posiadających specjalizację II stopnia lub tytuł specjalisty w dziedzinie chorób wewnętrznych z  co najmniej pięcioletni staż pracy  ( tzw. „krótka ścieżka” autorstwa miń. M. Zębali,   została podważona w Brukseli jako </a:t>
            </a:r>
            <a:r>
              <a:rPr lang="pl-PL" sz="1900" b="1" dirty="0">
                <a:solidFill>
                  <a:srgbClr val="0000FF"/>
                </a:solidFill>
              </a:rPr>
              <a:t>niezgodna  z prawem unijnym</a:t>
            </a:r>
            <a:r>
              <a:rPr lang="pl-PL" sz="1900" dirty="0">
                <a:solidFill>
                  <a:srgbClr val="0000FF"/>
                </a:solidFill>
              </a:rPr>
              <a:t>. Decyzją MZ z dnia 14.12.1015 r. ścieżka ta została wycofana.</a:t>
            </a:r>
          </a:p>
          <a:p>
            <a:pPr lvl="0" algn="just"/>
            <a:endParaRPr lang="pl-PL" sz="1900" dirty="0">
              <a:solidFill>
                <a:srgbClr val="0000FF"/>
              </a:solidFill>
            </a:endParaRPr>
          </a:p>
          <a:p>
            <a:pPr lvl="0" algn="just"/>
            <a:r>
              <a:rPr lang="pl-PL" sz="1900" dirty="0">
                <a:solidFill>
                  <a:srgbClr val="0000FF"/>
                </a:solidFill>
              </a:rPr>
              <a:t>Dla poprawy dostępności do świadczeń geriatrycznych proponowane jest </a:t>
            </a:r>
            <a:r>
              <a:rPr lang="pl-PL" sz="1900" dirty="0" err="1">
                <a:solidFill>
                  <a:srgbClr val="0000FF"/>
                </a:solidFill>
              </a:rPr>
              <a:t>przeprofilowywanie</a:t>
            </a:r>
            <a:r>
              <a:rPr lang="pl-PL" sz="1900" dirty="0">
                <a:solidFill>
                  <a:srgbClr val="0000FF"/>
                </a:solidFill>
              </a:rPr>
              <a:t> dużych liczebnie </a:t>
            </a:r>
            <a:r>
              <a:rPr lang="pl-PL" sz="1900" dirty="0" err="1">
                <a:solidFill>
                  <a:srgbClr val="0000FF"/>
                </a:solidFill>
              </a:rPr>
              <a:t>OChW</a:t>
            </a:r>
            <a:r>
              <a:rPr lang="pl-PL" sz="1900" dirty="0">
                <a:solidFill>
                  <a:srgbClr val="0000FF"/>
                </a:solidFill>
              </a:rPr>
              <a:t> w nowo tworzone oddziały geriatryczne,  kontraktowanie łóżek geriatrycznych w obrębie </a:t>
            </a:r>
            <a:r>
              <a:rPr lang="pl-PL" sz="1900" dirty="0" err="1">
                <a:solidFill>
                  <a:srgbClr val="0000FF"/>
                </a:solidFill>
              </a:rPr>
              <a:t>OChW</a:t>
            </a:r>
            <a:r>
              <a:rPr lang="pl-PL" sz="1900" dirty="0">
                <a:solidFill>
                  <a:srgbClr val="0000FF"/>
                </a:solidFill>
              </a:rPr>
              <a:t> i  powoływanie </a:t>
            </a:r>
            <a:r>
              <a:rPr lang="pl-PL" sz="1900" b="1" dirty="0">
                <a:solidFill>
                  <a:srgbClr val="0000FF"/>
                </a:solidFill>
              </a:rPr>
              <a:t>oddziałów  </a:t>
            </a:r>
            <a:r>
              <a:rPr lang="pl-PL" sz="1900" b="1" dirty="0" err="1">
                <a:solidFill>
                  <a:srgbClr val="0000FF"/>
                </a:solidFill>
              </a:rPr>
              <a:t>internistyczno</a:t>
            </a:r>
            <a:r>
              <a:rPr lang="pl-PL" sz="1900" b="1" dirty="0">
                <a:solidFill>
                  <a:srgbClr val="0000FF"/>
                </a:solidFill>
              </a:rPr>
              <a:t> – geriatrycznych </a:t>
            </a:r>
            <a:r>
              <a:rPr lang="pl-PL" sz="1900" dirty="0">
                <a:solidFill>
                  <a:srgbClr val="0000FF"/>
                </a:solidFill>
              </a:rPr>
              <a:t>(z kontraktem geriatrycznym). </a:t>
            </a:r>
          </a:p>
          <a:p>
            <a:pPr lvl="0" algn="just"/>
            <a:endParaRPr lang="pl-PL" sz="1900" dirty="0">
              <a:solidFill>
                <a:srgbClr val="0000FF"/>
              </a:solidFill>
            </a:endParaRPr>
          </a:p>
          <a:p>
            <a:pPr lvl="0" algn="just"/>
            <a:r>
              <a:rPr lang="pl-PL" sz="1900" dirty="0">
                <a:solidFill>
                  <a:srgbClr val="0000FF"/>
                </a:solidFill>
              </a:rPr>
              <a:t>Specjalizacji z geriatrii nie sprzyja </a:t>
            </a:r>
            <a:r>
              <a:rPr lang="pl-PL" sz="1900" b="1" dirty="0">
                <a:solidFill>
                  <a:srgbClr val="0000FF"/>
                </a:solidFill>
              </a:rPr>
              <a:t>brak spójnej wizji systemu opieki senioralnej w naszym kraju </a:t>
            </a:r>
            <a:r>
              <a:rPr lang="pl-PL" sz="1900" dirty="0">
                <a:solidFill>
                  <a:srgbClr val="0000FF"/>
                </a:solidFill>
              </a:rPr>
              <a:t>i roli specjalistów geriatrii w tym systemie. Przykładem jest przewidywany brak możliwości przepisywania bezpłatnych recept pacjentom 75+ przez lekarza z oddziału i poradni geriatrycznej oraz brak oceny reprezentacji geriatrów w doborze  leków bezpłatnych dla pacjentów 75+.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206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4" y="0"/>
            <a:ext cx="1238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7709" y="345990"/>
            <a:ext cx="1177598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pl-PL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Geriatria to : specjalność medycyny związana z fizycznymi, psychicznymi, funkcjonalnymi i społecznymi aspektami opieki nad starszymi pacjentami</a:t>
            </a:r>
          </a:p>
          <a:p>
            <a:pPr algn="just"/>
            <a:r>
              <a:rPr lang="pl-PL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pl-PL" sz="2400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Comprehensive </a:t>
            </a:r>
            <a:r>
              <a:rPr lang="pl-PL" sz="2400" i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Geriatric</a:t>
            </a:r>
            <a:r>
              <a:rPr lang="pl-PL" sz="2400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pl-PL" sz="2400" i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Assessment</a:t>
            </a:r>
            <a:r>
              <a:rPr lang="pl-PL" sz="2400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  <a:r>
              <a:rPr lang="pl-PL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( CGA ) to :</a:t>
            </a:r>
          </a:p>
          <a:p>
            <a:pPr algn="just"/>
            <a:r>
              <a:rPr lang="pl-PL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wielowymiarowy, interdyscyplinarny proces diagnostyczny realizowany w celu określenia  stanu zdrowia oraz stanu psychicznego i sprawności funkcjonalnej u starszej osoby w celu opracowania zintegrowanego planu  leczenia i opieki w środowisku </a:t>
            </a:r>
            <a:r>
              <a:rPr lang="pl-PL" sz="24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pozaszpitalnym</a:t>
            </a:r>
            <a:r>
              <a:rPr lang="pl-PL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  </a:t>
            </a:r>
            <a:r>
              <a:rPr lang="pl-PL" sz="2400" b="1" dirty="0">
                <a:solidFill>
                  <a:srgbClr val="002060"/>
                </a:solidFill>
              </a:rPr>
              <a:t>”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Celem CGA  jest  przywrócenie  niezależności  i ograniczenie dolegliwości. Efektem stosowania CGA jest  w różnych środowiskach przebywania osób starszych :  zmniejszenie śmiertelności,  poprawa funkcji poznawczych,  poprawa jakości życia, zmniejsza  długość pobytu szpitalnego, zmniejszona readmisji do szpitala, zmniejszenie kosztów leczenia i mniejsze  korzystanie z  opieki długoterminowej</a:t>
            </a:r>
            <a:r>
              <a:rPr lang="pl-PL" sz="2000" b="1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l-PL" b="1" dirty="0">
                <a:solidFill>
                  <a:srgbClr val="002060"/>
                </a:solidFill>
              </a:rPr>
              <a:t>    Age and </a:t>
            </a:r>
            <a:r>
              <a:rPr lang="pl-PL" b="1" dirty="0" err="1">
                <a:solidFill>
                  <a:srgbClr val="002060"/>
                </a:solidFill>
              </a:rPr>
              <a:t>Ageing</a:t>
            </a:r>
            <a:r>
              <a:rPr lang="pl-PL" b="1" dirty="0">
                <a:solidFill>
                  <a:srgbClr val="002060"/>
                </a:solidFill>
              </a:rPr>
              <a:t> 2014.43.109-114    * Całościowa Ocena Geriatryczna ( COG )   =  to sposób  oceny  geriatrycznej  ( </a:t>
            </a:r>
            <a:r>
              <a:rPr lang="pl-PL" b="1" i="1" dirty="0" err="1">
                <a:solidFill>
                  <a:srgbClr val="002060"/>
                </a:solidFill>
              </a:rPr>
              <a:t>Geriatric</a:t>
            </a:r>
            <a:r>
              <a:rPr lang="pl-PL" b="1" i="1" dirty="0">
                <a:solidFill>
                  <a:srgbClr val="002060"/>
                </a:solidFill>
              </a:rPr>
              <a:t>  </a:t>
            </a:r>
            <a:r>
              <a:rPr lang="pl-PL" b="1" i="1" dirty="0" err="1">
                <a:solidFill>
                  <a:srgbClr val="002060"/>
                </a:solidFill>
              </a:rPr>
              <a:t>Approach</a:t>
            </a:r>
            <a:r>
              <a:rPr lang="pl-PL" b="1" dirty="0">
                <a:solidFill>
                  <a:srgbClr val="002060"/>
                </a:solidFill>
              </a:rPr>
              <a:t> )</a:t>
            </a:r>
          </a:p>
          <a:p>
            <a:pPr algn="just">
              <a:lnSpc>
                <a:spcPct val="150000"/>
              </a:lnSpc>
            </a:pPr>
            <a:endParaRPr lang="pl-PL" sz="2000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pl-PL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61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95601" y="188640"/>
            <a:ext cx="6615113" cy="32385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rgbClr val="0070C0"/>
                </a:solidFill>
                <a:latin typeface="Calibri" pitchFamily="34" charset="0"/>
              </a:rPr>
              <a:t>     </a:t>
            </a:r>
            <a:r>
              <a:rPr lang="pl-PL" sz="3200" b="1" dirty="0">
                <a:solidFill>
                  <a:schemeClr val="bg1"/>
                </a:solidFill>
                <a:latin typeface="Calibri" pitchFamily="34" charset="0"/>
              </a:rPr>
              <a:t>TEZY PODSUMOWUJĄCE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1847528" y="1052736"/>
            <a:ext cx="8712968" cy="4896544"/>
          </a:xfrm>
          <a:solidFill>
            <a:srgbClr val="F8F8F8"/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Postęp naukowy i rozwój technologiczny  wydłużyły  okres   starzenia nad okresem wzrastania.</a:t>
            </a:r>
          </a:p>
          <a:p>
            <a:pPr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Rozwój  nauk podstawowych  nie generuje zmian w naukach ekonomiczno - społecznych przekładających się na decyzje polityczne,  równoważące koszty i korzyści z wydłużenia   życia.</a:t>
            </a:r>
          </a:p>
          <a:p>
            <a:pPr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Zdrowe starzenie nie jest tożsame ze zdrową starością – celem jest wydłużenie okresu życia w zdrowiu z zachowaniem aktywności i  kompresja chorób na okres późnej starości.</a:t>
            </a:r>
          </a:p>
          <a:p>
            <a:pPr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Zbyt późno inicjujemy programy  profilaktyczne i diagnostyczne identyfikujące ryzyka ekspozycyjne na  czynniki  szybkiego starzenia naczyń i mózgu.</a:t>
            </a:r>
          </a:p>
          <a:p>
            <a:pPr marL="0" indent="0">
              <a:buNone/>
              <a:defRPr/>
            </a:pPr>
            <a:endParaRPr lang="pl-PL" sz="800" b="1" dirty="0">
              <a:solidFill>
                <a:srgbClr val="0070C0"/>
              </a:solidFill>
              <a:latin typeface="Calibri" pitchFamily="34" charset="0"/>
            </a:endParaRPr>
          </a:p>
          <a:p>
            <a:pPr marL="0">
              <a:spcBef>
                <a:spcPts val="0"/>
              </a:spcBef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Społeczna akceptacja  wyzwań ekonomicznych organizacyjnych i  opiekuńczych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     wynikających  ze starzenia   jest niewystarczająca</a:t>
            </a:r>
            <a:r>
              <a:rPr lang="pl-PL" sz="1800" dirty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pl-PL" sz="800" dirty="0">
              <a:solidFill>
                <a:srgbClr val="0070C0"/>
              </a:solidFill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    </a:t>
            </a:r>
          </a:p>
          <a:p>
            <a:pPr marL="0">
              <a:spcBef>
                <a:spcPts val="0"/>
              </a:spcBef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Transfer wiedzy na temat metod adaptacji społeczeństwa do wydłużonego  życia  jest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     potrzebą krajową i globalną.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l-PL" sz="800" b="1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pl-PL" sz="1800" b="1" dirty="0">
                <a:solidFill>
                  <a:srgbClr val="0070C0"/>
                </a:solidFill>
                <a:latin typeface="Calibri" pitchFamily="34" charset="0"/>
              </a:rPr>
              <a:t>Polska charakteryzuje się nadal  jednym z niższych wskaźników średniej długości życia w UE.</a:t>
            </a:r>
            <a:endParaRPr lang="pl-PL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8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31094" b="1251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4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59" y="3035622"/>
            <a:ext cx="7704856" cy="382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oliniowy 2"/>
          <p:cNvCxnSpPr/>
          <p:nvPr/>
        </p:nvCxnSpPr>
        <p:spPr>
          <a:xfrm flipV="1">
            <a:off x="6030101" y="3501008"/>
            <a:ext cx="0" cy="224182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oliniowy 4"/>
          <p:cNvCxnSpPr/>
          <p:nvPr/>
        </p:nvCxnSpPr>
        <p:spPr>
          <a:xfrm flipV="1">
            <a:off x="7896200" y="3501008"/>
            <a:ext cx="0" cy="236428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łamany 6"/>
          <p:cNvCxnSpPr/>
          <p:nvPr/>
        </p:nvCxnSpPr>
        <p:spPr>
          <a:xfrm rot="5400000">
            <a:off x="7597491" y="1978161"/>
            <a:ext cx="165373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40022"/>
            <a:ext cx="87183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8887538" y="4252263"/>
            <a:ext cx="1589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</a:t>
            </a:r>
            <a:r>
              <a:rPr lang="pl-PL" sz="3600" b="1" dirty="0">
                <a:solidFill>
                  <a:srgbClr val="0070C0"/>
                </a:solidFill>
              </a:rPr>
              <a:t>15%</a:t>
            </a:r>
          </a:p>
          <a:p>
            <a:r>
              <a:rPr lang="pl-PL" sz="1400" b="1" dirty="0">
                <a:solidFill>
                  <a:srgbClr val="0070C0"/>
                </a:solidFill>
              </a:rPr>
              <a:t>  0,75 % rocznie</a:t>
            </a:r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8976320" y="3717032"/>
            <a:ext cx="0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5879976" y="6597353"/>
            <a:ext cx="478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                                    </a:t>
            </a:r>
            <a:r>
              <a:rPr lang="pl-PL" sz="1200" dirty="0" err="1"/>
              <a:t>Journal</a:t>
            </a:r>
            <a:r>
              <a:rPr lang="pl-PL" sz="1200" dirty="0"/>
              <a:t> of Public </a:t>
            </a:r>
            <a:r>
              <a:rPr lang="pl-PL" sz="1200" dirty="0" err="1"/>
              <a:t>Health</a:t>
            </a:r>
            <a:r>
              <a:rPr lang="pl-PL" sz="1200" dirty="0"/>
              <a:t>  2011. 33.1 117-122</a:t>
            </a:r>
          </a:p>
        </p:txBody>
      </p:sp>
    </p:spTree>
    <p:extLst>
      <p:ext uri="{BB962C8B-B14F-4D97-AF65-F5344CB8AC3E}">
        <p14:creationId xmlns:p14="http://schemas.microsoft.com/office/powerpoint/2010/main" val="247771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2500" lnSpcReduction="10000"/>
          </a:bodyPr>
          <a:lstStyle/>
          <a:p>
            <a:r>
              <a:rPr lang="pl-PL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KTO JEST CHORYM GERIATRYCZNYM  ? </a:t>
            </a:r>
            <a:r>
              <a:rPr lang="pl-PL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NIE WIEK LECZ  ILOŚĆ CHORÓB I STAN </a:t>
            </a:r>
            <a:r>
              <a:rPr lang="pl-PL" sz="24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STAN</a:t>
            </a: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 FUNKCJONALNY  DEFINIUJĄ CHORYCH GERIATRYCZNYCH</a:t>
            </a:r>
          </a:p>
          <a:p>
            <a:r>
              <a:rPr lang="pl-PL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NAJCZĘŚCIEJ</a:t>
            </a:r>
            <a:r>
              <a:rPr lang="pl-PL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 OSOBA PO 85 R.Ż. Z MINIMUM 6 CHOROBAMI W TYM 5 PRZEWLEKŁYMI OGRANICZAJĄCYMI  SPRAWNOŚĆ MIERZONĄ W ADL</a:t>
            </a:r>
          </a:p>
          <a:p>
            <a:r>
              <a:rPr lang="pl-PL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CAŁOŚCIOWA OCENA  GERIATRYCZNA  – COG :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TESTY OCENY FUNKCJI :   MINI COG   / TRZ / </a:t>
            </a: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Arial" charset="0"/>
              </a:rPr>
              <a:t> AMTS/ MMSE / </a:t>
            </a:r>
            <a:r>
              <a:rPr lang="pl-PL" sz="2400" dirty="0" err="1">
                <a:solidFill>
                  <a:srgbClr val="002060"/>
                </a:solidFill>
                <a:latin typeface="Bookman Old Style" panose="02050604050505020204" pitchFamily="18" charset="0"/>
                <a:cs typeface="Arial" charset="0"/>
              </a:rPr>
              <a:t>MoCA</a:t>
            </a: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Arial" charset="0"/>
              </a:rPr>
              <a:t> / </a:t>
            </a:r>
            <a:r>
              <a:rPr lang="pl-PL" sz="2400" dirty="0" err="1">
                <a:solidFill>
                  <a:srgbClr val="002060"/>
                </a:solidFill>
                <a:latin typeface="Bookman Old Style" panose="02050604050505020204" pitchFamily="18" charset="0"/>
                <a:cs typeface="Arial" charset="0"/>
              </a:rPr>
              <a:t>Fluencja</a:t>
            </a:r>
            <a:endParaRPr lang="pl-PL" sz="2400" dirty="0">
              <a:solidFill>
                <a:srgbClr val="002060"/>
              </a:solidFill>
              <a:latin typeface="Bookman Old Style" panose="02050604050505020204" pitchFamily="18" charset="0"/>
              <a:cs typeface="Tahoma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 SKALE  ADL i IADL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TUG 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 SIŁA MIĘŚNI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 TEST BERGA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 PRĘDKOŚĆ CHODU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Bookman Old Style" panose="02050604050505020204" pitchFamily="18" charset="0"/>
                <a:cs typeface="Tahoma" pitchFamily="34" charset="0"/>
              </a:rPr>
              <a:t>MNA </a:t>
            </a:r>
          </a:p>
          <a:p>
            <a:pPr marL="457200" indent="-457200"/>
            <a:r>
              <a:rPr lang="pl-PL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ZNAJOMOŚĆ     NEUROFIZJOLOGII       MÓZGU  I  LEKÓW   WPŁYWAJĄCYCH   NA   PRACĘ   MÓZGU   ODRÓŻNIA  NAJBARDZIEJ   INTERNISTĘ  OD INTERNISTY - GERIATRY</a:t>
            </a:r>
            <a:r>
              <a:rPr lang="pl-PL" dirty="0">
                <a:solidFill>
                  <a:srgbClr val="0033CC"/>
                </a:solidFill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11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49006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TWÓRCY GERIATRII I GERONTOLOGII  w POLSCE</a:t>
            </a:r>
          </a:p>
        </p:txBody>
      </p:sp>
      <p:pic>
        <p:nvPicPr>
          <p:cNvPr id="9" name="Symbol zastępczy zawartości 8" descr="0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919536" y="3618314"/>
            <a:ext cx="2016224" cy="2907030"/>
          </a:xfrm>
          <a:effectLst>
            <a:softEdge rad="127000"/>
          </a:effectLst>
        </p:spPr>
      </p:pic>
      <p:pic>
        <p:nvPicPr>
          <p:cNvPr id="10" name="Symbol zastępczy zawartości 9" descr="Nr 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96832" y="3717034"/>
            <a:ext cx="2016224" cy="2736305"/>
          </a:xfrm>
          <a:effectLst>
            <a:softEdge rad="127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774147"/>
            <a:ext cx="2304256" cy="25922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5" y="620690"/>
            <a:ext cx="165618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61" y="764704"/>
            <a:ext cx="1891357" cy="24842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789040"/>
            <a:ext cx="1944216" cy="25776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703512" y="335699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black"/>
                </a:solidFill>
              </a:rPr>
              <a:t>Prof. Wojciech </a:t>
            </a:r>
            <a:r>
              <a:rPr lang="pl-PL" dirty="0" err="1">
                <a:solidFill>
                  <a:prstClr val="black"/>
                </a:solidFill>
              </a:rPr>
              <a:t>Pędich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07768" y="324898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black"/>
                </a:solidFill>
              </a:rPr>
              <a:t>Dr Bogna Żakowska </a:t>
            </a:r>
            <a:r>
              <a:rPr lang="pl-PL" dirty="0" err="1">
                <a:solidFill>
                  <a:prstClr val="black"/>
                </a:solidFill>
              </a:rPr>
              <a:t>Wachelko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032104" y="3248982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prstClr val="black"/>
                </a:solidFill>
              </a:rPr>
              <a:t>Prof. Kinga Wiśniewska Roszkowska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631504" y="636673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black"/>
                </a:solidFill>
              </a:rPr>
              <a:t>Prof. Lucyna Frąckiewicz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223792" y="63667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prstClr val="black"/>
                </a:solidFill>
              </a:rPr>
              <a:t>Prof. Józef </a:t>
            </a:r>
            <a:r>
              <a:rPr lang="pl-PL" dirty="0" err="1">
                <a:solidFill>
                  <a:prstClr val="black"/>
                </a:solidFill>
              </a:rPr>
              <a:t>Kocemba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392144" y="623731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prstClr val="black"/>
                </a:solidFill>
              </a:rPr>
              <a:t>Dr Eugeniusz Kaczmarek</a:t>
            </a:r>
          </a:p>
        </p:txBody>
      </p:sp>
    </p:spTree>
    <p:extLst>
      <p:ext uri="{BB962C8B-B14F-4D97-AF65-F5344CB8AC3E}">
        <p14:creationId xmlns:p14="http://schemas.microsoft.com/office/powerpoint/2010/main" val="288673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90293" y="53976"/>
            <a:ext cx="11285034" cy="39687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en-US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DROGA  ZEGARA ŻYCIA  -  OD NIEZALEŻNOŚCI DO ZALEŻNOŚCI  ”od 45 do 100”</a:t>
            </a:r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1524000" y="815976"/>
            <a:ext cx="2286000" cy="2723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Spadek wagi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Osłabienie siły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Zmęczenie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Brak    aktywności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Deficyty poznawcze i sensoryczne</a:t>
            </a:r>
          </a:p>
          <a:p>
            <a:pPr>
              <a:spcBef>
                <a:spcPct val="50000"/>
              </a:spcBef>
            </a:pPr>
            <a:endParaRPr lang="pl-PL" altLang="en-US" b="1" dirty="0">
              <a:solidFill>
                <a:srgbClr val="000099"/>
              </a:solidFill>
            </a:endParaRP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4442564" y="457201"/>
            <a:ext cx="2743200" cy="2723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Zanik mięśni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Odwapnienie kości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Zaburzenia równowagi; słaba koordynacja ruchowa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b="1" dirty="0">
                <a:solidFill>
                  <a:srgbClr val="000099"/>
                </a:solidFill>
              </a:rPr>
              <a:t>Spowolnienie szybkości skurczu mięśni; wolny  chód</a:t>
            </a:r>
            <a:endParaRPr lang="pl-PL" altLang="en-US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7764037" y="694612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FF"/>
                </a:solidFill>
              </a:rPr>
              <a:t>Upadki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FF"/>
                </a:solidFill>
              </a:rPr>
              <a:t>Hospitalizacje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FF"/>
                </a:solidFill>
              </a:rPr>
              <a:t>Zależność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FF"/>
                </a:solidFill>
              </a:rPr>
              <a:t>Instytucjonalizacja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FF"/>
                </a:solidFill>
              </a:rPr>
              <a:t>Śmierć</a:t>
            </a:r>
            <a:endParaRPr lang="pl-PL" altLang="en-US" sz="2400" dirty="0">
              <a:solidFill>
                <a:srgbClr val="0000FF"/>
              </a:solidFill>
            </a:endParaRPr>
          </a:p>
        </p:txBody>
      </p:sp>
      <p:sp>
        <p:nvSpPr>
          <p:cNvPr id="293896" name="AutoShape 8"/>
          <p:cNvSpPr>
            <a:spLocks noChangeArrowheads="1"/>
          </p:cNvSpPr>
          <p:nvPr/>
        </p:nvSpPr>
        <p:spPr bwMode="auto">
          <a:xfrm rot="20501932">
            <a:off x="3535490" y="1160229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3897" name="AutoShape 9"/>
          <p:cNvSpPr>
            <a:spLocks noChangeArrowheads="1"/>
          </p:cNvSpPr>
          <p:nvPr/>
        </p:nvSpPr>
        <p:spPr bwMode="auto">
          <a:xfrm rot="1771590">
            <a:off x="7327102" y="1581305"/>
            <a:ext cx="789878" cy="565692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3898" name="Text Box 10"/>
          <p:cNvSpPr txBox="1">
            <a:spLocks noChangeArrowheads="1"/>
          </p:cNvSpPr>
          <p:nvPr/>
        </p:nvSpPr>
        <p:spPr bwMode="auto">
          <a:xfrm>
            <a:off x="7649737" y="3776388"/>
            <a:ext cx="342900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en-US" b="1" dirty="0">
                <a:solidFill>
                  <a:srgbClr val="000099"/>
                </a:solidFill>
              </a:rPr>
              <a:t>DIETA,  RUCH,  LEKI</a:t>
            </a:r>
          </a:p>
          <a:p>
            <a:pPr algn="ctr">
              <a:spcBef>
                <a:spcPct val="50000"/>
              </a:spcBef>
            </a:pPr>
            <a:r>
              <a:rPr lang="pl-PL" altLang="en-US" b="1" dirty="0" err="1">
                <a:solidFill>
                  <a:srgbClr val="000099"/>
                </a:solidFill>
              </a:rPr>
              <a:t>Somatopauza</a:t>
            </a:r>
            <a:endParaRPr lang="pl-PL" altLang="en-US" b="1" dirty="0">
              <a:solidFill>
                <a:srgbClr val="000099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l-PL" altLang="en-US" b="1" dirty="0">
                <a:solidFill>
                  <a:srgbClr val="000099"/>
                </a:solidFill>
              </a:rPr>
              <a:t>Andropauza</a:t>
            </a:r>
          </a:p>
          <a:p>
            <a:pPr algn="ctr">
              <a:spcBef>
                <a:spcPct val="50000"/>
              </a:spcBef>
            </a:pPr>
            <a:r>
              <a:rPr lang="pl-PL" altLang="en-US" b="1" dirty="0">
                <a:solidFill>
                  <a:srgbClr val="000099"/>
                </a:solidFill>
              </a:rPr>
              <a:t>Menopauza</a:t>
            </a:r>
          </a:p>
          <a:p>
            <a:pPr algn="ctr">
              <a:spcBef>
                <a:spcPct val="50000"/>
              </a:spcBef>
            </a:pPr>
            <a:r>
              <a:rPr lang="pl-PL" altLang="en-US" b="1" dirty="0" err="1">
                <a:solidFill>
                  <a:srgbClr val="000099"/>
                </a:solidFill>
              </a:rPr>
              <a:t>Lipogeneza</a:t>
            </a:r>
            <a:r>
              <a:rPr lang="pl-PL" altLang="en-US" b="1" dirty="0">
                <a:solidFill>
                  <a:srgbClr val="000099"/>
                </a:solidFill>
              </a:rPr>
              <a:t>; </a:t>
            </a:r>
            <a:r>
              <a:rPr lang="pl-PL" altLang="en-US" b="1" dirty="0" err="1">
                <a:solidFill>
                  <a:srgbClr val="000099"/>
                </a:solidFill>
              </a:rPr>
              <a:t>sarcopenia</a:t>
            </a:r>
            <a:r>
              <a:rPr lang="pl-PL" altLang="en-US" b="1" dirty="0">
                <a:solidFill>
                  <a:srgbClr val="000099"/>
                </a:solidFill>
              </a:rPr>
              <a:t>; nadmiar hormonów stresu ; sen; bezdech nocny</a:t>
            </a:r>
          </a:p>
        </p:txBody>
      </p:sp>
      <p:sp>
        <p:nvSpPr>
          <p:cNvPr id="293899" name="Text Box 11"/>
          <p:cNvSpPr txBox="1">
            <a:spLocks noChangeArrowheads="1"/>
          </p:cNvSpPr>
          <p:nvPr/>
        </p:nvSpPr>
        <p:spPr bwMode="auto">
          <a:xfrm>
            <a:off x="4114800" y="3810000"/>
            <a:ext cx="3124200" cy="2677656"/>
          </a:xfrm>
          <a:prstGeom prst="rect">
            <a:avLst/>
          </a:prstGeom>
          <a:solidFill>
            <a:schemeClr val="bg2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000" b="1" dirty="0">
                <a:solidFill>
                  <a:srgbClr val="000099"/>
                </a:solidFill>
              </a:rPr>
              <a:t> </a:t>
            </a:r>
            <a:r>
              <a:rPr lang="pl-PL" altLang="en-US" sz="1600" b="1" dirty="0">
                <a:solidFill>
                  <a:srgbClr val="000099"/>
                </a:solidFill>
              </a:rPr>
              <a:t>Osłabienie naprawy i regeneracji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Włóknienie tkanki serca i naczyń    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Osłabienie  komórek   macierzystych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 err="1">
                <a:solidFill>
                  <a:srgbClr val="000099"/>
                </a:solidFill>
              </a:rPr>
              <a:t>Nowotworzenie</a:t>
            </a:r>
            <a:r>
              <a:rPr lang="pl-PL" altLang="en-US" sz="1600" b="1" dirty="0">
                <a:solidFill>
                  <a:srgbClr val="000099"/>
                </a:solidFill>
              </a:rPr>
              <a:t>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  Mniejsza odporność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Nasilone zapalenie</a:t>
            </a:r>
            <a:r>
              <a:rPr lang="pl-PL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1204332" y="3863975"/>
            <a:ext cx="2758068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2400" b="1" dirty="0">
                <a:latin typeface="Times New Roman" panose="02020603050405020304" pitchFamily="18" charset="0"/>
              </a:rPr>
              <a:t>   </a:t>
            </a:r>
            <a:r>
              <a:rPr lang="pl-PL" altLang="en-US" sz="1600" b="1" dirty="0">
                <a:solidFill>
                  <a:srgbClr val="000099"/>
                </a:solidFill>
              </a:rPr>
              <a:t>Przyrost wagi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 Tendencje do obrzęków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Mniejsze zużycie tlenu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Mniejsza wydolność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l-PL" altLang="en-US" sz="1600" b="1" dirty="0">
                <a:solidFill>
                  <a:srgbClr val="000099"/>
                </a:solidFill>
              </a:rPr>
              <a:t>      Wzrost ciśnienia krwi </a:t>
            </a:r>
          </a:p>
        </p:txBody>
      </p:sp>
      <p:sp>
        <p:nvSpPr>
          <p:cNvPr id="293901" name="AutoShape 13"/>
          <p:cNvSpPr>
            <a:spLocks noChangeArrowheads="1"/>
          </p:cNvSpPr>
          <p:nvPr/>
        </p:nvSpPr>
        <p:spPr bwMode="auto">
          <a:xfrm rot="20025042">
            <a:off x="7265044" y="4405200"/>
            <a:ext cx="1013341" cy="714636"/>
          </a:xfrm>
          <a:prstGeom prst="leftArrow">
            <a:avLst>
              <a:gd name="adj1" fmla="val 50000"/>
              <a:gd name="adj2" fmla="val 60714"/>
            </a:avLst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l-PL" altLang="en-US" b="1" dirty="0">
              <a:solidFill>
                <a:srgbClr val="0000FF"/>
              </a:solidFill>
            </a:endParaRPr>
          </a:p>
        </p:txBody>
      </p:sp>
      <p:sp>
        <p:nvSpPr>
          <p:cNvPr id="293902" name="AutoShape 14"/>
          <p:cNvSpPr>
            <a:spLocks noChangeArrowheads="1"/>
          </p:cNvSpPr>
          <p:nvPr/>
        </p:nvSpPr>
        <p:spPr bwMode="auto">
          <a:xfrm>
            <a:off x="2980163" y="3181024"/>
            <a:ext cx="609600" cy="653584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3903" name="Text Box 15"/>
          <p:cNvSpPr txBox="1">
            <a:spLocks noChangeArrowheads="1"/>
          </p:cNvSpPr>
          <p:nvPr/>
        </p:nvSpPr>
        <p:spPr bwMode="auto">
          <a:xfrm>
            <a:off x="7058722" y="6279357"/>
            <a:ext cx="504035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 sz="1400" b="1" dirty="0">
                <a:solidFill>
                  <a:srgbClr val="0070C0"/>
                </a:solidFill>
                <a:latin typeface="Arial" panose="020B0604020202020204" pitchFamily="34" charset="0"/>
              </a:rPr>
              <a:t>PLAN GENETYCZNY / ŚRODOWISKO /  EPIGENETYKA</a:t>
            </a:r>
          </a:p>
        </p:txBody>
      </p:sp>
      <p:sp>
        <p:nvSpPr>
          <p:cNvPr id="293904" name="AutoShape 16"/>
          <p:cNvSpPr>
            <a:spLocks noChangeArrowheads="1"/>
          </p:cNvSpPr>
          <p:nvPr/>
        </p:nvSpPr>
        <p:spPr bwMode="auto">
          <a:xfrm rot="1360592">
            <a:off x="3543300" y="4848376"/>
            <a:ext cx="1295400" cy="533400"/>
          </a:xfrm>
          <a:prstGeom prst="leftArrow">
            <a:avLst>
              <a:gd name="adj1" fmla="val 50000"/>
              <a:gd name="adj2" fmla="val 60714"/>
            </a:avLst>
          </a:prstGeom>
          <a:solidFill>
            <a:schemeClr val="bg1"/>
          </a:solidFill>
          <a:ln w="571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3907" name="Text Box 19"/>
          <p:cNvSpPr txBox="1">
            <a:spLocks noChangeArrowheads="1"/>
          </p:cNvSpPr>
          <p:nvPr/>
        </p:nvSpPr>
        <p:spPr bwMode="auto">
          <a:xfrm>
            <a:off x="10615033" y="5964545"/>
            <a:ext cx="533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 dirty="0"/>
              <a:t>45</a:t>
            </a:r>
          </a:p>
        </p:txBody>
      </p:sp>
      <p:sp>
        <p:nvSpPr>
          <p:cNvPr id="293908" name="Text Box 20"/>
          <p:cNvSpPr txBox="1">
            <a:spLocks noChangeArrowheads="1"/>
          </p:cNvSpPr>
          <p:nvPr/>
        </p:nvSpPr>
        <p:spPr bwMode="auto">
          <a:xfrm>
            <a:off x="6718610" y="5717998"/>
            <a:ext cx="533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/>
              <a:t>65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1204332" y="5427510"/>
            <a:ext cx="533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/>
              <a:t>75</a:t>
            </a:r>
          </a:p>
        </p:txBody>
      </p:sp>
      <p:sp>
        <p:nvSpPr>
          <p:cNvPr id="293910" name="Text Box 22"/>
          <p:cNvSpPr txBox="1">
            <a:spLocks noChangeArrowheads="1"/>
          </p:cNvSpPr>
          <p:nvPr/>
        </p:nvSpPr>
        <p:spPr bwMode="auto">
          <a:xfrm>
            <a:off x="1524000" y="3130982"/>
            <a:ext cx="533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 dirty="0"/>
              <a:t>85</a:t>
            </a:r>
          </a:p>
        </p:txBody>
      </p:sp>
      <p:sp>
        <p:nvSpPr>
          <p:cNvPr id="293911" name="Text Box 23"/>
          <p:cNvSpPr txBox="1">
            <a:spLocks noChangeArrowheads="1"/>
          </p:cNvSpPr>
          <p:nvPr/>
        </p:nvSpPr>
        <p:spPr bwMode="auto">
          <a:xfrm>
            <a:off x="4335038" y="463247"/>
            <a:ext cx="7620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en-US" dirty="0"/>
              <a:t>&gt; 95</a:t>
            </a:r>
          </a:p>
        </p:txBody>
      </p:sp>
    </p:spTree>
    <p:extLst>
      <p:ext uri="{BB962C8B-B14F-4D97-AF65-F5344CB8AC3E}">
        <p14:creationId xmlns:p14="http://schemas.microsoft.com/office/powerpoint/2010/main" val="94053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39404" y="4102042"/>
            <a:ext cx="727897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NIEWYDOLNOŚCI</a:t>
            </a:r>
            <a:r>
              <a:rPr lang="pl-PL" b="1" dirty="0"/>
              <a:t> : niewydolność naczyniowo sercowa, niewydolność  poznawcza i kinetyczno-sensoryczna  mózgu, niewydolność układu </a:t>
            </a:r>
            <a:r>
              <a:rPr lang="pl-PL" b="1" dirty="0" err="1"/>
              <a:t>kostno</a:t>
            </a:r>
            <a:r>
              <a:rPr lang="pl-PL" b="1" dirty="0"/>
              <a:t> stawowego i mięśniowego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39574" y="3017383"/>
            <a:ext cx="736817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GENY</a:t>
            </a:r>
            <a:r>
              <a:rPr lang="pl-PL" b="1" dirty="0"/>
              <a:t>  </a:t>
            </a:r>
            <a:r>
              <a:rPr lang="pl-PL" b="1" dirty="0" err="1"/>
              <a:t>senescencji</a:t>
            </a:r>
            <a:r>
              <a:rPr lang="pl-PL" b="1" dirty="0"/>
              <a:t> : </a:t>
            </a:r>
            <a:r>
              <a:rPr lang="pl-PL" b="1" dirty="0" err="1"/>
              <a:t>insulinooporność</a:t>
            </a:r>
            <a:r>
              <a:rPr lang="pl-PL" b="1" dirty="0"/>
              <a:t>,  reakcje oksydacji, </a:t>
            </a:r>
            <a:r>
              <a:rPr lang="pl-PL" b="1" dirty="0" err="1"/>
              <a:t>glikacji</a:t>
            </a:r>
            <a:r>
              <a:rPr lang="pl-PL" b="1" dirty="0"/>
              <a:t>, </a:t>
            </a:r>
            <a:r>
              <a:rPr lang="pl-PL" b="1" dirty="0" err="1"/>
              <a:t>metylacji</a:t>
            </a:r>
            <a:r>
              <a:rPr lang="pl-PL" b="1" dirty="0"/>
              <a:t>, produkcji ATP, naprawy DNA,  systemu  telomeraz, </a:t>
            </a:r>
            <a:r>
              <a:rPr lang="pl-PL" b="1" dirty="0" err="1"/>
              <a:t>ubiquityny</a:t>
            </a:r>
            <a:r>
              <a:rPr lang="pl-PL" b="1" dirty="0"/>
              <a:t>,  SIRT,  geny odpowiedzi  na stres HSP, </a:t>
            </a:r>
            <a:r>
              <a:rPr lang="pl-PL" b="1" dirty="0" err="1"/>
              <a:t>onkogeneza</a:t>
            </a:r>
            <a:r>
              <a:rPr lang="pl-PL" b="1" dirty="0"/>
              <a:t> 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518781" y="5186701"/>
            <a:ext cx="7302335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PROCESY i CHOROBY, NIEPEŁNOSPRAWNOŚĆ  </a:t>
            </a:r>
            <a:r>
              <a:rPr lang="pl-PL" b="1" dirty="0"/>
              <a:t>zależne od wieku : </a:t>
            </a:r>
            <a:r>
              <a:rPr lang="pl-PL" b="1" dirty="0" err="1"/>
              <a:t>somatopauza</a:t>
            </a:r>
            <a:r>
              <a:rPr lang="pl-PL" b="1" dirty="0"/>
              <a:t>, </a:t>
            </a:r>
            <a:r>
              <a:rPr lang="pl-PL" b="1" dirty="0" err="1"/>
              <a:t>hormonopauazy</a:t>
            </a:r>
            <a:r>
              <a:rPr lang="pl-PL" b="1" dirty="0"/>
              <a:t>,  sztywnienie kolagenu – wzrost RR, mniejsza elastyczność  ścięgien, osteoporoza, </a:t>
            </a:r>
            <a:r>
              <a:rPr lang="pl-PL" b="1" dirty="0" err="1"/>
              <a:t>sarcopenia</a:t>
            </a:r>
            <a:r>
              <a:rPr lang="pl-PL" b="1" dirty="0"/>
              <a:t> , bezdech obturacyjny, obecność  chorób </a:t>
            </a:r>
            <a:r>
              <a:rPr lang="pl-PL" b="1" dirty="0" err="1"/>
              <a:t>odpokarmowych</a:t>
            </a:r>
            <a:r>
              <a:rPr lang="pl-PL" b="1" dirty="0"/>
              <a:t>,  zapalnych, nowotworowych i neurodegeneracyjnych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51254" y="1734965"/>
            <a:ext cx="734481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ŚRODOWISKO</a:t>
            </a:r>
            <a:r>
              <a:rPr lang="pl-PL" b="1" dirty="0"/>
              <a:t> – epigenetyka – neuropsychologiczna ocena stylu życia, obciążenie ryzykiem i stresem,   zdefiniowane  czynniki </a:t>
            </a:r>
            <a:r>
              <a:rPr lang="pl-PL" b="1" dirty="0" err="1"/>
              <a:t>angiometaboliczne</a:t>
            </a:r>
            <a:r>
              <a:rPr lang="pl-PL" b="1" dirty="0"/>
              <a:t> </a:t>
            </a:r>
          </a:p>
          <a:p>
            <a:r>
              <a:rPr lang="pl-PL" b="1" dirty="0"/>
              <a:t>( </a:t>
            </a:r>
            <a:r>
              <a:rPr lang="pl-PL" b="1" dirty="0" err="1"/>
              <a:t>angio</a:t>
            </a:r>
            <a:r>
              <a:rPr lang="pl-PL" b="1" dirty="0"/>
              <a:t> i </a:t>
            </a:r>
            <a:r>
              <a:rPr lang="pl-PL" b="1" dirty="0" err="1"/>
              <a:t>neurotosyny</a:t>
            </a:r>
            <a:r>
              <a:rPr lang="pl-PL" b="1" dirty="0"/>
              <a:t>,  HA, DM, </a:t>
            </a:r>
            <a:r>
              <a:rPr lang="pl-PL" b="1" dirty="0" err="1"/>
              <a:t>dyslipidemia</a:t>
            </a:r>
            <a:r>
              <a:rPr lang="pl-PL" b="1" dirty="0"/>
              <a:t>, </a:t>
            </a:r>
            <a:r>
              <a:rPr lang="pl-PL" b="1" dirty="0" err="1"/>
              <a:t>hiperurykemia</a:t>
            </a:r>
            <a:r>
              <a:rPr lang="pl-PL" b="1" dirty="0"/>
              <a:t>, </a:t>
            </a:r>
            <a:r>
              <a:rPr lang="pl-PL" b="1" dirty="0" err="1"/>
              <a:t>hiperhomocysteinemia</a:t>
            </a:r>
            <a:r>
              <a:rPr lang="pl-PL" b="1" dirty="0"/>
              <a:t> ), status witaminowy i odżywczy  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72715" y="188641"/>
            <a:ext cx="11710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Zmienność trajektorii </a:t>
            </a:r>
            <a:r>
              <a:rPr lang="pl-PL" sz="2800" b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senescencyjnych</a:t>
            </a:r>
            <a:r>
              <a:rPr lang="pl-PL" sz="28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jest widoczna po reakcji organizmu  na stres – mechanizmy różnicująca starzenie osobnicze  </a:t>
            </a:r>
          </a:p>
        </p:txBody>
      </p:sp>
    </p:spTree>
    <p:extLst>
      <p:ext uri="{BB962C8B-B14F-4D97-AF65-F5344CB8AC3E}">
        <p14:creationId xmlns:p14="http://schemas.microsoft.com/office/powerpoint/2010/main" val="40879311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2063</Words>
  <Application>Microsoft Office PowerPoint</Application>
  <PresentationFormat>Panoramiczny</PresentationFormat>
  <Paragraphs>347</Paragraphs>
  <Slides>30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Arial</vt:lpstr>
      <vt:lpstr>Bookman Old Style</vt:lpstr>
      <vt:lpstr>Calibri</vt:lpstr>
      <vt:lpstr>Calibri Light</vt:lpstr>
      <vt:lpstr>Tahoma</vt:lpstr>
      <vt:lpstr>Times New Roman</vt:lpstr>
      <vt:lpstr>Verdana</vt:lpstr>
      <vt:lpstr>Wingdings</vt:lpstr>
      <vt:lpstr>Motyw pakietu Office</vt:lpstr>
      <vt:lpstr>Sukcesy i porażki w rozwoju opieki geriatrycznej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TWÓRCY GERIATRII I GERONTOLOGII 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ZAPOTRZEBOWANIE NA WIEDZĘ o  JAKOŚCI  ŻYCIA w STAROŚCI</vt:lpstr>
      <vt:lpstr>Pomoc ze strony dziennikarzy i mediów w budowaniu pozycji geriatrii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REALNĄ   WYCENĘ  COG  w   ODDZIAŁACH  GERIATRII.    POTRZEBĘ KATALOGU  GERIATRYCZNEGO:    wielochorobowość,   gorączka bez jawnej  przyczyny,    depresja, zespół słabości, majaczenie,  dgn  przyczyn upadków.  PRODUKT REHABILITACJA   GERIATRYCZNA    STANDARD    GERIATRYCZEGO ODDZIAŁU  DZIENNEGO I ZESPOŁU    KONSULTACYJNEGO   BRAK  COG w AOS   OCENĘ  WYNIKOWĄ   LECZENIA  NA RZECZ OCENY   PROCESOWEJ OPARTEJ NA JGP      </vt:lpstr>
      <vt:lpstr>Prezentacja programu PowerPoint</vt:lpstr>
      <vt:lpstr>Algorytm leczenia zespołów otępiennych</vt:lpstr>
      <vt:lpstr>Leczenie farmakologiczne choroby Alzheimera – dzięki uprzejmości Prof. T Sławka</vt:lpstr>
      <vt:lpstr>BAZA i SYSTEM opieki  GERIATRYCZNEJ  2010  - 2014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TEZY PODSUMOWUJĄCE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Jarosław Derejczyk</dc:creator>
  <cp:lastModifiedBy>Jarosław Derejczyk</cp:lastModifiedBy>
  <cp:revision>46</cp:revision>
  <dcterms:created xsi:type="dcterms:W3CDTF">2016-09-06T20:56:31Z</dcterms:created>
  <dcterms:modified xsi:type="dcterms:W3CDTF">2016-09-13T06:59:13Z</dcterms:modified>
</cp:coreProperties>
</file>