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9" r:id="rId4"/>
    <p:sldId id="273" r:id="rId5"/>
    <p:sldId id="275" r:id="rId6"/>
    <p:sldId id="277" r:id="rId7"/>
    <p:sldId id="281" r:id="rId8"/>
    <p:sldId id="279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8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81170C-9CB5-43F9-979F-19539FEE0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61CE210-77FB-4A3F-9498-E75591D395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6F30AB-9E08-4D8B-A81F-A2F26029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BC838C-71FB-41F2-8B52-12D8DE4C9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F5016D-6E6D-44E6-9252-16DE0A21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36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D56488-6F90-44C1-A71C-92E7270F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EDFC83C-013C-4657-8C61-8A2AD4523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52770F-57A2-4509-BF65-CE1965C1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BD1F31-C182-4DFE-B71F-59B3790B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EF73C5-5388-4DE9-A33D-6C0EC313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77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8421D18-F129-44B5-BF24-5163FBD52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3A2B32-08C2-4CFD-AD72-ED34150A8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9861CF-7860-4F2C-A9E8-4AABCD372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69A063-F46B-4F9F-A50B-5F0231FA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3050DC-AE7D-430D-A598-C893267C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54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89BDA1-0420-4C03-8A40-E6F48CF3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EC2A0-6CBF-4246-93C2-966F988B5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092BC1-7F18-448A-8132-DABE3F72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7F567B-0C68-41FA-BE73-7A153FBF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A79666-EE71-4BAF-B54E-1A55820A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55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42DC9E-7339-4B81-B594-7D5D1F31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6D98C8-741F-4052-8E57-010595CF4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28F0D0-74E6-44E0-9743-682FD6B53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C8BE422-0722-4290-961E-672E64AE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7288BE-F793-4B33-84FA-12D2675C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580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7499CF-28E5-4690-B53D-855E10F2F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82AF1E-30F4-4B77-B117-CAA856F6E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5C3983-1099-40D5-BA97-A6E7595FE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60A3D09-07C8-4F29-8A9A-14FB5C98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090A54-94F1-487A-A8B5-E7C3C1F8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A5D3C6-DA99-42C1-A28E-4920D0A0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07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15F8FC-C666-4C0D-8C52-8F715978D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B0CF3E-7BBA-4D99-B283-D829F78DC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EEE9C8A-A210-450D-BBEE-B39E759A0A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ACD9FB7-08C0-4B69-99FA-E56ADAD70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0D1ECF0-D918-4ECD-A660-4ADF6C0D3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8356AF4-8F81-4FD3-802A-CAB7B95C0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21BF39A-6C78-402A-B977-2AB5A8BD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44CCE0-302B-4C10-9748-1B619C5C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88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70F99C-5243-41DE-9C42-F6F8B9FD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2B3AEC5-7204-4E97-8C70-A62BC9403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05028DE-7913-4CC6-AA19-B1C105F9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12B1FE8-3503-42F2-891B-8DDF70C6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986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F56AAF5-A2B5-4F5C-8E8B-4DEFC0903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5677486-D129-4AEB-B0E3-A386121B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7507857-B4A6-494A-8F32-3B1BBF4C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1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C364B3-BA90-4A06-A69E-41CA5ED82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A7F99F-9DD5-4243-824C-F66A281BD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7FC74E-F23E-4987-B276-3B2C7D6F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95E68D-CBAA-421B-A2A7-AB731C003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2294D0-3EA8-4878-A90C-7871D55B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A3B998-E6C1-478D-A631-EFB296D5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939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9F173D-6F23-4AC7-985E-385801A28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B98CA7E-74AB-473B-9888-C3C97A659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ABE5C26-C7B1-4E34-88A4-145840635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7CFCFAD-9AC9-4F45-AB55-41055DBE9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92339C9-37DD-4365-93C1-995BA9FF3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D57624-139D-48C4-B9C8-EB3D6408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63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3456DDA-B3A1-4365-855F-051813C4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A50E72C-9196-4EE5-9A15-8CA550085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A11C10F-2A55-4F73-9F2B-0689A98E4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50E9-05C2-4B93-8CB7-305C6B9141F4}" type="datetimeFigureOut">
              <a:rPr lang="pl-PL" smtClean="0"/>
              <a:pPr/>
              <a:t>24.09.2019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FDC275-9014-4844-B730-BA0732852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FDFD63-617F-4646-A26C-6E513E0C5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6BD94-8384-465D-8AA7-824EBC0543E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29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www.rpo.gov.pl/sites/default/files/logotypy%20brpo%20PL_0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rpo.gov.pl/sites/default/files/logotypy%20brpo%20PL_0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rpo.gov.pl/sites/default/files/logotypy%20brpo%20PL_0.p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rpo.gov.pl/sites/default/files/logotypy%20brpo%20PL_0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rpo.gov.pl/sites/default/files/logotypy%20brpo%20PL_0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rpo.gov.pl/sites/default/files/logotypy%20brpo%20PL_0.p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https://www.rpo.gov.pl/sites/default/files/logotypy%20brpo%20PL_0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https://www.rpo.gov.pl/sites/default/files/logotypy%20brpo%20PL_0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9D3F1A-D6B6-4CB9-AC2D-B6EAA3829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7375"/>
            <a:ext cx="9144000" cy="2028825"/>
          </a:xfrm>
        </p:spPr>
        <p:txBody>
          <a:bodyPr>
            <a:normAutofit/>
          </a:bodyPr>
          <a:lstStyle/>
          <a:p>
            <a:r>
              <a:rPr lang="pl-PL" sz="4400" b="1" dirty="0">
                <a:latin typeface="Monotype Corsiva" pitchFamily="66" charset="0"/>
              </a:rPr>
              <a:t>Razem łatwiej</a:t>
            </a:r>
            <a:br>
              <a:rPr lang="pl-PL" sz="4400" b="1" dirty="0">
                <a:latin typeface="Monotype Corsiva" pitchFamily="66" charset="0"/>
              </a:rPr>
            </a:br>
            <a:r>
              <a:rPr lang="pl-PL" sz="4400" b="1" dirty="0">
                <a:latin typeface="Monotype Corsiva" pitchFamily="66" charset="0"/>
              </a:rPr>
              <a:t> czyli</a:t>
            </a:r>
            <a:br>
              <a:rPr lang="pl-PL" sz="4400" b="1" dirty="0">
                <a:latin typeface="Monotype Corsiva" pitchFamily="66" charset="0"/>
              </a:rPr>
            </a:br>
            <a:r>
              <a:rPr lang="pl-PL" sz="4400" b="1" dirty="0">
                <a:latin typeface="Monotype Corsiva" pitchFamily="66" charset="0"/>
              </a:rPr>
              <a:t> ,,domówki’’ 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F6A56D-71F6-4C00-B02C-85AE1802C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6349"/>
            <a:ext cx="9144000" cy="1014413"/>
          </a:xfrm>
        </p:spPr>
        <p:txBody>
          <a:bodyPr>
            <a:normAutofit/>
          </a:bodyPr>
          <a:lstStyle/>
          <a:p>
            <a:r>
              <a:rPr lang="pl-PL" b="1" dirty="0">
                <a:latin typeface="Monotype Corsiva" pitchFamily="66" charset="0"/>
              </a:rPr>
              <a:t>Podkarpackie Stowarzyszenie Pomocy Osobom z Chorobą Alzheimera</a:t>
            </a:r>
          </a:p>
          <a:p>
            <a:r>
              <a:rPr lang="pl-PL" b="1" dirty="0">
                <a:latin typeface="Monotype Corsiva" pitchFamily="66" charset="0"/>
              </a:rPr>
              <a:t>Rzeszów</a:t>
            </a:r>
          </a:p>
        </p:txBody>
      </p:sp>
      <p:pic>
        <p:nvPicPr>
          <p:cNvPr id="1026" name="Picture 2" descr="https://www.rpo.gov.pl/sites/default/files/logotypy brpo PL_0.png">
            <a:extLst>
              <a:ext uri="{FF2B5EF4-FFF2-40B4-BE49-F238E27FC236}">
                <a16:creationId xmlns:a16="http://schemas.microsoft.com/office/drawing/2014/main" id="{8D969789-BD6D-493D-B8F8-0EEF6736E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017" y="341317"/>
            <a:ext cx="2084387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F6536B0-6645-40C1-8823-DA7C3B5C3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95" y="337344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C9D0CF5-53B3-4E3D-8611-E4109A4E06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003" y="135173"/>
            <a:ext cx="1331993" cy="136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85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CDE8E-BEFE-46BF-ACFA-DEA0B496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837" y="1291999"/>
            <a:ext cx="10658476" cy="1279752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/>
              <a:t> </a:t>
            </a:r>
            <a:r>
              <a:rPr lang="pl-PL" sz="3200" b="1" dirty="0">
                <a:latin typeface="Monotype Corsiva" pitchFamily="66" charset="0"/>
              </a:rPr>
              <a:t>Działania w ramach  opieki  wytchnieniowej  dla  opiekuna  osoby  zależnej  poprzez  pomoc  w tworzeniu  indywidualnych  sieci  wsparcia. </a:t>
            </a:r>
            <a:endParaRPr lang="pl-PL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3274D-C0B9-4212-AF24-4048A4524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4" y="2625633"/>
            <a:ext cx="10296525" cy="3551331"/>
          </a:xfrm>
        </p:spPr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Font typeface="Wingdings" pitchFamily="2" charset="2"/>
              <a:buChar char="Ø"/>
            </a:pPr>
            <a:r>
              <a:rPr lang="pl-PL" b="1" dirty="0"/>
              <a:t> </a:t>
            </a:r>
            <a:r>
              <a:rPr lang="pl-PL" sz="2400" b="1" dirty="0">
                <a:latin typeface="Monotype Corsiva" pitchFamily="66" charset="0"/>
              </a:rPr>
              <a:t>grupy wsparcia,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warsztaty,</a:t>
            </a:r>
          </a:p>
          <a:p>
            <a:pPr lvl="0"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</a:t>
            </a:r>
            <a:r>
              <a:rPr lang="pl-PL" sz="2400" b="1" dirty="0">
                <a:latin typeface="Monotype Corsiva" pitchFamily="66" charset="0"/>
                <a:ea typeface="Calibri" pitchFamily="34" charset="0"/>
                <a:cs typeface="Arial" pitchFamily="34" charset="0"/>
              </a:rPr>
              <a:t>„Ocalić od zapomnienia” (</a:t>
            </a:r>
            <a:r>
              <a:rPr lang="pl-PL" sz="2400" b="1" dirty="0">
                <a:latin typeface="Monotype Corsiva" pitchFamily="66" charset="0"/>
              </a:rPr>
              <a:t>zachęcanie do spotkań rodzinnych, wspólne oglądanie zdjęć).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zachęcanie do kontaktów sąsiedzkich,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,,Razem łatwiej’’ (</a:t>
            </a:r>
            <a:r>
              <a:rPr lang="pl-PL" sz="2400" b="1" dirty="0">
                <a:latin typeface="Monotype Corsiva" pitchFamily="66" charset="0"/>
                <a:ea typeface="Calibri" pitchFamily="34" charset="0"/>
                <a:cs typeface="Arial" pitchFamily="34" charset="0"/>
              </a:rPr>
              <a:t>nawiązanie współpracy pomiędzy opiekunami, tzw. „domówki’’).</a:t>
            </a:r>
            <a:r>
              <a:rPr lang="pl-PL" sz="2400" b="1" dirty="0">
                <a:latin typeface="Monotype Corsiva" pitchFamily="66" charset="0"/>
              </a:rPr>
              <a:t>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E8D7DD-6E48-42F9-A807-8A802424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81" y="330201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20C1D605-CA88-494E-9081-9F108D720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911" y="230192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71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4CDE8E-BEFE-46BF-ACFA-DEA0B496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8" y="1042987"/>
            <a:ext cx="5657850" cy="828676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Monotype Corsiva" pitchFamily="66" charset="0"/>
              </a:rPr>
              <a:t>Czym jest ,,domówka’’?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E8D7DD-6E48-42F9-A807-8A8024247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270" y="28733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20C1D605-CA88-494E-9081-9F108D720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911" y="230192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1100138" y="2390503"/>
            <a:ext cx="10253662" cy="3281635"/>
          </a:xfrm>
        </p:spPr>
        <p:txBody>
          <a:bodyPr/>
          <a:lstStyle/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,,Domówka’’  to spotkanie 2,3 par (opiekun i osoba zależna) 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oraz wolontariuszy. Spotkanie odbywa się w domu 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osoby zależnej lub na działce.</a:t>
            </a:r>
          </a:p>
          <a:p>
            <a:pPr>
              <a:buNone/>
            </a:pPr>
            <a:endParaRPr lang="pl-PL" sz="2400" b="1" dirty="0">
              <a:latin typeface="Monotype Corsiva" pitchFamily="66" charset="0"/>
            </a:endParaRP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 Wolontariusze zajmują się osobami zależnymi,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a w tym samym czasie opiekunowie się integrują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 oraz uczą się korzystać z uwolnionego czasu.</a:t>
            </a:r>
          </a:p>
        </p:txBody>
      </p:sp>
    </p:spTree>
    <p:extLst>
      <p:ext uri="{BB962C8B-B14F-4D97-AF65-F5344CB8AC3E}">
        <p14:creationId xmlns:p14="http://schemas.microsoft.com/office/powerpoint/2010/main" val="225471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D31780-E05A-4876-A31B-EA15ACA3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1157287"/>
            <a:ext cx="10325100" cy="1128713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Monotype Corsiva" pitchFamily="66" charset="0"/>
              </a:rPr>
              <a:t>Co jest nam potrzebne  aby  odbyła się ,,domówka’’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B860B8-11B8-4ECE-A241-35274A137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264" y="2614611"/>
            <a:ext cx="10253662" cy="30861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b="1" dirty="0"/>
              <a:t> </a:t>
            </a:r>
            <a:r>
              <a:rPr lang="pl-PL" sz="2400" b="1" dirty="0">
                <a:latin typeface="Monotype Corsiva" pitchFamily="66" charset="0"/>
              </a:rPr>
              <a:t>opiekunowie chętni do współpracy,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lokal, miejsce,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kreatywni, przeszkoleni wolontariusze.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B9EE0B4-EFBA-44AA-9FCC-D843F200A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2" y="315913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68C43CAA-0B8B-44E5-AA0A-6C714E369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536" y="230192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1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40CC6D-2CAD-4418-9370-ED234457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363" y="757236"/>
            <a:ext cx="8029575" cy="1028701"/>
          </a:xfrm>
        </p:spPr>
        <p:txBody>
          <a:bodyPr>
            <a:normAutofit/>
          </a:bodyPr>
          <a:lstStyle/>
          <a:p>
            <a:r>
              <a:rPr lang="pl-PL" sz="4000" b="1" dirty="0"/>
              <a:t> </a:t>
            </a:r>
            <a:r>
              <a:rPr lang="pl-PL" sz="3200" b="1" dirty="0">
                <a:latin typeface="Monotype Corsiva" pitchFamily="66" charset="0"/>
              </a:rPr>
              <a:t>Jakie  korzyści  opiekun  wynosi  z ,,domówek”?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996138-F9F3-48A6-B9EE-67181822E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125" y="2085975"/>
            <a:ext cx="10325100" cy="47720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b="1" dirty="0"/>
              <a:t> </a:t>
            </a:r>
            <a:r>
              <a:rPr lang="pl-PL" sz="2400" b="1" dirty="0">
                <a:latin typeface="Monotype Corsiva" pitchFamily="66" charset="0"/>
              </a:rPr>
              <a:t>integracja opiekunów, wspólne wyjścia np. do kina czy na kawę,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zmniejszenie poczucia osamotnienia,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integracja  z rodziną, sąsiadami,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świadomość że z podopiecznym można wyjść z domu jak również przyjąć gości u siebie,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umiejętność korzystania z własnej sieci wsparcia,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umiejętność proszenia o pomoc np. wolontariuszy, przyjaciół,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uzmysławiają sobie  potrzebę kontaktu z ludźmi.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8DB3919B-37AD-4355-98B8-2C0F775E5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307666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B1ACE0C0-1590-421B-B26A-233BEFD29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87" y="121932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86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B860B8-11B8-4ECE-A241-35274A137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88" y="1543049"/>
            <a:ext cx="10425112" cy="463391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3200" b="1" dirty="0">
                <a:latin typeface="Monotype Corsiva" pitchFamily="66" charset="0"/>
              </a:rPr>
              <a:t>Co nas ogranicza w organizowaniu ,,domówek’’?  </a:t>
            </a:r>
          </a:p>
          <a:p>
            <a:pPr>
              <a:buNone/>
            </a:pPr>
            <a:endParaRPr lang="pl-PL" sz="2400" dirty="0"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stan chorego,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lokal,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fundusze,</a:t>
            </a:r>
          </a:p>
          <a:p>
            <a:pPr>
              <a:buFont typeface="Wingdings" pitchFamily="2" charset="2"/>
              <a:buChar char="Ø"/>
            </a:pPr>
            <a:r>
              <a:rPr lang="pl-PL" sz="2400" b="1" dirty="0">
                <a:latin typeface="Monotype Corsiva" pitchFamily="66" charset="0"/>
              </a:rPr>
              <a:t> czas.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  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Spotkania takie  mogą również organizować opiekunowie którzy nie mają w pobliżu</a:t>
            </a:r>
          </a:p>
          <a:p>
            <a:pPr>
              <a:buNone/>
            </a:pPr>
            <a:r>
              <a:rPr lang="pl-PL" sz="2400" b="1" dirty="0">
                <a:latin typeface="Monotype Corsiva" pitchFamily="66" charset="0"/>
              </a:rPr>
              <a:t> stowarzyszenia i przeszkolonych wolontariuszy.</a:t>
            </a:r>
            <a:r>
              <a:rPr lang="pl-PL" sz="2400" dirty="0">
                <a:latin typeface="Monotype Corsiva" pitchFamily="66" charset="0"/>
              </a:rPr>
              <a:t>   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8B9EE0B4-EFBA-44AA-9FCC-D843F200A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28733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68C43CAA-0B8B-44E5-AA0A-6C714E369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536" y="230192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Łącznik prosty 11"/>
          <p:cNvCxnSpPr/>
          <p:nvPr/>
        </p:nvCxnSpPr>
        <p:spPr>
          <a:xfrm>
            <a:off x="10429878" y="1600203"/>
            <a:ext cx="42860" cy="42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7900988" y="2643187"/>
            <a:ext cx="576705" cy="94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531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4B2797-F225-4FCD-AB9A-C493EEF8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 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DA675FE-267D-4C85-9616-70AA53C5B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0188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C01C9937-E81B-4402-822A-61E60A0EA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87" y="230188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5" descr="starzy-ludzie-robi-fotografii-selfie-ilustraci-kreskowka-starszego-mezczyzny-i-kobiety-usmiechajac-sie_33099-577.jp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4719637" y="2957513"/>
            <a:ext cx="6396038" cy="3657599"/>
          </a:xfrm>
        </p:spPr>
      </p:pic>
      <p:sp>
        <p:nvSpPr>
          <p:cNvPr id="9" name="Prostokąt 8"/>
          <p:cNvSpPr/>
          <p:nvPr/>
        </p:nvSpPr>
        <p:spPr>
          <a:xfrm>
            <a:off x="942976" y="1771650"/>
            <a:ext cx="36718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3200" b="1" dirty="0">
                <a:solidFill>
                  <a:prstClr val="black"/>
                </a:solidFill>
                <a:latin typeface="Monotype Corsiva" pitchFamily="66" charset="0"/>
              </a:rPr>
              <a:t>Dlaczego ,,domówki”?</a:t>
            </a:r>
            <a:endParaRPr lang="pl-PL" sz="3200" dirty="0">
              <a:solidFill>
                <a:prstClr val="black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3271839" y="2600325"/>
            <a:ext cx="261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l-PL" sz="2800" b="1" dirty="0">
                <a:latin typeface="Monotype Corsiva" pitchFamily="66" charset="0"/>
              </a:rPr>
              <a:t>dlatego że</a:t>
            </a:r>
          </a:p>
        </p:txBody>
      </p:sp>
      <p:sp>
        <p:nvSpPr>
          <p:cNvPr id="11" name="Objaśnienie w chmurce 10"/>
          <p:cNvSpPr/>
          <p:nvPr/>
        </p:nvSpPr>
        <p:spPr>
          <a:xfrm>
            <a:off x="5834062" y="1257300"/>
            <a:ext cx="6357938" cy="1600201"/>
          </a:xfrm>
          <a:prstGeom prst="cloudCallout">
            <a:avLst>
              <a:gd name="adj1" fmla="val -61972"/>
              <a:gd name="adj2" fmla="val 9322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4800" b="1" dirty="0">
                <a:latin typeface="Monotype Corsiva" pitchFamily="66" charset="0"/>
              </a:rPr>
              <a:t>,,Razem  łatwiej’’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10229850" y="6357938"/>
            <a:ext cx="2171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b="1" dirty="0"/>
              <a:t>“</a:t>
            </a:r>
            <a:r>
              <a:rPr lang="pl-PL" sz="1200" b="1" dirty="0" err="1"/>
              <a:t>Designed</a:t>
            </a:r>
            <a:r>
              <a:rPr lang="pl-PL" sz="1200" b="1" dirty="0"/>
              <a:t> by </a:t>
            </a:r>
            <a:r>
              <a:rPr lang="pl-PL" sz="1200" b="1" dirty="0" err="1"/>
              <a:t>Freepik</a:t>
            </a:r>
            <a:r>
              <a:rPr lang="pl-PL" sz="1400" b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84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A46AF-7B73-458F-8506-D00439FB9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3125"/>
            <a:ext cx="10515600" cy="4033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				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						</a:t>
            </a:r>
            <a:r>
              <a:rPr lang="pl-PL" sz="3600" b="1" dirty="0">
                <a:latin typeface="Monotype Corsiva" pitchFamily="66" charset="0"/>
              </a:rPr>
              <a:t>Dziękuję za uwagę</a:t>
            </a:r>
          </a:p>
          <a:p>
            <a:pPr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   </a:t>
            </a:r>
            <a:r>
              <a:rPr lang="pl-PL" sz="2400" b="1" dirty="0">
                <a:latin typeface="Monotype Corsiva" pitchFamily="66" charset="0"/>
              </a:rPr>
              <a:t>Urszula Mierzwa</a:t>
            </a:r>
          </a:p>
          <a:p>
            <a:pPr>
              <a:buNone/>
            </a:pPr>
            <a:endParaRPr lang="pl-PL" sz="2400" dirty="0">
              <a:latin typeface="Monotype Corsiva" pitchFamily="66" charset="0"/>
            </a:endParaRPr>
          </a:p>
          <a:p>
            <a:pPr algn="ctr">
              <a:buNone/>
            </a:pPr>
            <a:r>
              <a:rPr lang="pl-PL" sz="3200" b="1" dirty="0">
                <a:latin typeface="Monotype Corsiva" pitchFamily="66" charset="0"/>
              </a:rPr>
              <a:t>   </a:t>
            </a:r>
            <a:r>
              <a:rPr lang="pl-PL" sz="2400" dirty="0">
                <a:latin typeface="Monotype Corsiva" pitchFamily="66" charset="0"/>
              </a:rPr>
              <a:t>http://www.alzheimer.rzeszow.pl/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DA675FE-267D-4C85-9616-70AA53C5BD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6" y="315914"/>
            <a:ext cx="2586037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https://www.rpo.gov.pl/sites/default/files/logotypy%20brpo%20PL_0.png">
            <a:extLst>
              <a:ext uri="{FF2B5EF4-FFF2-40B4-BE49-F238E27FC236}">
                <a16:creationId xmlns:a16="http://schemas.microsoft.com/office/drawing/2014/main" id="{C01C9937-E81B-4402-822A-61E60A0EA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87" y="230192"/>
            <a:ext cx="20828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1100138" y="4700589"/>
            <a:ext cx="94869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/>
          </a:p>
          <a:p>
            <a:pPr algn="ctr"/>
            <a:r>
              <a:rPr lang="pl-PL" sz="2400" dirty="0">
                <a:latin typeface="Monotype Corsiva" pitchFamily="66" charset="0"/>
              </a:rPr>
              <a:t>Podkarpackie Stowarzyszenie Pomocy Osobom z Chorobą Alzheimera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6528438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4759</TotalTime>
  <Words>296</Words>
  <Application>Microsoft Office PowerPoint</Application>
  <PresentationFormat>Panoramiczny</PresentationFormat>
  <Paragraphs>54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Monotype Corsiva</vt:lpstr>
      <vt:lpstr>Wingdings</vt:lpstr>
      <vt:lpstr>Motyw pakietu Office</vt:lpstr>
      <vt:lpstr>Razem łatwiej  czyli  ,,domówki’’  </vt:lpstr>
      <vt:lpstr> Działania w ramach  opieki  wytchnieniowej  dla  opiekuna  osoby  zależnej  poprzez  pomoc  w tworzeniu  indywidualnych  sieci  wsparcia. </vt:lpstr>
      <vt:lpstr>Czym jest ,,domówka’’?</vt:lpstr>
      <vt:lpstr>Co jest nam potrzebne  aby  odbyła się ,,domówka’’</vt:lpstr>
      <vt:lpstr> Jakie  korzyści  opiekun  wynosi  z ,,domówek”?</vt:lpstr>
      <vt:lpstr>Prezentacja programu PowerPoint</vt:lpstr>
      <vt:lpstr> 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organizacji  Nazwa dobrej praktyki</dc:title>
  <dc:creator>Ewa Tułodziecka-Czapska</dc:creator>
  <cp:lastModifiedBy>Ewa Tułodziecka-Czapska</cp:lastModifiedBy>
  <cp:revision>200</cp:revision>
  <dcterms:created xsi:type="dcterms:W3CDTF">2019-05-13T11:27:19Z</dcterms:created>
  <dcterms:modified xsi:type="dcterms:W3CDTF">2019-09-24T06:12:32Z</dcterms:modified>
</cp:coreProperties>
</file>