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0" r:id="rId2"/>
    <p:sldId id="256" r:id="rId3"/>
    <p:sldId id="257" r:id="rId4"/>
    <p:sldId id="258" r:id="rId5"/>
    <p:sldId id="259" r:id="rId6"/>
  </p:sldIdLst>
  <p:sldSz cx="9144000" cy="5143500" type="screen16x9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1" d="100"/>
          <a:sy n="121" d="100"/>
        </p:scale>
        <p:origin x="-346" y="5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80CB71-F914-4ABD-8CE6-BC131607A1C7}" type="datetimeFigureOut">
              <a:rPr lang="pl-PL" smtClean="0"/>
              <a:t>2017-10-20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51516-59C7-45FD-BDEE-4A5208BA504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6947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351516-59C7-45FD-BDEE-4A5208BA5043}" type="slidenum">
              <a:rPr lang="pl-PL" smtClean="0"/>
              <a:t>3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D7A2-F9BA-4D67-A210-6F096EB0CAD3}" type="datetimeFigureOut">
              <a:rPr lang="pl-PL" smtClean="0"/>
              <a:pPr/>
              <a:t>2017-10-20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FBA0-333C-4F31-B591-48A27FE0B2C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D7A2-F9BA-4D67-A210-6F096EB0CAD3}" type="datetimeFigureOut">
              <a:rPr lang="pl-PL" smtClean="0"/>
              <a:pPr/>
              <a:t>2017-10-20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FBA0-333C-4F31-B591-48A27FE0B2C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D7A2-F9BA-4D67-A210-6F096EB0CAD3}" type="datetimeFigureOut">
              <a:rPr lang="pl-PL" smtClean="0"/>
              <a:pPr/>
              <a:t>2017-10-20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FBA0-333C-4F31-B591-48A27FE0B2C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D7A2-F9BA-4D67-A210-6F096EB0CAD3}" type="datetimeFigureOut">
              <a:rPr lang="pl-PL" smtClean="0"/>
              <a:pPr/>
              <a:t>2017-10-20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FBA0-333C-4F31-B591-48A27FE0B2C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D7A2-F9BA-4D67-A210-6F096EB0CAD3}" type="datetimeFigureOut">
              <a:rPr lang="pl-PL" smtClean="0"/>
              <a:pPr/>
              <a:t>2017-10-20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FBA0-333C-4F31-B591-48A27FE0B2C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D7A2-F9BA-4D67-A210-6F096EB0CAD3}" type="datetimeFigureOut">
              <a:rPr lang="pl-PL" smtClean="0"/>
              <a:pPr/>
              <a:t>2017-10-20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FBA0-333C-4F31-B591-48A27FE0B2C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D7A2-F9BA-4D67-A210-6F096EB0CAD3}" type="datetimeFigureOut">
              <a:rPr lang="pl-PL" smtClean="0"/>
              <a:pPr/>
              <a:t>2017-10-20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FBA0-333C-4F31-B591-48A27FE0B2C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D7A2-F9BA-4D67-A210-6F096EB0CAD3}" type="datetimeFigureOut">
              <a:rPr lang="pl-PL" smtClean="0"/>
              <a:pPr/>
              <a:t>2017-10-20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FBA0-333C-4F31-B591-48A27FE0B2C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D7A2-F9BA-4D67-A210-6F096EB0CAD3}" type="datetimeFigureOut">
              <a:rPr lang="pl-PL" smtClean="0"/>
              <a:pPr/>
              <a:t>2017-10-20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FBA0-333C-4F31-B591-48A27FE0B2C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D7A2-F9BA-4D67-A210-6F096EB0CAD3}" type="datetimeFigureOut">
              <a:rPr lang="pl-PL" smtClean="0"/>
              <a:pPr/>
              <a:t>2017-10-20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FBA0-333C-4F31-B591-48A27FE0B2C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0D7A2-F9BA-4D67-A210-6F096EB0CAD3}" type="datetimeFigureOut">
              <a:rPr lang="pl-PL" smtClean="0"/>
              <a:pPr/>
              <a:t>2017-10-20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7FBA0-333C-4F31-B591-48A27FE0B2C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D7A2-F9BA-4D67-A210-6F096EB0CAD3}" type="datetimeFigureOut">
              <a:rPr lang="pl-PL" smtClean="0"/>
              <a:pPr/>
              <a:t>2017-10-20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7FBA0-333C-4F31-B591-48A27FE0B2CB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mieszkanicznik.org.pl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Polska:</a:t>
            </a:r>
            <a:br>
              <a:rPr lang="pl-PL" dirty="0" smtClean="0"/>
            </a:br>
            <a:r>
              <a:rPr lang="pl-PL" dirty="0" smtClean="0"/>
              <a:t>rynek najmu a wsparcie państwa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Hanna Milewska-Wilk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638550"/>
            <a:ext cx="2566253" cy="51115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Rynkowe stawki czynszów</a:t>
            </a:r>
            <a:endParaRPr lang="pl-PL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smtClean="0"/>
              <a:t>Nie są uwzględnianie przy dodatkach mieszkaniowych (dla najemców)</a:t>
            </a:r>
          </a:p>
          <a:p>
            <a:r>
              <a:rPr lang="pl-PL" smtClean="0"/>
              <a:t>Nie są rejestrowane i monitorowane (brak lustra czynszowego)</a:t>
            </a:r>
          </a:p>
          <a:p>
            <a:r>
              <a:rPr lang="pl-PL" smtClean="0"/>
              <a:t>Punkt odniesienia jedynie dla odszkodowań za niedostarczenie lokalu socjalnego (wypłaty dla właścicieli)</a:t>
            </a:r>
            <a:endParaRPr lang="pl-PL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3" y="4458006"/>
            <a:ext cx="1895227" cy="377494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Łącznik prosty 7"/>
          <p:cNvCxnSpPr/>
          <p:nvPr/>
        </p:nvCxnSpPr>
        <p:spPr>
          <a:xfrm flipH="1">
            <a:off x="323528" y="4876006"/>
            <a:ext cx="8623300" cy="0"/>
          </a:xfrm>
          <a:prstGeom prst="line">
            <a:avLst/>
          </a:prstGeom>
          <a:ln w="15875">
            <a:solidFill>
              <a:srgbClr val="FF640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Różne traktowanie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Działalność gospodarcza: Najemcy mogą być eksmitowani bez prawa do lokalu socjalnego w ramach umów najmu instytucjonalnego  </a:t>
            </a:r>
          </a:p>
          <a:p>
            <a:r>
              <a:rPr lang="pl-PL" dirty="0" smtClean="0"/>
              <a:t>Osoba fizyczna: Najemca musi wskazać adres do wyprowadzki (najem okazjonalny)</a:t>
            </a:r>
          </a:p>
          <a:p>
            <a:r>
              <a:rPr lang="pl-PL" dirty="0" smtClean="0"/>
              <a:t>Umowy “zwykłe”: wynajmujący ponosi koszty do czasu uzyskania wyroku eksmisyjnego, potem może wnosić o odszkodowanie od gminy</a:t>
            </a:r>
            <a:endParaRPr lang="pl-P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3" y="4458006"/>
            <a:ext cx="1895227" cy="377494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Łącznik prosty 4"/>
          <p:cNvCxnSpPr/>
          <p:nvPr/>
        </p:nvCxnSpPr>
        <p:spPr>
          <a:xfrm flipH="1">
            <a:off x="323528" y="4876006"/>
            <a:ext cx="8623300" cy="0"/>
          </a:xfrm>
          <a:prstGeom prst="line">
            <a:avLst/>
          </a:prstGeom>
          <a:ln w="15875">
            <a:solidFill>
              <a:srgbClr val="FF640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Wycofywanie się </a:t>
            </a:r>
            <a:r>
              <a:rPr lang="en-US" dirty="0" err="1" smtClean="0"/>
              <a:t>państwa</a:t>
            </a:r>
            <a:r>
              <a:rPr lang="en-US" dirty="0" smtClean="0"/>
              <a:t> </a:t>
            </a:r>
            <a:r>
              <a:rPr lang="pl-PL" dirty="0" smtClean="0"/>
              <a:t>z rynku?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Najem instytucjonalny: brak możliwości ubiegania się o mieszkanie komunalne, eksmisja po 4 miesiącach braku opłat z pokryciem jej kosztów</a:t>
            </a:r>
          </a:p>
          <a:p>
            <a:r>
              <a:rPr lang="pl-PL" dirty="0" smtClean="0"/>
              <a:t>Najem okazjonalny: brak pomocy mieszkaniowej, (oświadczenie o adresie do wyprowadzki), eksmisja po około 2 miesiącach braku </a:t>
            </a:r>
            <a:r>
              <a:rPr lang="pl-PL" dirty="0" err="1" smtClean="0"/>
              <a:t>płątności</a:t>
            </a:r>
            <a:r>
              <a:rPr lang="pl-PL" dirty="0" smtClean="0"/>
              <a:t> z pokryciem kosztów</a:t>
            </a:r>
          </a:p>
          <a:p>
            <a:r>
              <a:rPr lang="pl-PL" dirty="0" smtClean="0"/>
              <a:t>Najem “zwykły”: niewypłacalność najemcy obciąża wyłącznie wynajmującego, do czasu uzyskania wyroku o eksmisji (około 2 lat). Tu decyduje sąd.</a:t>
            </a:r>
            <a:endParaRPr lang="pl-P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3" y="4458006"/>
            <a:ext cx="1895227" cy="377494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Łącznik prosty 4"/>
          <p:cNvCxnSpPr/>
          <p:nvPr/>
        </p:nvCxnSpPr>
        <p:spPr>
          <a:xfrm flipH="1">
            <a:off x="323528" y="4876006"/>
            <a:ext cx="8623300" cy="0"/>
          </a:xfrm>
          <a:prstGeom prst="line">
            <a:avLst/>
          </a:prstGeom>
          <a:ln w="15875">
            <a:solidFill>
              <a:srgbClr val="FF640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699543"/>
            <a:ext cx="8229600" cy="3895081"/>
          </a:xfrm>
        </p:spPr>
        <p:txBody>
          <a:bodyPr>
            <a:normAutofit/>
          </a:bodyPr>
          <a:lstStyle/>
          <a:p>
            <a:endParaRPr lang="en-US" sz="2400" b="1" dirty="0" smtClean="0"/>
          </a:p>
          <a:p>
            <a:pPr>
              <a:buNone/>
            </a:pPr>
            <a:r>
              <a:rPr lang="pl-PL" sz="2400" b="1" dirty="0" smtClean="0"/>
              <a:t>Stowarzyszenie Mieszkanicznik </a:t>
            </a:r>
            <a:r>
              <a:rPr lang="pl-PL" sz="2000" dirty="0" smtClean="0"/>
              <a:t>zrzesza osoby fizyczne, najczęściej mające nieruchomości na wynajem – przede wszystkim mieszkania. Misja: cywilizowanie polskiego rynku najmu poprzez dostarczanie informacji, propagowanie dobrych praktyk, wspieranie badań, opisów i transparentności rynku najmu.</a:t>
            </a:r>
            <a:endParaRPr lang="en-US" sz="2000" dirty="0" smtClean="0"/>
          </a:p>
          <a:p>
            <a:pPr algn="ctr">
              <a:buNone/>
            </a:pPr>
            <a:r>
              <a:rPr lang="en-US" sz="2000" b="1" dirty="0" smtClean="0">
                <a:hlinkClick r:id="rId2"/>
              </a:rPr>
              <a:t>www.mieszkanicznik.org.pl</a:t>
            </a:r>
            <a:endParaRPr lang="en-US" sz="2000" b="1" dirty="0" smtClean="0"/>
          </a:p>
          <a:p>
            <a:pPr algn="ctr">
              <a:buNone/>
            </a:pPr>
            <a:r>
              <a:rPr lang="en-US" sz="2000" b="1" dirty="0" smtClean="0"/>
              <a:t>Hanna Milewska-Wilk</a:t>
            </a:r>
          </a:p>
          <a:p>
            <a:pPr algn="ctr">
              <a:buNone/>
            </a:pPr>
            <a:r>
              <a:rPr lang="en-US" sz="2000" b="1" dirty="0" smtClean="0"/>
              <a:t>pr@mieszkanicznik.org.pl</a:t>
            </a:r>
            <a:endParaRPr lang="pl-PL" sz="2000" b="1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3" y="4480256"/>
            <a:ext cx="1895227" cy="377494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Łącznik prosty 4"/>
          <p:cNvCxnSpPr/>
          <p:nvPr/>
        </p:nvCxnSpPr>
        <p:spPr>
          <a:xfrm flipH="1">
            <a:off x="323528" y="4876006"/>
            <a:ext cx="8623300" cy="0"/>
          </a:xfrm>
          <a:prstGeom prst="line">
            <a:avLst/>
          </a:prstGeom>
          <a:ln w="15875">
            <a:solidFill>
              <a:srgbClr val="FF640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213</Words>
  <Application>Microsoft Office PowerPoint</Application>
  <PresentationFormat>Pokaz na ekranie (16:9)</PresentationFormat>
  <Paragraphs>20</Paragraphs>
  <Slides>5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Motyw pakietu Office</vt:lpstr>
      <vt:lpstr>Polska: rynek najmu a wsparcie państwa</vt:lpstr>
      <vt:lpstr>Rynkowe stawki czynszów</vt:lpstr>
      <vt:lpstr>Różne traktowanie</vt:lpstr>
      <vt:lpstr>Wycofywanie się państwa z rynku?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Rynkowe stawki czynszów</dc:title>
  <dc:creator>Hanna Milewska-Wilk</dc:creator>
  <cp:lastModifiedBy>Artur Zalewski</cp:lastModifiedBy>
  <cp:revision>7</cp:revision>
  <dcterms:created xsi:type="dcterms:W3CDTF">2017-10-03T12:22:15Z</dcterms:created>
  <dcterms:modified xsi:type="dcterms:W3CDTF">2017-10-20T12:31:50Z</dcterms:modified>
</cp:coreProperties>
</file>