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5.xml" ContentType="application/vnd.openxmlformats-officedocument.themeOverride+xml"/>
  <Override PartName="/ppt/charts/chart10.xml" ContentType="application/vnd.openxmlformats-officedocument.drawingml.chart+xml"/>
  <Override PartName="/ppt/theme/themeOverride6.xml" ContentType="application/vnd.openxmlformats-officedocument.themeOverride+xml"/>
  <Override PartName="/ppt/charts/chart11.xml" ContentType="application/vnd.openxmlformats-officedocument.drawingml.chart+xml"/>
  <Override PartName="/ppt/theme/themeOverride7.xml" ContentType="application/vnd.openxmlformats-officedocument.themeOverride+xml"/>
  <Override PartName="/ppt/charts/chart12.xml" ContentType="application/vnd.openxmlformats-officedocument.drawingml.chart+xml"/>
  <Override PartName="/ppt/theme/themeOverride8.xml" ContentType="application/vnd.openxmlformats-officedocument.themeOverride+xml"/>
  <Override PartName="/ppt/charts/chart13.xml" ContentType="application/vnd.openxmlformats-officedocument.drawingml.chart+xml"/>
  <Override PartName="/ppt/theme/themeOverride9.xml" ContentType="application/vnd.openxmlformats-officedocument.themeOverride+xml"/>
  <Override PartName="/ppt/charts/chart14.xml" ContentType="application/vnd.openxmlformats-officedocument.drawingml.chart+xml"/>
  <Override PartName="/ppt/theme/themeOverride10.xml" ContentType="application/vnd.openxmlformats-officedocument.themeOverride+xml"/>
  <Override PartName="/ppt/charts/chart15.xml" ContentType="application/vnd.openxmlformats-officedocument.drawingml.chart+xml"/>
  <Override PartName="/ppt/theme/themeOverride11.xml" ContentType="application/vnd.openxmlformats-officedocument.themeOverride+xml"/>
  <Override PartName="/ppt/charts/chart16.xml" ContentType="application/vnd.openxmlformats-officedocument.drawingml.chart+xml"/>
  <Override PartName="/ppt/theme/themeOverride12.xml" ContentType="application/vnd.openxmlformats-officedocument.themeOverride+xml"/>
  <Override PartName="/ppt/charts/chart17.xml" ContentType="application/vnd.openxmlformats-officedocument.drawingml.chart+xml"/>
  <Override PartName="/ppt/theme/themeOverride13.xml" ContentType="application/vnd.openxmlformats-officedocument.themeOverr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theme/themeOverride14.xml" ContentType="application/vnd.openxmlformats-officedocument.themeOverride+xml"/>
  <Override PartName="/ppt/charts/chart20.xml" ContentType="application/vnd.openxmlformats-officedocument.drawingml.chart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  <Override PartName="/ppt/charts/colors16.xml" ContentType="application/vnd.ms-office.chartcolorstyle+xml"/>
  <Override PartName="/ppt/charts/style16.xml" ContentType="application/vnd.ms-office.chartstyle+xml"/>
  <Override PartName="/ppt/charts/colors17.xml" ContentType="application/vnd.ms-office.chartcolorstyle+xml"/>
  <Override PartName="/ppt/charts/style17.xml" ContentType="application/vnd.ms-office.chartstyle+xml"/>
  <Override PartName="/ppt/charts/colors18.xml" ContentType="application/vnd.ms-office.chartcolorstyle+xml"/>
  <Override PartName="/ppt/charts/style18.xml" ContentType="application/vnd.ms-office.chartstyle+xml"/>
  <Override PartName="/ppt/charts/colors19.xml" ContentType="application/vnd.ms-office.chartcolorstyle+xml"/>
  <Override PartName="/ppt/charts/style19.xml" ContentType="application/vnd.ms-office.chartstyle+xml"/>
  <Override PartName="/ppt/charts/colors20.xml" ContentType="application/vnd.ms-office.chartcolorstyle+xml"/>
  <Override PartName="/ppt/charts/style2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0" r:id="rId2"/>
    <p:sldId id="256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80" r:id="rId11"/>
    <p:sldId id="266" r:id="rId12"/>
    <p:sldId id="267" r:id="rId13"/>
    <p:sldId id="268" r:id="rId14"/>
    <p:sldId id="269" r:id="rId15"/>
    <p:sldId id="28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7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FABE93-6D68-4E36-B9D1-6A36A6456F36}">
          <p14:sldIdLst>
            <p14:sldId id="270"/>
            <p14:sldId id="256"/>
            <p14:sldId id="257"/>
            <p14:sldId id="259"/>
            <p14:sldId id="261"/>
            <p14:sldId id="262"/>
            <p14:sldId id="263"/>
            <p14:sldId id="264"/>
            <p14:sldId id="265"/>
            <p14:sldId id="280"/>
            <p14:sldId id="266"/>
            <p14:sldId id="267"/>
            <p14:sldId id="268"/>
            <p14:sldId id="269"/>
            <p14:sldId id="281"/>
            <p14:sldId id="272"/>
            <p14:sldId id="273"/>
            <p14:sldId id="275"/>
            <p14:sldId id="276"/>
            <p14:sldId id="277"/>
            <p14:sldId id="278"/>
            <p14:sldId id="279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67" autoAdjust="0"/>
    <p:restoredTop sz="94533" autoAdjust="0"/>
  </p:normalViewPr>
  <p:slideViewPr>
    <p:cSldViewPr snapToGrid="0">
      <p:cViewPr>
        <p:scale>
          <a:sx n="84" d="100"/>
          <a:sy n="84" d="100"/>
        </p:scale>
        <p:origin x="-590" y="-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D:\Data\SSzostak\Desktop\analizy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6.xml"/><Relationship Id="rId4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7.xml"/><Relationship Id="rId4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8.xml"/><Relationship Id="rId4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9.xml"/><Relationship Id="rId4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ColorStyle" Target="colors14.xml"/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0.xml"/><Relationship Id="rId4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ColorStyle" Target="colors15.xml"/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1.xml"/><Relationship Id="rId4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ColorStyle" Target="colors16.xml"/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2.xml"/><Relationship Id="rId4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ColorStyle" Target="colors17.xml"/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3.xml"/><Relationship Id="rId4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ColorStyle" Target="colors19.xml"/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4.xml"/><Relationship Id="rId4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ColorStyle" Target="colors20.xml"/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15.xml"/><Relationship Id="rId4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5.xml"/><Relationship Id="rId4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Częstość korzystania z lekarza pierwszego kontaktu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N=1521</c:v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Sheet1!$A$6:$A$11</c:f>
              <c:strCache>
                <c:ptCount val="6"/>
                <c:pt idx="0">
                  <c:v>codziennie</c:v>
                </c:pt>
                <c:pt idx="1">
                  <c:v>kilka razy w tygodniu</c:v>
                </c:pt>
                <c:pt idx="2">
                  <c:v>kilka razy w miesiącu</c:v>
                </c:pt>
                <c:pt idx="3">
                  <c:v>kilka razy w roku</c:v>
                </c:pt>
                <c:pt idx="4">
                  <c:v>raz na kilka lat</c:v>
                </c:pt>
                <c:pt idx="5">
                  <c:v>nie korzystam</c:v>
                </c:pt>
              </c:strCache>
            </c:strRef>
          </c:cat>
          <c:val>
            <c:numRef>
              <c:f>Sheet1!$B$6:$B$11</c:f>
              <c:numCache>
                <c:formatCode>0%</c:formatCode>
                <c:ptCount val="6"/>
                <c:pt idx="0">
                  <c:v>7.2320841551610782E-3</c:v>
                </c:pt>
                <c:pt idx="1">
                  <c:v>1.5779092702169626E-2</c:v>
                </c:pt>
                <c:pt idx="2">
                  <c:v>0.32084155161078237</c:v>
                </c:pt>
                <c:pt idx="3">
                  <c:v>0.57133464825772518</c:v>
                </c:pt>
                <c:pt idx="4">
                  <c:v>6.5746219592373437E-2</c:v>
                </c:pt>
                <c:pt idx="5">
                  <c:v>1.9066403681788299E-2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168832"/>
        <c:axId val="38192256"/>
      </c:barChart>
      <c:catAx>
        <c:axId val="3816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192256"/>
        <c:crosses val="autoZero"/>
        <c:auto val="1"/>
        <c:lblAlgn val="ctr"/>
        <c:lblOffset val="100"/>
        <c:noMultiLvlLbl val="0"/>
      </c:catAx>
      <c:valAx>
        <c:axId val="38192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>
              <a:outerShdw blurRad="50800" dist="50800" dir="5400000" algn="ctr" rotWithShape="0">
                <a:schemeClr val="bg1">
                  <a:alpha val="29000"/>
                </a:schemeClr>
              </a:outerShdw>
            </a:effectLst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168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Liczba</a:t>
            </a:r>
            <a:r>
              <a:rPr lang="pl-PL" baseline="0" dirty="0" smtClean="0"/>
              <a:t> osób korzystających z usług OPS w Miechowie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N=1510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nie, nie korzystam</c:v>
                </c:pt>
                <c:pt idx="1">
                  <c:v>tak, korzystam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0.76056414234857284</c:v>
                </c:pt>
                <c:pt idx="1">
                  <c:v>0.23918799413386438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824640"/>
        <c:axId val="41826176"/>
      </c:barChart>
      <c:catAx>
        <c:axId val="41824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826176"/>
        <c:crosses val="autoZero"/>
        <c:auto val="1"/>
        <c:lblAlgn val="ctr"/>
        <c:lblOffset val="100"/>
        <c:noMultiLvlLbl val="0"/>
      </c:catAx>
      <c:valAx>
        <c:axId val="4182617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824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800" dirty="0" smtClean="0"/>
              <a:t>Zadowolenie z działalności OPS w Miechowie</a:t>
            </a:r>
            <a:endParaRPr lang="en-GB" sz="18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N=1361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bardzo dobrze</c:v>
                </c:pt>
                <c:pt idx="1">
                  <c:v>dobrze</c:v>
                </c:pt>
                <c:pt idx="2">
                  <c:v>ani dobrze, ani źle</c:v>
                </c:pt>
                <c:pt idx="3">
                  <c:v>źle</c:v>
                </c:pt>
                <c:pt idx="4">
                  <c:v>bardzo źle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9.8054646352681823E-2</c:v>
                </c:pt>
                <c:pt idx="1">
                  <c:v>0.1979911632064659</c:v>
                </c:pt>
                <c:pt idx="2">
                  <c:v>0.66044505737545633</c:v>
                </c:pt>
                <c:pt idx="3">
                  <c:v>3.1926423063923598E-2</c:v>
                </c:pt>
                <c:pt idx="4">
                  <c:v>1.1473956108743572E-2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862272"/>
        <c:axId val="41992192"/>
      </c:barChart>
      <c:catAx>
        <c:axId val="4186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992192"/>
        <c:crosses val="autoZero"/>
        <c:auto val="1"/>
        <c:lblAlgn val="ctr"/>
        <c:lblOffset val="100"/>
        <c:noMultiLvlLbl val="0"/>
      </c:catAx>
      <c:valAx>
        <c:axId val="41992192"/>
        <c:scaling>
          <c:orientation val="minMax"/>
          <c:max val="1"/>
        </c:scaling>
        <c:delete val="0"/>
        <c:axPos val="l"/>
        <c:majorGridlines>
          <c:spPr>
            <a:ln w="6350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86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Wiedza o usługach sąsiedzkich realizowanych przez gminę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N=1469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Mieszkańcy miasta</c:v>
                </c:pt>
                <c:pt idx="1">
                  <c:v>Mieszkańcy wsi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0.66530612244897958</c:v>
                </c:pt>
                <c:pt idx="1">
                  <c:v>0.33469387755102042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172608"/>
        <c:axId val="45174144"/>
      </c:barChart>
      <c:catAx>
        <c:axId val="45172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174144"/>
        <c:crosses val="autoZero"/>
        <c:auto val="1"/>
        <c:lblAlgn val="ctr"/>
        <c:lblOffset val="100"/>
        <c:noMultiLvlLbl val="0"/>
      </c:catAx>
      <c:valAx>
        <c:axId val="4517414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172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Wiedza o usługach opiekuńczych realizowanych przez gminę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N=1479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Mieszkańcy miasta</c:v>
                </c:pt>
                <c:pt idx="1">
                  <c:v>Mieszkańcy wsi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0.65774378585086002</c:v>
                </c:pt>
                <c:pt idx="1">
                  <c:v>0.34225621414913959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886080"/>
        <c:axId val="41887616"/>
      </c:barChart>
      <c:catAx>
        <c:axId val="41886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887616"/>
        <c:crosses val="autoZero"/>
        <c:auto val="1"/>
        <c:lblAlgn val="ctr"/>
        <c:lblOffset val="100"/>
        <c:noMultiLvlLbl val="0"/>
      </c:catAx>
      <c:valAx>
        <c:axId val="4188761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88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Występowanie problemów zdrowotnych utrudniających poruszanie się poza domem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N=1521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nie posiadam problemu</c:v>
                </c:pt>
                <c:pt idx="1">
                  <c:v>posiadam taki problem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0.63481574975727861</c:v>
                </c:pt>
                <c:pt idx="1">
                  <c:v>0.3651842502427215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257472"/>
        <c:axId val="45259008"/>
      </c:barChart>
      <c:catAx>
        <c:axId val="45257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259008"/>
        <c:crosses val="autoZero"/>
        <c:auto val="1"/>
        <c:lblAlgn val="ctr"/>
        <c:lblOffset val="100"/>
        <c:noMultiLvlLbl val="0"/>
      </c:catAx>
      <c:valAx>
        <c:axId val="452590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25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Procent</a:t>
            </a:r>
            <a:r>
              <a:rPr lang="pl-PL" baseline="0" dirty="0" smtClean="0"/>
              <a:t> osób, które uprawiają jakąkolwiek aktywność fizyczną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N=1513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nie, nie uprawiam</c:v>
                </c:pt>
                <c:pt idx="1">
                  <c:v>tak, uprawiam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0.69592685231652285</c:v>
                </c:pt>
                <c:pt idx="1">
                  <c:v>0.30407314768347726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279872"/>
        <c:axId val="78205312"/>
      </c:barChart>
      <c:catAx>
        <c:axId val="45279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205312"/>
        <c:crosses val="autoZero"/>
        <c:auto val="1"/>
        <c:lblAlgn val="ctr"/>
        <c:lblOffset val="100"/>
        <c:noMultiLvlLbl val="0"/>
      </c:catAx>
      <c:valAx>
        <c:axId val="782053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279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Możliwość uzyskania pomocy</a:t>
            </a:r>
            <a:r>
              <a:rPr lang="pl-PL" baseline="0" dirty="0" smtClean="0"/>
              <a:t> od najbliższych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N=1523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nie, nie mogę zwrócić się o pomoc</c:v>
                </c:pt>
                <c:pt idx="1">
                  <c:v>tak, mogę zwrócić się o pomoc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0.12258065329026301</c:v>
                </c:pt>
                <c:pt idx="1">
                  <c:v>0.87741934670973698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8322688"/>
        <c:axId val="78344960"/>
      </c:barChart>
      <c:catAx>
        <c:axId val="78322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344960"/>
        <c:crosses val="autoZero"/>
        <c:auto val="1"/>
        <c:lblAlgn val="ctr"/>
        <c:lblOffset val="100"/>
        <c:noMultiLvlLbl val="0"/>
      </c:catAx>
      <c:valAx>
        <c:axId val="7834496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32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Bycie</a:t>
            </a:r>
            <a:r>
              <a:rPr lang="pl-PL" baseline="0" dirty="0" smtClean="0"/>
              <a:t> samodzielnym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N=1513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Mieszkańcy miasta</c:v>
                </c:pt>
                <c:pt idx="1">
                  <c:v>Mieszkańcy wsi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0.60670482420278005</c:v>
                </c:pt>
                <c:pt idx="1">
                  <c:v>0.39329517579721995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549056"/>
        <c:axId val="45550592"/>
      </c:barChart>
      <c:catAx>
        <c:axId val="45549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550592"/>
        <c:crosses val="autoZero"/>
        <c:auto val="1"/>
        <c:lblAlgn val="ctr"/>
        <c:lblOffset val="100"/>
        <c:noMultiLvlLbl val="0"/>
      </c:catAx>
      <c:valAx>
        <c:axId val="4555059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549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Procent badanych, którzy posiadają </a:t>
            </a:r>
            <a:r>
              <a:rPr lang="pl-PL" dirty="0" smtClean="0"/>
              <a:t>w domu następujące urządzenia: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N=1521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lodówka</c:v>
                </c:pt>
                <c:pt idx="1">
                  <c:v>telewizor</c:v>
                </c:pt>
                <c:pt idx="2">
                  <c:v>pralka automatyczna</c:v>
                </c:pt>
                <c:pt idx="3">
                  <c:v>telefon</c:v>
                </c:pt>
                <c:pt idx="4">
                  <c:v>radio</c:v>
                </c:pt>
                <c:pt idx="5">
                  <c:v>komputer z dostępem do Internetu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0.95</c:v>
                </c:pt>
                <c:pt idx="1">
                  <c:v>0.93580368301730699</c:v>
                </c:pt>
                <c:pt idx="2">
                  <c:v>0.85903778945388798</c:v>
                </c:pt>
                <c:pt idx="3">
                  <c:v>0.85570740459450512</c:v>
                </c:pt>
                <c:pt idx="4">
                  <c:v>0.72957649381862988</c:v>
                </c:pt>
                <c:pt idx="5">
                  <c:v>0.31179136355670428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597440"/>
        <c:axId val="45600128"/>
      </c:barChart>
      <c:catAx>
        <c:axId val="4559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600128"/>
        <c:crosses val="autoZero"/>
        <c:auto val="1"/>
        <c:lblAlgn val="ctr"/>
        <c:lblOffset val="100"/>
        <c:noMultiLvlLbl val="0"/>
      </c:catAx>
      <c:valAx>
        <c:axId val="4560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59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Sposób spędzania wolnego czasu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N=1526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oglądam telewizję</c:v>
                </c:pt>
                <c:pt idx="1">
                  <c:v>spędzam czas na wolnym powietrzu (spaceruję, pracuję na działce)</c:v>
                </c:pt>
                <c:pt idx="2">
                  <c:v>spotykam się z rodziną/znajomymi</c:v>
                </c:pt>
                <c:pt idx="3">
                  <c:v>czytam książki/gazety</c:v>
                </c:pt>
                <c:pt idx="4">
                  <c:v>korzystam z Internetu</c:v>
                </c:pt>
                <c:pt idx="5">
                  <c:v>działam w organizacji pozarządowej (np. Klub Seniora, Uniwersytet Trzeciego Wieku „Aktywne Życie”, Polski Związek Emerytów, Rencistów i Inwalidów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0.83723892133682998</c:v>
                </c:pt>
                <c:pt idx="1">
                  <c:v>0.68639263852293075</c:v>
                </c:pt>
                <c:pt idx="2">
                  <c:v>0.62156510503276052</c:v>
                </c:pt>
                <c:pt idx="3">
                  <c:v>0.59522563303144937</c:v>
                </c:pt>
                <c:pt idx="4">
                  <c:v>0.18109375354783744</c:v>
                </c:pt>
                <c:pt idx="5">
                  <c:v>7.8590332450851758E-2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8050816"/>
        <c:axId val="78060928"/>
      </c:barChart>
      <c:catAx>
        <c:axId val="7805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060928"/>
        <c:crosses val="autoZero"/>
        <c:auto val="1"/>
        <c:lblAlgn val="ctr"/>
        <c:lblOffset val="100"/>
        <c:noMultiLvlLbl val="0"/>
      </c:catAx>
      <c:valAx>
        <c:axId val="780609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>
              <a:outerShdw blurRad="50800" dist="50800" dir="5400000" algn="ctr" rotWithShape="0">
                <a:schemeClr val="bg1">
                  <a:alpha val="29000"/>
                </a:schemeClr>
              </a:outerShdw>
            </a:effectLst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05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2017602419262789"/>
          <c:y val="0.53978983016258453"/>
          <c:w val="6.89544105899806E-2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Najczęściej</a:t>
            </a:r>
            <a:r>
              <a:rPr lang="pl-PL" baseline="0" dirty="0" smtClean="0"/>
              <a:t> odwiedzane placówki lekarza pierwszego kontaktu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N=1456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Gminny Ośrodek Zdrowia w Miechowie, ul. Szpitalna 1F</c:v>
                </c:pt>
                <c:pt idx="1">
                  <c:v>Gminny Ośrodek Zdrowia w Miechowie, ul. M. Konopnickiej 21</c:v>
                </c:pt>
                <c:pt idx="2">
                  <c:v>Przychodnia Rodzinna S.C. ul. J. Słowackiego 13</c:v>
                </c:pt>
                <c:pt idx="3">
                  <c:v>Centrum Medyczne Top-Med. ul. Jagiellońska 15/17</c:v>
                </c:pt>
                <c:pt idx="4">
                  <c:v>Gminny Ośrodek Zdrowia w Miechowie, Nasiechowice 45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0.68200549450549453</c:v>
                </c:pt>
                <c:pt idx="1">
                  <c:v>0.15041208791208791</c:v>
                </c:pt>
                <c:pt idx="2">
                  <c:v>7.9670329670329665E-2</c:v>
                </c:pt>
                <c:pt idx="3">
                  <c:v>6.662087912087912E-2</c:v>
                </c:pt>
                <c:pt idx="4">
                  <c:v>2.1291208791208792E-2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800000"/>
        <c:axId val="38823424"/>
      </c:barChart>
      <c:catAx>
        <c:axId val="3880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823424"/>
        <c:crosses val="autoZero"/>
        <c:auto val="1"/>
        <c:lblAlgn val="ctr"/>
        <c:lblOffset val="100"/>
        <c:noMultiLvlLbl val="0"/>
      </c:catAx>
      <c:valAx>
        <c:axId val="3882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>
              <a:outerShdw blurRad="50800" dist="50800" dir="5400000" algn="ctr" rotWithShape="0">
                <a:schemeClr val="bg1">
                  <a:alpha val="29000"/>
                </a:schemeClr>
              </a:outerShdw>
            </a:effectLst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80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Sposób spędzania czasu wolnego wśród przez</a:t>
            </a:r>
            <a:r>
              <a:rPr lang="pl-PL" baseline="0" dirty="0" smtClean="0"/>
              <a:t> seniorów</a:t>
            </a:r>
            <a:r>
              <a:rPr lang="pl-PL" dirty="0" smtClean="0"/>
              <a:t> mieszkających na wsi i w mieście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Mieszkańcy miasta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Spędzam czas na wolnym powietrzu</c:v>
                </c:pt>
                <c:pt idx="1">
                  <c:v>Oglądam telewizję</c:v>
                </c:pt>
                <c:pt idx="2">
                  <c:v>Spotykam się z rodziną/przyjaciółmi</c:v>
                </c:pt>
                <c:pt idx="3">
                  <c:v>Czytam książki/gazety</c:v>
                </c:pt>
                <c:pt idx="4">
                  <c:v>Korzystam z Internetu</c:v>
                </c:pt>
                <c:pt idx="5">
                  <c:v>Działam w organizacji pozarządowej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0.59423076923076923</c:v>
                </c:pt>
                <c:pt idx="1">
                  <c:v>0.59968602825745687</c:v>
                </c:pt>
                <c:pt idx="2">
                  <c:v>0.61252653927813161</c:v>
                </c:pt>
                <c:pt idx="3">
                  <c:v>0.66225165562913901</c:v>
                </c:pt>
                <c:pt idx="4">
                  <c:v>0.73913043478260876</c:v>
                </c:pt>
                <c:pt idx="5">
                  <c:v>0.77500000000000002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Mieszkańcy wsi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Spędzam czas na wolnym powietrzu</c:v>
                </c:pt>
                <c:pt idx="1">
                  <c:v>Oglądam telewizję</c:v>
                </c:pt>
                <c:pt idx="2">
                  <c:v>Spotykam się z rodziną/przyjaciółmi</c:v>
                </c:pt>
                <c:pt idx="3">
                  <c:v>Czytam książki/gazety</c:v>
                </c:pt>
                <c:pt idx="4">
                  <c:v>Korzystam z Internetu</c:v>
                </c:pt>
                <c:pt idx="5">
                  <c:v>Działam w organizacji pozarządowej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0.40576923076923083</c:v>
                </c:pt>
                <c:pt idx="1">
                  <c:v>0.40031397174254318</c:v>
                </c:pt>
                <c:pt idx="2">
                  <c:v>0.38747346072186839</c:v>
                </c:pt>
                <c:pt idx="3">
                  <c:v>0.33774834437086093</c:v>
                </c:pt>
                <c:pt idx="4">
                  <c:v>0.2608695652173913</c:v>
                </c:pt>
                <c:pt idx="5">
                  <c:v>0.22500000000000001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8419840"/>
        <c:axId val="78421376"/>
      </c:barChart>
      <c:catAx>
        <c:axId val="7841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421376"/>
        <c:crosses val="autoZero"/>
        <c:auto val="1"/>
        <c:lblAlgn val="ctr"/>
        <c:lblOffset val="100"/>
        <c:noMultiLvlLbl val="0"/>
      </c:catAx>
      <c:valAx>
        <c:axId val="78421376"/>
        <c:scaling>
          <c:orientation val="minMax"/>
        </c:scaling>
        <c:delete val="0"/>
        <c:axPos val="l"/>
        <c:majorGridlines>
          <c:spPr>
            <a:ln w="6350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419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Ocena trudności zapisania się do lekarza</a:t>
            </a:r>
            <a:r>
              <a:rPr lang="pl-PL" baseline="0" dirty="0" smtClean="0"/>
              <a:t> pierwszego kontaktu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N=1515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brak problemu z zajerestrowaniem</c:v>
                </c:pt>
                <c:pt idx="1">
                  <c:v>problem z zajerestrowaniem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0.73069306930693068</c:v>
                </c:pt>
                <c:pt idx="1">
                  <c:v>0.26930693069306932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735872"/>
        <c:axId val="38737408"/>
      </c:barChart>
      <c:catAx>
        <c:axId val="3873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737408"/>
        <c:crosses val="autoZero"/>
        <c:auto val="1"/>
        <c:lblAlgn val="ctr"/>
        <c:lblOffset val="100"/>
        <c:noMultiLvlLbl val="0"/>
      </c:catAx>
      <c:valAx>
        <c:axId val="3873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>
              <a:outerShdw blurRad="50800" dist="50800" dir="5400000" algn="ctr" rotWithShape="0">
                <a:schemeClr val="bg1">
                  <a:alpha val="29000"/>
                </a:schemeClr>
              </a:outerShdw>
            </a:effectLst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73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Zadowolenie</a:t>
            </a:r>
            <a:r>
              <a:rPr lang="pl-PL" baseline="0" dirty="0" smtClean="0"/>
              <a:t> z usług lekarza pierwszego kontaktu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N=1489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zadowolenie</c:v>
                </c:pt>
                <c:pt idx="1">
                  <c:v>brak zadowolenia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0.93351242444593685</c:v>
                </c:pt>
                <c:pt idx="1">
                  <c:v>6.6487575554063136E-2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010688"/>
        <c:axId val="39013376"/>
      </c:barChart>
      <c:catAx>
        <c:axId val="3901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013376"/>
        <c:crosses val="autoZero"/>
        <c:auto val="1"/>
        <c:lblAlgn val="ctr"/>
        <c:lblOffset val="100"/>
        <c:noMultiLvlLbl val="0"/>
      </c:catAx>
      <c:valAx>
        <c:axId val="39013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>
              <a:outerShdw blurRad="50800" dist="50800" dir="5400000" algn="ctr" rotWithShape="0">
                <a:schemeClr val="bg1">
                  <a:alpha val="29000"/>
                </a:schemeClr>
              </a:outerShdw>
            </a:effectLst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010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Procent osób korzystających z usług specjalistów w ciągu ostatniego roku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percent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Hematolog</c:v>
                </c:pt>
                <c:pt idx="1">
                  <c:v>Psycholog</c:v>
                </c:pt>
                <c:pt idx="2">
                  <c:v>Dietetyk</c:v>
                </c:pt>
                <c:pt idx="3">
                  <c:v>Alergolog</c:v>
                </c:pt>
                <c:pt idx="4">
                  <c:v>Endokrynolog</c:v>
                </c:pt>
                <c:pt idx="5">
                  <c:v>Ortopeda</c:v>
                </c:pt>
                <c:pt idx="6">
                  <c:v>Rehabilitant/Fizjoterapeuta</c:v>
                </c:pt>
                <c:pt idx="7">
                  <c:v>Urolog</c:v>
                </c:pt>
                <c:pt idx="8">
                  <c:v>Chirurg</c:v>
                </c:pt>
                <c:pt idx="9">
                  <c:v>Neurolog</c:v>
                </c:pt>
                <c:pt idx="10">
                  <c:v>Reumatolog</c:v>
                </c:pt>
                <c:pt idx="11">
                  <c:v>Kardiolog</c:v>
                </c:pt>
                <c:pt idx="12">
                  <c:v>Okulista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1.5961138098542677E-2</c:v>
                </c:pt>
                <c:pt idx="1">
                  <c:v>5.0662317057598889E-2</c:v>
                </c:pt>
                <c:pt idx="2">
                  <c:v>5.9737976280360844E-2</c:v>
                </c:pt>
                <c:pt idx="3">
                  <c:v>7.8993004237335102E-2</c:v>
                </c:pt>
                <c:pt idx="4">
                  <c:v>0.15188125930881308</c:v>
                </c:pt>
                <c:pt idx="5">
                  <c:v>0.16305105662040212</c:v>
                </c:pt>
                <c:pt idx="6">
                  <c:v>0.19767062573490621</c:v>
                </c:pt>
                <c:pt idx="7">
                  <c:v>0.2220680083275503</c:v>
                </c:pt>
                <c:pt idx="8">
                  <c:v>0.25619642330326259</c:v>
                </c:pt>
                <c:pt idx="9">
                  <c:v>0.25728171594170834</c:v>
                </c:pt>
                <c:pt idx="10">
                  <c:v>0.33818635722415197</c:v>
                </c:pt>
                <c:pt idx="11">
                  <c:v>0.54783871554753361</c:v>
                </c:pt>
                <c:pt idx="12">
                  <c:v>0.58360909008604744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FFCC66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Hematolog</c:v>
                </c:pt>
                <c:pt idx="1">
                  <c:v>Psycholog</c:v>
                </c:pt>
                <c:pt idx="2">
                  <c:v>Dietetyk</c:v>
                </c:pt>
                <c:pt idx="3">
                  <c:v>Alergolog</c:v>
                </c:pt>
                <c:pt idx="4">
                  <c:v>Endokrynolog</c:v>
                </c:pt>
                <c:pt idx="5">
                  <c:v>Ortopeda</c:v>
                </c:pt>
                <c:pt idx="6">
                  <c:v>Rehabilitant/Fizjoterapeuta</c:v>
                </c:pt>
                <c:pt idx="7">
                  <c:v>Urolog</c:v>
                </c:pt>
                <c:pt idx="8">
                  <c:v>Chirurg</c:v>
                </c:pt>
                <c:pt idx="9">
                  <c:v>Neurolog</c:v>
                </c:pt>
                <c:pt idx="10">
                  <c:v>Reumatolog</c:v>
                </c:pt>
                <c:pt idx="11">
                  <c:v>Kardiolog</c:v>
                </c:pt>
                <c:pt idx="12">
                  <c:v>Okulista</c:v>
                </c:pt>
              </c:strCache>
            </c:strRef>
          </c:cat>
          <c:val>
            <c:numRef>
              <c:f>Sheet1!$C$2:$C$14</c:f>
              <c:numCache>
                <c:formatCode>0%</c:formatCode>
                <c:ptCount val="13"/>
                <c:pt idx="0">
                  <c:v>0.98473282442748089</c:v>
                </c:pt>
                <c:pt idx="1">
                  <c:v>0.94951119799722983</c:v>
                </c:pt>
                <c:pt idx="2">
                  <c:v>0.94043553877446751</c:v>
                </c:pt>
                <c:pt idx="3">
                  <c:v>0.92118051081749197</c:v>
                </c:pt>
                <c:pt idx="4">
                  <c:v>0.84829225574600942</c:v>
                </c:pt>
                <c:pt idx="5">
                  <c:v>0.83712245843442024</c:v>
                </c:pt>
                <c:pt idx="6">
                  <c:v>0.80250288931991554</c:v>
                </c:pt>
                <c:pt idx="7">
                  <c:v>0.7781649279805658</c:v>
                </c:pt>
                <c:pt idx="8">
                  <c:v>0.74397709175155724</c:v>
                </c:pt>
                <c:pt idx="9">
                  <c:v>0.74157070445662288</c:v>
                </c:pt>
                <c:pt idx="10">
                  <c:v>0.66198715783066753</c:v>
                </c:pt>
                <c:pt idx="11">
                  <c:v>0.45233479950728617</c:v>
                </c:pt>
                <c:pt idx="12">
                  <c:v>0.41614671043025747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981632"/>
        <c:axId val="38983168"/>
      </c:barChart>
      <c:catAx>
        <c:axId val="38981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983168"/>
        <c:crosses val="autoZero"/>
        <c:auto val="1"/>
        <c:lblAlgn val="ctr"/>
        <c:lblOffset val="100"/>
        <c:noMultiLvlLbl val="0"/>
      </c:catAx>
      <c:valAx>
        <c:axId val="38983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981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Procent</a:t>
            </a:r>
            <a:r>
              <a:rPr lang="pl-PL" baseline="0" dirty="0" smtClean="0"/>
              <a:t> osób, które ostatniego roku były pacjentami szpitala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N=1495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nie</c:v>
                </c:pt>
                <c:pt idx="1">
                  <c:v>tak,raz</c:v>
                </c:pt>
                <c:pt idx="2">
                  <c:v>tak, kilka razy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0.67730921678929101</c:v>
                </c:pt>
                <c:pt idx="1">
                  <c:v>0.22877253165485034</c:v>
                </c:pt>
                <c:pt idx="2">
                  <c:v>9.3685207010033397E-2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698624"/>
        <c:axId val="40700160"/>
      </c:barChart>
      <c:catAx>
        <c:axId val="40698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700160"/>
        <c:crosses val="autoZero"/>
        <c:auto val="1"/>
        <c:lblAlgn val="ctr"/>
        <c:lblOffset val="100"/>
        <c:noMultiLvlLbl val="0"/>
      </c:catAx>
      <c:valAx>
        <c:axId val="4070016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69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Korzystanie z odpłatnych usług</a:t>
            </a:r>
            <a:r>
              <a:rPr lang="pl-PL" baseline="0" dirty="0" smtClean="0"/>
              <a:t> zdrowotnych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N=1484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nie, nie korzystam</c:v>
                </c:pt>
                <c:pt idx="1">
                  <c:v>tak, korzystam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0.54521606014015866</c:v>
                </c:pt>
                <c:pt idx="1">
                  <c:v>0.45507107192857066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752256"/>
        <c:axId val="40753792"/>
      </c:barChart>
      <c:catAx>
        <c:axId val="4075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753792"/>
        <c:crosses val="autoZero"/>
        <c:auto val="1"/>
        <c:lblAlgn val="ctr"/>
        <c:lblOffset val="100"/>
        <c:noMultiLvlLbl val="0"/>
      </c:catAx>
      <c:valAx>
        <c:axId val="4075379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75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Korzystanie ze świadczeń lekarskich poza gminą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N=1511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nie, nie korzystam</c:v>
                </c:pt>
                <c:pt idx="1">
                  <c:v>tak, korzystam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0.489267052991394</c:v>
                </c:pt>
                <c:pt idx="1">
                  <c:v>0.51078086623030816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0796928"/>
        <c:axId val="40799616"/>
      </c:barChart>
      <c:catAx>
        <c:axId val="40796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799616"/>
        <c:crosses val="autoZero"/>
        <c:auto val="1"/>
        <c:lblAlgn val="ctr"/>
        <c:lblOffset val="100"/>
        <c:noMultiLvlLbl val="0"/>
      </c:catAx>
      <c:valAx>
        <c:axId val="4079961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79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Rezygnacja</a:t>
            </a:r>
            <a:r>
              <a:rPr lang="pl-PL" baseline="0" dirty="0" smtClean="0"/>
              <a:t> ze świadczeń lekarskich lub zakupu leków z powodu finansowych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N=1507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nie, nigdy nie zdarzyło mi się zrezygnować ze świadczeń</c:v>
                </c:pt>
                <c:pt idx="1">
                  <c:v>tak, zdarzyło mi się zrezygnować ze świadczeń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0.57409506785268394</c:v>
                </c:pt>
                <c:pt idx="1">
                  <c:v>0.42623269910683426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092864"/>
        <c:axId val="45094400"/>
      </c:barChart>
      <c:catAx>
        <c:axId val="45092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094400"/>
        <c:crosses val="autoZero"/>
        <c:auto val="1"/>
        <c:lblAlgn val="ctr"/>
        <c:lblOffset val="100"/>
        <c:noMultiLvlLbl val="0"/>
      </c:catAx>
      <c:valAx>
        <c:axId val="4509440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09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22FDC-C013-4754-BA8F-DE600123C353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DC336-95C1-43D2-A530-D32936627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24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DC336-95C1-43D2-A530-D32936627F3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104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DC336-95C1-43D2-A530-D32936627F3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943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DC336-95C1-43D2-A530-D32936627F3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55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4D95E3-70DE-4C8D-B294-01B336B36D83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04E431-9CFF-417A-A545-EF3FEC705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8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4D95E3-70DE-4C8D-B294-01B336B36D83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04E431-9CFF-417A-A545-EF3FEC705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57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4D95E3-70DE-4C8D-B294-01B336B36D83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04E431-9CFF-417A-A545-EF3FEC705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41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10515600" cy="365125"/>
          </a:xfrm>
        </p:spPr>
        <p:txBody>
          <a:bodyPr/>
          <a:lstStyle/>
          <a:p>
            <a:pPr algn="l"/>
            <a:r>
              <a:rPr lang="pl-PL" dirty="0" smtClean="0"/>
              <a:t>P.1 Jak często korzysta Pan/Pani ze świadczeń lekarza pierwszego kontaktu?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2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4D95E3-70DE-4C8D-B294-01B336B36D83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04E431-9CFF-417A-A545-EF3FEC705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54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4D95E3-70DE-4C8D-B294-01B336B36D83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04E431-9CFF-417A-A545-EF3FEC705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76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4D95E3-70DE-4C8D-B294-01B336B36D83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04E431-9CFF-417A-A545-EF3FEC705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26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4D95E3-70DE-4C8D-B294-01B336B36D83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04E431-9CFF-417A-A545-EF3FEC705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4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4D95E3-70DE-4C8D-B294-01B336B36D83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04E431-9CFF-417A-A545-EF3FEC705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78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4D95E3-70DE-4C8D-B294-01B336B36D83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04E431-9CFF-417A-A545-EF3FEC705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01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4D95E3-70DE-4C8D-B294-01B336B36D83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04E431-9CFF-417A-A545-EF3FEC705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82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21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975" y="76609"/>
            <a:ext cx="4130025" cy="206501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4627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Podsumowanie badania dotyczącego osób starszych w gminie Miechów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976111"/>
            <a:ext cx="9144000" cy="1655762"/>
          </a:xfrm>
        </p:spPr>
        <p:txBody>
          <a:bodyPr/>
          <a:lstStyle/>
          <a:p>
            <a:r>
              <a:rPr lang="pl-PL" dirty="0" smtClean="0"/>
              <a:t>Marzec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88" y="-106182"/>
            <a:ext cx="3466788" cy="17472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3" t="17721" r="7933" b="16176"/>
          <a:stretch/>
        </p:blipFill>
        <p:spPr>
          <a:xfrm>
            <a:off x="20782" y="5181138"/>
            <a:ext cx="12171218" cy="16768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675" y="1468831"/>
            <a:ext cx="1395664" cy="214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7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Mniejszą wiedzę o usługach skierowanych do seniorów realizowanych przez gminę mają mieszkańcy wsi.</a:t>
            </a:r>
            <a:endParaRPr lang="en-GB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54534463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3788599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Footer Placeholder 28"/>
          <p:cNvSpPr txBox="1">
            <a:spLocks/>
          </p:cNvSpPr>
          <p:nvPr/>
        </p:nvSpPr>
        <p:spPr>
          <a:xfrm>
            <a:off x="6823364" y="6295881"/>
            <a:ext cx="518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 smtClean="0"/>
              <a:t>p.12 Czy </a:t>
            </a:r>
            <a:r>
              <a:rPr lang="pl-PL" dirty="0"/>
              <a:t>słyszał/a Pan/i o usługach opiekuńczych realizowanych przez Gminny Ośrodek Pomocy Społecznej?</a:t>
            </a:r>
            <a:endParaRPr lang="en-GB" dirty="0"/>
          </a:p>
        </p:txBody>
      </p:sp>
      <p:sp>
        <p:nvSpPr>
          <p:cNvPr id="14" name="Footer Placeholder 28"/>
          <p:cNvSpPr txBox="1">
            <a:spLocks/>
          </p:cNvSpPr>
          <p:nvPr/>
        </p:nvSpPr>
        <p:spPr>
          <a:xfrm>
            <a:off x="616527" y="6311900"/>
            <a:ext cx="54032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/>
              <a:t>p13. Czy słyszała/a Pan/i o usługach sąsiedzkich realizowanych przez Gminny Ośrodek Pomocy Społeczne?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9806908" y="2586306"/>
            <a:ext cx="2239619" cy="759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dirty="0" smtClean="0"/>
              <a:t>Wśród osób, które mają wiedzę na temat usług opiekuńczych i sąsiedzkich ponad 60% stanowią kobiety.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50955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1/3 mieszkańców w wieku 60+ posiada problemy zdrowotne utrudniające w poruszaniu się poza domem. Aż 70% w tym wieku nie uprawia żadnej aktywności fizycznej.</a:t>
            </a:r>
            <a:endParaRPr lang="en-GB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74868954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70717328"/>
              </p:ext>
            </p:extLst>
          </p:nvPr>
        </p:nvGraphicFramePr>
        <p:xfrm>
          <a:off x="6172200" y="193226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Footer Placeholder 28"/>
          <p:cNvSpPr txBox="1">
            <a:spLocks/>
          </p:cNvSpPr>
          <p:nvPr/>
        </p:nvSpPr>
        <p:spPr>
          <a:xfrm>
            <a:off x="325581" y="6272929"/>
            <a:ext cx="6206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/>
              <a:t>p15. Czy występują u Pana/i problemy zdrowotne utrudniające poruszanie się poza domem?</a:t>
            </a:r>
            <a:endParaRPr lang="en-GB" dirty="0"/>
          </a:p>
        </p:txBody>
      </p:sp>
      <p:sp>
        <p:nvSpPr>
          <p:cNvPr id="14" name="Footer Placeholder 28"/>
          <p:cNvSpPr txBox="1">
            <a:spLocks/>
          </p:cNvSpPr>
          <p:nvPr/>
        </p:nvSpPr>
        <p:spPr>
          <a:xfrm>
            <a:off x="6532418" y="6283603"/>
            <a:ext cx="6206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/>
              <a:t>p16. Czy uprawia Pan/i jakąkolwiek formę sportu lub ćwiczeń fizycznych?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9806908" y="2586305"/>
            <a:ext cx="2239619" cy="128332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dirty="0" smtClean="0"/>
              <a:t>Wśród osób, które uprawiają jakąkolwiek aktywność fizyczną 63% stanowią osoby w wieku 60-69. Jedynie 19% 80+-latków uprawia  jakąkolwiek aktywność sportową.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5395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/>
              <a:t>61% mieszkańców miast i 39% mieszkańców wsi ocenia, że jest samodzielna.12% seniorów w ogóle nie może liczyć na wsparcie najbliższych.</a:t>
            </a:r>
            <a:endParaRPr lang="en-GB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6702560"/>
              </p:ext>
            </p:extLst>
          </p:nvPr>
        </p:nvGraphicFramePr>
        <p:xfrm>
          <a:off x="5392881" y="2002846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7446863"/>
              </p:ext>
            </p:extLst>
          </p:nvPr>
        </p:nvGraphicFramePr>
        <p:xfrm>
          <a:off x="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Footer Placeholder 28"/>
          <p:cNvSpPr txBox="1">
            <a:spLocks/>
          </p:cNvSpPr>
          <p:nvPr/>
        </p:nvSpPr>
        <p:spPr>
          <a:xfrm>
            <a:off x="5472544" y="6306128"/>
            <a:ext cx="6206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/>
              <a:t>p17. Czy może Pan/i liczyć na wsparcie i pomoc najbliższych (rodzina, znajomi)?</a:t>
            </a:r>
            <a:endParaRPr lang="en-GB" dirty="0"/>
          </a:p>
        </p:txBody>
      </p:sp>
      <p:sp>
        <p:nvSpPr>
          <p:cNvPr id="10" name="Footer Placeholder 28"/>
          <p:cNvSpPr txBox="1">
            <a:spLocks/>
          </p:cNvSpPr>
          <p:nvPr/>
        </p:nvSpPr>
        <p:spPr>
          <a:xfrm>
            <a:off x="768927" y="6303964"/>
            <a:ext cx="6206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/>
              <a:t>p14. Czy jest Pan/i samodzielny/a (sprawny/a fizycznie)?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9805554" y="2347767"/>
            <a:ext cx="2239619" cy="759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Wśród osób, które mogą się zwrócić o pomoc do najbliższych 58% stanowią mieszkańcy miasta.</a:t>
            </a:r>
            <a:endParaRPr lang="en-GB" sz="1200" dirty="0"/>
          </a:p>
        </p:txBody>
      </p:sp>
      <p:sp>
        <p:nvSpPr>
          <p:cNvPr id="13" name="Rectangle 12"/>
          <p:cNvSpPr/>
          <p:nvPr/>
        </p:nvSpPr>
        <p:spPr>
          <a:xfrm>
            <a:off x="3494431" y="2347767"/>
            <a:ext cx="2239619" cy="759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Najbardziej samodzielną grupą wiekową są osoby w wieku 60-69. Poczucie bycia samodzielnym spada wraz z wiekiem.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559044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/>
              <a:t>Najczęściej spotykanym urządzeniem w domu seniora jest lodówka i telewizor. Natomiast jedynie 1/3 mieszkańców w wieku 60+ posiada dostęp do Internetu.</a:t>
            </a:r>
            <a:endParaRPr lang="en-GB" sz="32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577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10515600" cy="365125"/>
          </a:xfrm>
        </p:spPr>
        <p:txBody>
          <a:bodyPr/>
          <a:lstStyle/>
          <a:p>
            <a:pPr algn="l"/>
            <a:r>
              <a:rPr lang="pl-PL" dirty="0" smtClean="0"/>
              <a:t>p18</a:t>
            </a:r>
            <a:r>
              <a:rPr lang="pl-PL" dirty="0"/>
              <a:t>. Proszę zaznaczyć urządzenia, które posiada Pan/i w </a:t>
            </a:r>
            <a:r>
              <a:rPr lang="pl-PL" dirty="0" smtClean="0"/>
              <a:t>gospodarstwie domowym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9841767" y="2257232"/>
            <a:ext cx="2239619" cy="759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Wśród osób, które mają komputer z dostępem do Internetu 71% to osoby w wieku 60-69.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63804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Najczęstszą formą spędzania czasu wolnego przez mieszkańców gminy Miechów w wieku 60+ jest oglądanie telewizji i aktywność na świeżym powietrzu. Jedynie 8% badanych działa społecznie. </a:t>
            </a:r>
            <a:endParaRPr lang="en-GB" sz="3200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875175"/>
              </p:ext>
            </p:extLst>
          </p:nvPr>
        </p:nvGraphicFramePr>
        <p:xfrm>
          <a:off x="962891" y="211224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10515600" cy="365125"/>
          </a:xfrm>
        </p:spPr>
        <p:txBody>
          <a:bodyPr/>
          <a:lstStyle/>
          <a:p>
            <a:pPr algn="l"/>
            <a:r>
              <a:rPr lang="pl-PL" dirty="0" smtClean="0"/>
              <a:t>p19</a:t>
            </a:r>
            <a:r>
              <a:rPr lang="pl-PL" dirty="0"/>
              <a:t>. W jaki sposób spędza Pan/i czas wolny? Można zaznaczyć kilka odpowiedzi.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417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Wzory spędzania czasu wolnego różnią się. Mieszkańcy miast spędzają czas w bardziej aktywny sposób. </a:t>
            </a:r>
            <a:endParaRPr lang="en-GB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613835"/>
              </p:ext>
            </p:extLst>
          </p:nvPr>
        </p:nvGraphicFramePr>
        <p:xfrm>
          <a:off x="556590" y="1849293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10515600" cy="365125"/>
          </a:xfrm>
        </p:spPr>
        <p:txBody>
          <a:bodyPr/>
          <a:lstStyle/>
          <a:p>
            <a:pPr algn="l"/>
            <a:r>
              <a:rPr lang="pl-PL" dirty="0" smtClean="0"/>
              <a:t>p19</a:t>
            </a:r>
            <a:r>
              <a:rPr lang="pl-PL" dirty="0"/>
              <a:t>. W jaki sposób spędza Pan/i czas wolny? Można zaznaczyć kilka odpowiedzi</a:t>
            </a:r>
            <a:r>
              <a:rPr lang="pl-PL" dirty="0" smtClean="0"/>
              <a:t>. N=1519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0190919" y="1689434"/>
            <a:ext cx="2001081" cy="759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Wśród osób, działają w organizacjach pozarządowych 70%-ową przewagę stanowią kobiety.</a:t>
            </a:r>
            <a:endParaRPr lang="en-GB" sz="1200" dirty="0"/>
          </a:p>
        </p:txBody>
      </p:sp>
      <p:sp>
        <p:nvSpPr>
          <p:cNvPr id="11" name="Rectangle 10"/>
          <p:cNvSpPr/>
          <p:nvPr/>
        </p:nvSpPr>
        <p:spPr>
          <a:xfrm>
            <a:off x="10190919" y="2806886"/>
            <a:ext cx="2001081" cy="96645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Jedynie 5% 80+-latków korzysta z Internetu.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24858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Obszary działania gminy Miechów ważne z perspektywy poprawy sytuacji seniorów: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344541" y="2466749"/>
            <a:ext cx="5181614" cy="68911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Ochrona zdrowia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344544" y="3333629"/>
            <a:ext cx="5181614" cy="68911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Organizacja czasu wolnego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344541" y="4241782"/>
            <a:ext cx="5181614" cy="68911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Pomoc opiekuńcza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344541" y="5213720"/>
            <a:ext cx="5181614" cy="68911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Pomoc finansowa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6281516" y="2466749"/>
            <a:ext cx="5181614" cy="68911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Oferta sportowa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6281516" y="3274164"/>
            <a:ext cx="5181614" cy="68911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Transport i infrastruktura drogowa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6281516" y="4165798"/>
            <a:ext cx="5181614" cy="68911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Inne obszary wsparcia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940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9173" y="365125"/>
            <a:ext cx="11275423" cy="70830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pl-PL" dirty="0" smtClean="0"/>
              <a:t>Ochrona zdrowia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69174" y="3779602"/>
            <a:ext cx="5385353" cy="155349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Leki: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Przynajmniej kilka aptek w gminie uwzględnia kartę seniora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Dofinasowanie leków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Okresowe zapomogi pieniężne na wykup leków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Stworzenie oferty bezpłatnych leków</a:t>
            </a:r>
          </a:p>
          <a:p>
            <a:pPr algn="ctr"/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57774" y="1457066"/>
            <a:ext cx="5586822" cy="187161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b="1" dirty="0" smtClean="0">
              <a:solidFill>
                <a:schemeClr val="bg1"/>
              </a:solidFill>
            </a:endParaRPr>
          </a:p>
          <a:p>
            <a:pPr algn="ctr"/>
            <a:endParaRPr lang="pl-PL" sz="1600" dirty="0">
              <a:solidFill>
                <a:schemeClr val="bg1"/>
              </a:solidFill>
            </a:endParaRPr>
          </a:p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Specjaliści: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Stworzenie przychodni geriatrycznej i rehabilitacyjnej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Powołanie w Miechowie lekarza endokrynologa z NFZ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</a:rPr>
              <a:t>Skrócenie terminów oczekiwania na wizytę do </a:t>
            </a:r>
            <a:r>
              <a:rPr lang="pl-PL" sz="1600" dirty="0" smtClean="0">
                <a:solidFill>
                  <a:schemeClr val="bg1"/>
                </a:solidFill>
              </a:rPr>
              <a:t>lekarzy </a:t>
            </a:r>
            <a:r>
              <a:rPr lang="pl-PL" sz="1600" dirty="0">
                <a:solidFill>
                  <a:schemeClr val="bg1"/>
                </a:solidFill>
              </a:rPr>
              <a:t>specjalistów (okulista, rehabilitacja, ortopeda, </a:t>
            </a:r>
            <a:r>
              <a:rPr lang="pl-PL" sz="1600" dirty="0" smtClean="0">
                <a:solidFill>
                  <a:schemeClr val="bg1"/>
                </a:solidFill>
              </a:rPr>
              <a:t>kardiolog, </a:t>
            </a:r>
            <a:r>
              <a:rPr lang="pl-PL" sz="1600" dirty="0">
                <a:solidFill>
                  <a:schemeClr val="bg1"/>
                </a:solidFill>
              </a:rPr>
              <a:t>neurolog) i </a:t>
            </a:r>
            <a:r>
              <a:rPr lang="pl-PL" sz="1600" dirty="0" smtClean="0">
                <a:solidFill>
                  <a:schemeClr val="bg1"/>
                </a:solidFill>
              </a:rPr>
              <a:t>rehabilitantów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</a:rPr>
              <a:t>Krótsze oczekiwanie w kolejce na przyjęcia na </a:t>
            </a:r>
            <a:r>
              <a:rPr lang="pl-PL" sz="1600" dirty="0" err="1">
                <a:solidFill>
                  <a:schemeClr val="bg1"/>
                </a:solidFill>
              </a:rPr>
              <a:t>SORe</a:t>
            </a:r>
            <a:endParaRPr lang="en-GB" sz="1600" dirty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/>
              </a:solidFill>
            </a:endParaRPr>
          </a:p>
          <a:p>
            <a:pPr algn="ctr"/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57774" y="3712324"/>
            <a:ext cx="5586822" cy="2746767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 smtClean="0">
              <a:solidFill>
                <a:schemeClr val="bg1"/>
              </a:solidFill>
            </a:endParaRPr>
          </a:p>
          <a:p>
            <a:pPr algn="ctr"/>
            <a:endParaRPr lang="pl-PL" sz="1600" b="1" dirty="0" smtClean="0">
              <a:solidFill>
                <a:schemeClr val="bg1"/>
              </a:solidFill>
            </a:endParaRPr>
          </a:p>
          <a:p>
            <a:pPr algn="ctr"/>
            <a:endParaRPr lang="pl-PL" sz="1600" b="1" dirty="0">
              <a:solidFill>
                <a:schemeClr val="bg1"/>
              </a:solidFill>
            </a:endParaRPr>
          </a:p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Rejestracja: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Rejestracja do lekarza pierwszego kontaktu z kilkudniowym wyprzedzeniem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Otwieranie Ośrodek Zdrowia o 6.00 </a:t>
            </a:r>
            <a:r>
              <a:rPr lang="pl-PL" sz="1600" dirty="0"/>
              <a:t>rano żeby nie </a:t>
            </a:r>
            <a:r>
              <a:rPr lang="pl-PL" sz="1600" dirty="0" smtClean="0"/>
              <a:t>czekać na zewnątrz</a:t>
            </a:r>
            <a:endParaRPr lang="pl-P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smtClean="0"/>
              <a:t>Wprowadzić </a:t>
            </a:r>
            <a:r>
              <a:rPr lang="pl-PL" sz="1600" dirty="0"/>
              <a:t>wizytę </a:t>
            </a:r>
            <a:r>
              <a:rPr lang="pl-PL" sz="1600" dirty="0" err="1"/>
              <a:t>tzw</a:t>
            </a:r>
            <a:r>
              <a:rPr lang="pl-PL" sz="1600" dirty="0"/>
              <a:t> „ recepta”- pacjent zostawia w recepcji karteczkę z wykazem potrzebnych leków i po kilku </a:t>
            </a:r>
            <a:r>
              <a:rPr lang="pl-PL" sz="1600" dirty="0" smtClean="0"/>
              <a:t>godzinach/na </a:t>
            </a:r>
            <a:r>
              <a:rPr lang="pl-PL" sz="1600" dirty="0"/>
              <a:t>drugi dzień zgłasza się po </a:t>
            </a:r>
            <a:r>
              <a:rPr lang="pl-PL" sz="1600" dirty="0" smtClean="0"/>
              <a:t>recepty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</a:rPr>
              <a:t>Możliwość rejestracji telefonicznej do każdego </a:t>
            </a:r>
            <a:r>
              <a:rPr lang="pl-PL" sz="1600" dirty="0" smtClean="0">
                <a:solidFill>
                  <a:schemeClr val="bg1"/>
                </a:solidFill>
              </a:rPr>
              <a:t>specjalisty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Rejestracja </a:t>
            </a:r>
            <a:r>
              <a:rPr lang="pl-PL" sz="1600" dirty="0"/>
              <a:t>do lekarzy specjalistów powinna określać godzinę wizyty każdego </a:t>
            </a:r>
            <a:r>
              <a:rPr lang="pl-PL" sz="1600" dirty="0" smtClean="0"/>
              <a:t>chorego</a:t>
            </a:r>
          </a:p>
          <a:p>
            <a:endParaRPr lang="en-GB" sz="1600" dirty="0" smtClean="0">
              <a:solidFill>
                <a:schemeClr val="bg1"/>
              </a:solidFill>
            </a:endParaRPr>
          </a:p>
          <a:p>
            <a:endParaRPr lang="pl-PL" sz="16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69177" y="5400374"/>
            <a:ext cx="5385350" cy="1344983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bg1"/>
                </a:solidFill>
              </a:rPr>
              <a:t>Dostęp do lekarza: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chemeClr val="bg1"/>
                </a:solidFill>
              </a:rPr>
              <a:t>Zorganizowany dowóz do przychodni/szpitala/na rehabilitację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chemeClr val="bg1"/>
                </a:solidFill>
              </a:rPr>
              <a:t>Zwiększenie puli wizyt domowych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Poradnik do jakich przychodni można się udać po odpłatną i nieodpłatną pomoc lekarską, w jaki sposób zamówić transport do lekarza i wizytę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69173" y="1376880"/>
            <a:ext cx="5385354" cy="233544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Usługi: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 smtClean="0">
                <a:solidFill>
                  <a:schemeClr val="bg1"/>
                </a:solidFill>
              </a:rPr>
              <a:t>Nieodpłatne rehabilitacje po 75 roku życia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 smtClean="0"/>
              <a:t>W</a:t>
            </a:r>
            <a:r>
              <a:rPr lang="en-GB" sz="1500" dirty="0" err="1" smtClean="0"/>
              <a:t>ynajem</a:t>
            </a:r>
            <a:r>
              <a:rPr lang="en-GB" sz="1500" dirty="0" smtClean="0"/>
              <a:t> </a:t>
            </a:r>
            <a:r>
              <a:rPr lang="pl-PL" sz="1500" dirty="0" smtClean="0"/>
              <a:t>i </a:t>
            </a:r>
            <a:r>
              <a:rPr lang="pl-PL" sz="1500" dirty="0" smtClean="0">
                <a:solidFill>
                  <a:schemeClr val="bg1"/>
                </a:solidFill>
              </a:rPr>
              <a:t>dopłaty do </a:t>
            </a:r>
            <a:r>
              <a:rPr lang="en-GB" sz="1500" dirty="0" err="1" smtClean="0">
                <a:solidFill>
                  <a:schemeClr val="bg1"/>
                </a:solidFill>
              </a:rPr>
              <a:t>przy</a:t>
            </a:r>
            <a:r>
              <a:rPr lang="pl-PL" sz="1500" dirty="0" err="1" smtClean="0">
                <a:solidFill>
                  <a:schemeClr val="bg1"/>
                </a:solidFill>
              </a:rPr>
              <a:t>rz</a:t>
            </a:r>
            <a:r>
              <a:rPr lang="en-GB" sz="1500" dirty="0" err="1" smtClean="0">
                <a:solidFill>
                  <a:schemeClr val="bg1"/>
                </a:solidFill>
              </a:rPr>
              <a:t>ądów</a:t>
            </a:r>
            <a:r>
              <a:rPr lang="en-GB" sz="1500" dirty="0" smtClean="0">
                <a:solidFill>
                  <a:schemeClr val="bg1"/>
                </a:solidFill>
              </a:rPr>
              <a:t> </a:t>
            </a:r>
            <a:r>
              <a:rPr lang="en-GB" sz="1500" dirty="0" err="1" smtClean="0">
                <a:solidFill>
                  <a:schemeClr val="bg1"/>
                </a:solidFill>
              </a:rPr>
              <a:t>rehabilitacyjnych</a:t>
            </a:r>
            <a:endParaRPr lang="pl-PL" sz="15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/>
              <a:t>W</a:t>
            </a:r>
            <a:r>
              <a:rPr lang="pl-PL" sz="1500" dirty="0" smtClean="0"/>
              <a:t>prowadzić badania profilaktyczne „badanie </a:t>
            </a:r>
            <a:r>
              <a:rPr lang="pl-PL" sz="1500" dirty="0"/>
              <a:t>profilaktyczne prostaty mężczyzn po 60- tym roku życia za pomocą </a:t>
            </a:r>
            <a:r>
              <a:rPr lang="pl-PL" sz="1500" dirty="0" smtClean="0"/>
              <a:t>tomografu, a </a:t>
            </a:r>
            <a:r>
              <a:rPr lang="pl-PL" sz="1500" dirty="0"/>
              <a:t>nie PSA  która np. na zachodzie jest metodą </a:t>
            </a:r>
            <a:r>
              <a:rPr lang="pl-PL" sz="1500" dirty="0" smtClean="0"/>
              <a:t>archaiczną”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>
                <a:solidFill>
                  <a:schemeClr val="bg1"/>
                </a:solidFill>
              </a:rPr>
              <a:t>Większa pomoc w przypadku przewlekłej </a:t>
            </a:r>
            <a:r>
              <a:rPr lang="pl-PL" sz="1500" dirty="0" smtClean="0">
                <a:solidFill>
                  <a:schemeClr val="bg1"/>
                </a:solidFill>
              </a:rPr>
              <a:t>choroby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 smtClean="0">
                <a:solidFill>
                  <a:schemeClr val="bg1"/>
                </a:solidFill>
              </a:rPr>
              <a:t>Stworzyć ofertę ośrodka zdrowia atrakcyjną dla seniorów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 smtClean="0">
                <a:solidFill>
                  <a:schemeClr val="bg1"/>
                </a:solidFill>
              </a:rPr>
              <a:t>Powołanie masażysty, który wykona masaż kliniczny</a:t>
            </a:r>
            <a:endParaRPr lang="en-GB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72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5637" y="365126"/>
            <a:ext cx="11194472" cy="81251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Pomoc opiekuńcza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206270" y="1844077"/>
            <a:ext cx="5145124" cy="2145471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Placówki: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Stworzenie dziennego i całodobowego domu opieki dla osób starszych, tak żeby każdy miał zapewnione miejsce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Łatwa dostępność do domu opieki z odpowiednim wyposażeniem rehabilitacyjnym i fachowym personelem za umiarkowaną odpłatność</a:t>
            </a:r>
            <a:endParaRPr lang="en-GB" sz="1600" dirty="0" smtClean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6270" y="4167133"/>
            <a:ext cx="5145123" cy="2218239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Pomoc domowa: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 Zapewnienie pomocy domowej (zakup leków, pomoc w obowiązkach domowych i życiowych, organizacja czasu wolnego)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</a:rPr>
              <a:t>Zwiększyć kadrę osób, które zajmują się opieką </a:t>
            </a:r>
            <a:r>
              <a:rPr lang="pl-PL" sz="1600" dirty="0" smtClean="0">
                <a:solidFill>
                  <a:schemeClr val="bg1"/>
                </a:solidFill>
              </a:rPr>
              <a:t>starszych</a:t>
            </a: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</a:rPr>
              <a:t>Częstsze odwiedziny przez pracowników socjalnych osób starszych i </a:t>
            </a:r>
            <a:r>
              <a:rPr lang="pl-PL" sz="1600" dirty="0" smtClean="0">
                <a:solidFill>
                  <a:schemeClr val="bg1"/>
                </a:solidFill>
              </a:rPr>
              <a:t>samotnych (min 2x w tygodniu)</a:t>
            </a:r>
            <a:endParaRPr lang="pl-PL" sz="1600" dirty="0">
              <a:solidFill>
                <a:schemeClr val="bg1"/>
              </a:solidFill>
            </a:endParaRPr>
          </a:p>
          <a:p>
            <a:pPr algn="ctr"/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730845" y="3547041"/>
            <a:ext cx="5622955" cy="294722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b="1" dirty="0" smtClean="0">
              <a:solidFill>
                <a:schemeClr val="bg1"/>
              </a:solidFill>
            </a:endParaRPr>
          </a:p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DPS: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Krótszy </a:t>
            </a:r>
            <a:r>
              <a:rPr lang="pl-PL" sz="1600" dirty="0">
                <a:solidFill>
                  <a:schemeClr val="bg1"/>
                </a:solidFill>
              </a:rPr>
              <a:t>czas oczekiwania na miejsce w DPS w Miechowie </a:t>
            </a:r>
            <a:endParaRPr lang="pl-PL" sz="1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Finansowa </a:t>
            </a:r>
            <a:r>
              <a:rPr lang="pl-PL" sz="1600" dirty="0">
                <a:solidFill>
                  <a:schemeClr val="bg1"/>
                </a:solidFill>
              </a:rPr>
              <a:t>pomoc opiekunek PCK  w soboty, niedzielę i </a:t>
            </a:r>
            <a:r>
              <a:rPr lang="pl-PL" sz="1600" dirty="0" smtClean="0">
                <a:solidFill>
                  <a:schemeClr val="bg1"/>
                </a:solidFill>
              </a:rPr>
              <a:t>święta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Zapewnienie </a:t>
            </a:r>
            <a:r>
              <a:rPr lang="pl-PL" sz="1600" dirty="0">
                <a:solidFill>
                  <a:schemeClr val="bg1"/>
                </a:solidFill>
              </a:rPr>
              <a:t>odzieży na czas zimy, ciepłych </a:t>
            </a:r>
            <a:r>
              <a:rPr lang="pl-PL" sz="1600" dirty="0" smtClean="0">
                <a:solidFill>
                  <a:schemeClr val="bg1"/>
                </a:solidFill>
              </a:rPr>
              <a:t>koców</a:t>
            </a: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P</a:t>
            </a:r>
            <a:r>
              <a:rPr lang="pl-PL" sz="1600" dirty="0" smtClean="0"/>
              <a:t>omoc </a:t>
            </a:r>
            <a:r>
              <a:rPr lang="pl-PL" sz="1600" dirty="0"/>
              <a:t>po leczeniu </a:t>
            </a:r>
            <a:r>
              <a:rPr lang="pl-PL" sz="1600" dirty="0" smtClean="0"/>
              <a:t>szpitalnym, wydłużenie </a:t>
            </a:r>
            <a:r>
              <a:rPr lang="pl-PL" sz="1600" dirty="0"/>
              <a:t>opieki </a:t>
            </a:r>
            <a:r>
              <a:rPr lang="pl-PL" sz="1600" dirty="0" err="1" smtClean="0"/>
              <a:t>pielęgnacyjno</a:t>
            </a:r>
            <a:r>
              <a:rPr lang="pl-PL" sz="1600" dirty="0" smtClean="0"/>
              <a:t>– </a:t>
            </a:r>
            <a:r>
              <a:rPr lang="pl-PL" sz="1600" dirty="0"/>
              <a:t>socjalnej 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W</a:t>
            </a:r>
            <a:r>
              <a:rPr lang="en-GB" sz="1600" dirty="0" err="1" smtClean="0">
                <a:solidFill>
                  <a:schemeClr val="bg1"/>
                </a:solidFill>
              </a:rPr>
              <a:t>zrost</a:t>
            </a:r>
            <a:r>
              <a:rPr lang="en-GB" sz="1600" dirty="0" smtClean="0">
                <a:solidFill>
                  <a:schemeClr val="bg1"/>
                </a:solidFill>
              </a:rPr>
              <a:t> </a:t>
            </a:r>
            <a:r>
              <a:rPr lang="en-GB" sz="1600" dirty="0" err="1">
                <a:solidFill>
                  <a:schemeClr val="bg1"/>
                </a:solidFill>
              </a:rPr>
              <a:t>kwoty</a:t>
            </a:r>
            <a:r>
              <a:rPr lang="en-GB" sz="1600" dirty="0">
                <a:solidFill>
                  <a:schemeClr val="bg1"/>
                </a:solidFill>
              </a:rPr>
              <a:t> </a:t>
            </a:r>
            <a:r>
              <a:rPr lang="en-GB" sz="1600" dirty="0" err="1">
                <a:solidFill>
                  <a:schemeClr val="bg1"/>
                </a:solidFill>
              </a:rPr>
              <a:t>zasiłku</a:t>
            </a:r>
            <a:r>
              <a:rPr lang="en-GB" sz="1600" dirty="0">
                <a:solidFill>
                  <a:schemeClr val="bg1"/>
                </a:solidFill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</a:rPr>
              <a:t>pielęgnacyjnego</a:t>
            </a:r>
            <a:r>
              <a:rPr lang="pl-PL" sz="1600" dirty="0" smtClean="0">
                <a:solidFill>
                  <a:schemeClr val="bg1"/>
                </a:solidFill>
              </a:rPr>
              <a:t> z </a:t>
            </a:r>
            <a:r>
              <a:rPr lang="pl-PL" sz="1600" dirty="0" err="1" smtClean="0">
                <a:solidFill>
                  <a:schemeClr val="bg1"/>
                </a:solidFill>
              </a:rPr>
              <a:t>GOPs</a:t>
            </a:r>
            <a:r>
              <a:rPr lang="en-GB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smtClean="0">
                <a:solidFill>
                  <a:schemeClr val="bg1"/>
                </a:solidFill>
              </a:rPr>
              <a:t>(dofinansowanie do wynajęcia opiekunki)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Paczki na święta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Lepszy </a:t>
            </a:r>
            <a:r>
              <a:rPr lang="pl-PL" sz="1600" dirty="0">
                <a:solidFill>
                  <a:schemeClr val="bg1"/>
                </a:solidFill>
              </a:rPr>
              <a:t>dostęp do informacji na temat usług opiekuńczych w </a:t>
            </a:r>
            <a:r>
              <a:rPr lang="pl-PL" sz="1600" dirty="0" smtClean="0">
                <a:solidFill>
                  <a:schemeClr val="bg1"/>
                </a:solidFill>
              </a:rPr>
              <a:t>gminie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730845" y="1912638"/>
            <a:ext cx="5622955" cy="1412453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Sieć pomocowa: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</a:rPr>
              <a:t>S</a:t>
            </a:r>
            <a:r>
              <a:rPr lang="en-GB" sz="1600" dirty="0" err="1" smtClean="0"/>
              <a:t>tworzyć</a:t>
            </a:r>
            <a:r>
              <a:rPr lang="en-GB" sz="1600" dirty="0" smtClean="0"/>
              <a:t> </a:t>
            </a:r>
            <a:r>
              <a:rPr lang="en-GB" sz="1600" dirty="0" err="1"/>
              <a:t>sieć</a:t>
            </a:r>
            <a:r>
              <a:rPr lang="en-GB" sz="1600" dirty="0"/>
              <a:t> </a:t>
            </a:r>
            <a:r>
              <a:rPr lang="en-GB" sz="1600" dirty="0" err="1" smtClean="0"/>
              <a:t>opiekunów</a:t>
            </a:r>
            <a:r>
              <a:rPr lang="pl-PL" sz="1600" dirty="0" smtClean="0"/>
              <a:t> i wolontariuszy,</a:t>
            </a:r>
            <a:r>
              <a:rPr lang="en-GB" sz="1600" dirty="0" smtClean="0"/>
              <a:t> </a:t>
            </a:r>
            <a:r>
              <a:rPr lang="en-GB" sz="1600" dirty="0"/>
              <a:t>z </a:t>
            </a:r>
            <a:r>
              <a:rPr lang="en-GB" sz="1600" dirty="0" err="1"/>
              <a:t>którymi</a:t>
            </a:r>
            <a:r>
              <a:rPr lang="en-GB" sz="1600" dirty="0"/>
              <a:t> </a:t>
            </a:r>
            <a:r>
              <a:rPr lang="en-GB" sz="1600" dirty="0" err="1"/>
              <a:t>kontaktowałyby</a:t>
            </a:r>
            <a:r>
              <a:rPr lang="en-GB" sz="1600" dirty="0"/>
              <a:t> </a:t>
            </a:r>
            <a:r>
              <a:rPr lang="en-GB" sz="1600" dirty="0" err="1"/>
              <a:t>się</a:t>
            </a:r>
            <a:r>
              <a:rPr lang="en-GB" sz="1600" dirty="0"/>
              <a:t> </a:t>
            </a:r>
            <a:r>
              <a:rPr lang="en-GB" sz="1600" dirty="0" err="1"/>
              <a:t>osoby</a:t>
            </a:r>
            <a:r>
              <a:rPr lang="en-GB" sz="1600" dirty="0"/>
              <a:t> </a:t>
            </a:r>
            <a:r>
              <a:rPr lang="en-GB" sz="1600" dirty="0" err="1"/>
              <a:t>mieszkające</a:t>
            </a:r>
            <a:r>
              <a:rPr lang="en-GB" sz="1600" dirty="0"/>
              <a:t> </a:t>
            </a:r>
            <a:r>
              <a:rPr lang="en-GB" sz="1600" dirty="0" err="1" smtClean="0"/>
              <a:t>samotnie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382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0574" y="351873"/>
            <a:ext cx="11315593" cy="1052857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Organizacja czasu wolnego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634446" y="5227664"/>
            <a:ext cx="5385352" cy="1294993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Dostęp do oferty kulturalnej w postaci zniżki do kina i teatru i pomocy w dojeździe do obiektów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421607" y="5317626"/>
            <a:ext cx="5385352" cy="126454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/>
              <a:t>Działalność w trzeci sektorze: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Łatwiejszy dostęp </a:t>
            </a:r>
            <a:r>
              <a:rPr lang="pl-PL" sz="1600" dirty="0"/>
              <a:t>d</a:t>
            </a:r>
            <a:r>
              <a:rPr lang="pl-PL" sz="1600" dirty="0" smtClean="0"/>
              <a:t>o informacji </a:t>
            </a:r>
            <a:r>
              <a:rPr lang="pl-PL" sz="1600" dirty="0"/>
              <a:t>o działalności kół </a:t>
            </a:r>
            <a:r>
              <a:rPr lang="pl-PL" sz="1600" dirty="0" smtClean="0"/>
              <a:t>pozarządowych i możliwość organizowania się w wolontariat.</a:t>
            </a:r>
            <a:endParaRPr lang="pl-PL" sz="1600" b="1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21606" y="3414385"/>
            <a:ext cx="5385353" cy="168770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 smtClean="0"/>
          </a:p>
          <a:p>
            <a:pPr algn="ctr"/>
            <a:r>
              <a:rPr lang="pl-PL" sz="1600" b="1" dirty="0" smtClean="0"/>
              <a:t>Kursy i zajęcia dodatkowe: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Opracowanie atrakcyjnej oferty kursów dla seniorów. Przykłady propozycji: kurs komputerowy, kurs tańca, kurs z angielskiego, kurs śpiewu, wykłady o zdrowym trybie życia.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</a:rPr>
              <a:t>Zwiększenie puli zajęć żeby czas oczekiwania </a:t>
            </a:r>
            <a:r>
              <a:rPr lang="pl-PL" sz="1600" dirty="0" smtClean="0">
                <a:solidFill>
                  <a:schemeClr val="bg1"/>
                </a:solidFill>
              </a:rPr>
              <a:t>się skrócił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Równy dostęp do kursów dla mieszkańców miasta i wsi</a:t>
            </a: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b="1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34446" y="2157651"/>
            <a:ext cx="5385353" cy="102739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Powołanie osiedlowych klubów seniora, które pomogły by w organizowaniu i zapewnieniu spotkań towarzyskich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21606" y="2162353"/>
            <a:ext cx="5344561" cy="1036493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Stworzenie miejsc pracy dla seniorów, tak żeby mogli dorobić sobie do emerytury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34445" y="3429608"/>
            <a:ext cx="5385353" cy="1538271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</a:rPr>
              <a:t>Organizowanie wyjazdów dla seniorów: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Zbiorowe kolonie dla osób starszych (na wzór tych dla dzieci)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Organizowanie wycieczek turystycznych np. do Wieliczki, ośrodka TVP Kraków</a:t>
            </a:r>
          </a:p>
        </p:txBody>
      </p:sp>
    </p:spTree>
    <p:extLst>
      <p:ext uri="{BB962C8B-B14F-4D97-AF65-F5344CB8AC3E}">
        <p14:creationId xmlns:p14="http://schemas.microsoft.com/office/powerpoint/2010/main" val="2968325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/>
              <a:t>57% mieszkańców gminy w wieku 60+ korzysta z lekarza pierwszego kontaktu kilka razy w roku. Drugą najliczniejszą grupą są osoby, które odwiedzają lekarza pierwszego kontaktu kilka razy w miesiącu. </a:t>
            </a:r>
            <a:endParaRPr lang="en-GB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0112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pl-PL" dirty="0" smtClean="0"/>
              <a:t>P.1 Jak często korzysta </a:t>
            </a:r>
            <a:r>
              <a:rPr lang="pl-PL" sz="1100" dirty="0" smtClean="0"/>
              <a:t>Pan/Pani</a:t>
            </a:r>
            <a:r>
              <a:rPr lang="pl-PL" dirty="0" smtClean="0"/>
              <a:t> ze świadczeń lekarza pierwszego kontaktu?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5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60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Oferta sportowa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6412394" y="2182084"/>
            <a:ext cx="5103745" cy="94335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Urządzić plac z urządzeniami </a:t>
            </a:r>
            <a:r>
              <a:rPr lang="pl-PL" dirty="0" smtClean="0">
                <a:solidFill>
                  <a:schemeClr val="bg1"/>
                </a:solidFill>
              </a:rPr>
              <a:t>do ćwiczeń i rowerem stacjonarnym na </a:t>
            </a:r>
            <a:r>
              <a:rPr lang="pl-PL" dirty="0">
                <a:solidFill>
                  <a:schemeClr val="bg1"/>
                </a:solidFill>
              </a:rPr>
              <a:t>wolnym </a:t>
            </a:r>
            <a:r>
              <a:rPr lang="pl-PL" dirty="0" smtClean="0">
                <a:solidFill>
                  <a:schemeClr val="bg1"/>
                </a:solidFill>
              </a:rPr>
              <a:t>powietrzu (wieś i miasto)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38200" y="3442031"/>
            <a:ext cx="5103746" cy="109905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Opracować i stworzyć ścieżkę zdrowia dla osób starszych (w tym ścieżki do biegania i trasy rowerowe). Ścieżka dostępna dla seniorów mieszkających w mieście i na wsi.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38200" y="2182084"/>
            <a:ext cx="5103745" cy="94335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Dotacje na zajęcia sportowe np. abonament na basen/bezpłatny wstęp na basen chociaż raz w tygodniu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412394" y="3442030"/>
            <a:ext cx="5103745" cy="171306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Stworzenie oferty zajęć dla seniorów: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/>
                </a:solidFill>
              </a:rPr>
              <a:t>Przykład zaproponowanych zajęć: kurs tańca, kurs pływania, </a:t>
            </a:r>
            <a:r>
              <a:rPr lang="pl-PL" dirty="0" smtClean="0"/>
              <a:t>gimnastyka, </a:t>
            </a:r>
            <a:r>
              <a:rPr lang="pl-PL" dirty="0" err="1"/>
              <a:t>pilates</a:t>
            </a:r>
            <a:r>
              <a:rPr lang="pl-PL" dirty="0"/>
              <a:t>, </a:t>
            </a:r>
            <a:r>
              <a:rPr lang="pl-PL" dirty="0" smtClean="0"/>
              <a:t>aerobik</a:t>
            </a:r>
            <a:r>
              <a:rPr lang="pl-PL" dirty="0"/>
              <a:t>, </a:t>
            </a:r>
            <a:r>
              <a:rPr lang="pl-PL" dirty="0" smtClean="0"/>
              <a:t>fitness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Dofinansowanie tych zajęcia (częściowe lub całościowe)</a:t>
            </a:r>
            <a:endParaRPr lang="pl-PL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98443" y="4955992"/>
            <a:ext cx="5257801" cy="139286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Stworzenie sfery wypoczynku aktywnego. W takim miejscu seniorzy mają dostęp do urządzeń podnoszenia </a:t>
            </a:r>
            <a:r>
              <a:rPr lang="pl-PL" dirty="0">
                <a:solidFill>
                  <a:schemeClr val="bg1"/>
                </a:solidFill>
              </a:rPr>
              <a:t>sprawności fizycznej </a:t>
            </a:r>
            <a:r>
              <a:rPr lang="pl-PL" dirty="0" smtClean="0">
                <a:solidFill>
                  <a:schemeClr val="bg1"/>
                </a:solidFill>
              </a:rPr>
              <a:t>jak np. </a:t>
            </a:r>
            <a:r>
              <a:rPr lang="pl-PL" dirty="0">
                <a:solidFill>
                  <a:schemeClr val="bg1"/>
                </a:solidFill>
              </a:rPr>
              <a:t>stół do tenisa, </a:t>
            </a:r>
            <a:r>
              <a:rPr lang="pl-PL" dirty="0" smtClean="0">
                <a:solidFill>
                  <a:schemeClr val="bg1"/>
                </a:solidFill>
              </a:rPr>
              <a:t>bilard, ale też miejskie szachy i warcaby.</a:t>
            </a:r>
          </a:p>
        </p:txBody>
      </p:sp>
    </p:spTree>
    <p:extLst>
      <p:ext uri="{BB962C8B-B14F-4D97-AF65-F5344CB8AC3E}">
        <p14:creationId xmlns:p14="http://schemas.microsoft.com/office/powerpoint/2010/main" val="1451580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5873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Transport i infrastruktura drogowa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838193" y="1686411"/>
            <a:ext cx="5103743" cy="15102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Stworzenie dobrej komunikacji autobusowej i </a:t>
            </a:r>
            <a:r>
              <a:rPr lang="pl-PL" dirty="0" err="1" smtClean="0">
                <a:solidFill>
                  <a:schemeClr val="bg1"/>
                </a:solidFill>
              </a:rPr>
              <a:t>busowej</a:t>
            </a:r>
            <a:r>
              <a:rPr lang="pl-PL" dirty="0" smtClean="0">
                <a:solidFill>
                  <a:schemeClr val="bg1"/>
                </a:solidFill>
              </a:rPr>
              <a:t> żeby w łatwy sposób można było dojechać w dowolne miejsce w gminie (komunikacja miejska i podmiejska). Zniżki na bilety dla seniorów.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38191" y="3606573"/>
            <a:ext cx="5103745" cy="94335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Zwolnienie z opłat parkingowych przy szpitalu, karty parkingowe dla osób starszych i niepełnosprawnych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250051" y="3057982"/>
            <a:ext cx="5103745" cy="141291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Uruchomienie miejskiej linii autobusowej. Uruchomienie połączeń w </a:t>
            </a:r>
            <a:r>
              <a:rPr lang="pl-PL" dirty="0">
                <a:solidFill>
                  <a:schemeClr val="bg1"/>
                </a:solidFill>
              </a:rPr>
              <a:t>obszarze </a:t>
            </a:r>
            <a:r>
              <a:rPr lang="pl-PL" dirty="0" smtClean="0">
                <a:solidFill>
                  <a:schemeClr val="bg1"/>
                </a:solidFill>
              </a:rPr>
              <a:t>wiejskim i osiedlowym </a:t>
            </a:r>
            <a:r>
              <a:rPr lang="pl-PL" dirty="0">
                <a:solidFill>
                  <a:schemeClr val="bg1"/>
                </a:solidFill>
              </a:rPr>
              <a:t>np</a:t>
            </a:r>
            <a:r>
              <a:rPr lang="pl-PL" dirty="0" smtClean="0">
                <a:solidFill>
                  <a:schemeClr val="bg1"/>
                </a:solidFill>
              </a:rPr>
              <a:t>. z </a:t>
            </a:r>
            <a:r>
              <a:rPr lang="pl-PL" dirty="0">
                <a:solidFill>
                  <a:schemeClr val="bg1"/>
                </a:solidFill>
              </a:rPr>
              <a:t>Celin </a:t>
            </a:r>
            <a:r>
              <a:rPr lang="pl-PL" dirty="0" err="1" smtClean="0">
                <a:solidFill>
                  <a:schemeClr val="bg1"/>
                </a:solidFill>
              </a:rPr>
              <a:t>Przesławickich</a:t>
            </a:r>
            <a:r>
              <a:rPr lang="pl-PL" dirty="0" smtClean="0">
                <a:solidFill>
                  <a:schemeClr val="bg1"/>
                </a:solidFill>
              </a:rPr>
              <a:t>, </a:t>
            </a:r>
            <a:r>
              <a:rPr lang="pl-PL" dirty="0" err="1" smtClean="0">
                <a:solidFill>
                  <a:schemeClr val="bg1"/>
                </a:solidFill>
              </a:rPr>
              <a:t>Brzuchni</a:t>
            </a:r>
            <a:r>
              <a:rPr lang="pl-PL" dirty="0" smtClean="0">
                <a:solidFill>
                  <a:schemeClr val="bg1"/>
                </a:solidFill>
              </a:rPr>
              <a:t> z Miechowem, na </a:t>
            </a:r>
            <a:r>
              <a:rPr lang="pl-PL" dirty="0">
                <a:solidFill>
                  <a:schemeClr val="bg1"/>
                </a:solidFill>
              </a:rPr>
              <a:t>os. </a:t>
            </a:r>
            <a:r>
              <a:rPr lang="pl-PL" dirty="0" smtClean="0">
                <a:solidFill>
                  <a:schemeClr val="bg1"/>
                </a:solidFill>
              </a:rPr>
              <a:t>Sikorskiego, do Ośrodka Zdrowia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250051" y="1686411"/>
            <a:ext cx="5103745" cy="129860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Likwidacja barier architektonicznych np. </a:t>
            </a:r>
            <a:r>
              <a:rPr lang="pl-PL" dirty="0">
                <a:solidFill>
                  <a:schemeClr val="bg1"/>
                </a:solidFill>
              </a:rPr>
              <a:t>p</a:t>
            </a:r>
            <a:r>
              <a:rPr lang="pl-PL" dirty="0" smtClean="0">
                <a:solidFill>
                  <a:schemeClr val="bg1"/>
                </a:solidFill>
              </a:rPr>
              <a:t>ostawienie poręczy przy </a:t>
            </a:r>
            <a:r>
              <a:rPr lang="pl-PL" dirty="0">
                <a:solidFill>
                  <a:schemeClr val="bg1"/>
                </a:solidFill>
              </a:rPr>
              <a:t>wejściu do </a:t>
            </a:r>
            <a:r>
              <a:rPr lang="pl-PL" dirty="0" smtClean="0">
                <a:solidFill>
                  <a:schemeClr val="bg1"/>
                </a:solidFill>
              </a:rPr>
              <a:t>bloków na niektórych osiedlach.</a:t>
            </a:r>
          </a:p>
          <a:p>
            <a:pPr algn="ctr"/>
            <a:r>
              <a:rPr lang="pl-PL" dirty="0" smtClean="0">
                <a:solidFill>
                  <a:schemeClr val="bg1"/>
                </a:solidFill>
              </a:rPr>
              <a:t>Stworzenie dźwiękowej sygnalizacji świetlnej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250054" y="5673929"/>
            <a:ext cx="5103745" cy="95474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Zadbanie o skwerki na osiedlach z ławeczkami, które służą do integracji mieszkańców np. brakuje takie placu na osiedlu </a:t>
            </a:r>
            <a:r>
              <a:rPr lang="pl-PL" dirty="0" err="1">
                <a:solidFill>
                  <a:schemeClr val="bg1"/>
                </a:solidFill>
              </a:rPr>
              <a:t>I</a:t>
            </a:r>
            <a:r>
              <a:rPr lang="pl-PL" dirty="0" err="1" smtClean="0">
                <a:solidFill>
                  <a:schemeClr val="bg1"/>
                </a:solidFill>
              </a:rPr>
              <a:t>korskiego</a:t>
            </a:r>
            <a:r>
              <a:rPr lang="pl-PL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38191" y="4943055"/>
            <a:ext cx="5103745" cy="111111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Zadbanie o równe chodniki, zimą dokładne posypywanie chodników piachem.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250051" y="4543866"/>
            <a:ext cx="5103745" cy="95474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bg1"/>
                </a:solidFill>
                <a:latin typeface="Arial1"/>
              </a:rPr>
              <a:t>Ustawić 2 ławeczki pod brzozami naprzeciw Biedronki</a:t>
            </a:r>
            <a:r>
              <a:rPr lang="pl-PL" dirty="0">
                <a:solidFill>
                  <a:schemeClr val="bg1"/>
                </a:solidFill>
              </a:rPr>
              <a:t>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003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Inne obszary wsparcia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463825" y="2243884"/>
            <a:ext cx="5340626" cy="432919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>
              <a:solidFill>
                <a:schemeClr val="bg1"/>
              </a:solidFill>
            </a:endParaRPr>
          </a:p>
          <a:p>
            <a:pPr algn="ctr"/>
            <a:r>
              <a:rPr lang="pl-PL" b="1" u="sng" dirty="0" smtClean="0">
                <a:solidFill>
                  <a:schemeClr val="bg1"/>
                </a:solidFill>
              </a:rPr>
              <a:t>Wsparcie materialne: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/>
                </a:solidFill>
              </a:rPr>
              <a:t>Dofinasowanie do czynszu na mieszkanie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/>
                </a:solidFill>
              </a:rPr>
              <a:t>Dofinasowanie do zakupu węgla na zimę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/>
                </a:solidFill>
              </a:rPr>
              <a:t>Dofinasowanie do remontu mieszkania</a:t>
            </a:r>
            <a:endParaRPr lang="pl-PL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/>
                </a:solidFill>
              </a:rPr>
              <a:t>Dofinasowanie do obiadów (sieć barów mlecznych dla seniorów)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/>
                </a:solidFill>
              </a:rPr>
              <a:t>Obniżyć cenę wody dla najuboższych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/>
                </a:solidFill>
              </a:rPr>
              <a:t>Zwiększenie ilości mieszkań socjalnych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00801" y="2243884"/>
            <a:ext cx="5340626" cy="432919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u="sng" dirty="0" smtClean="0">
                <a:solidFill>
                  <a:schemeClr val="bg1"/>
                </a:solidFill>
              </a:rPr>
              <a:t>Wsparcie niematerialne: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/>
                </a:solidFill>
              </a:rPr>
              <a:t>Pomoc przy wypełniani wniosków (doradzanie informacyjne)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/>
                </a:solidFill>
              </a:rPr>
              <a:t>Partnerskie traktowanie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/>
                </a:solidFill>
              </a:rPr>
              <a:t>Przekazywanie systematycznej informacji na temat oferty dla seniorów i możliwych obszarów wsparcia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/>
                </a:solidFill>
              </a:rPr>
              <a:t>Opublikowanie broszury o tym, gdzie seniorzy mogą szukać pracy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/>
                </a:solidFill>
              </a:rPr>
              <a:t>Bliższy kontakt pracowników instytucji gminnych z seniorami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/>
                </a:solidFill>
              </a:rPr>
              <a:t>Regularna diagnoza potrzeb seniorów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/>
                </a:solidFill>
              </a:rPr>
              <a:t>Winda w budynku UG i M</a:t>
            </a:r>
          </a:p>
        </p:txBody>
      </p:sp>
    </p:spTree>
    <p:extLst>
      <p:ext uri="{BB962C8B-B14F-4D97-AF65-F5344CB8AC3E}">
        <p14:creationId xmlns:p14="http://schemas.microsoft.com/office/powerpoint/2010/main" val="2918821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Dane demograficzne osób badanych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301281"/>
              </p:ext>
            </p:extLst>
          </p:nvPr>
        </p:nvGraphicFramePr>
        <p:xfrm>
          <a:off x="439886" y="2255115"/>
          <a:ext cx="2376055" cy="273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1069"/>
                <a:gridCol w="744986"/>
              </a:tblGrid>
              <a:tr h="68313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+mj-lt"/>
                        </a:rPr>
                        <a:t>Sytuacja</a:t>
                      </a:r>
                      <a:r>
                        <a:rPr lang="pl-PL" sz="1800" baseline="0" dirty="0" smtClean="0">
                          <a:latin typeface="+mj-lt"/>
                        </a:rPr>
                        <a:t> mieszkaniowa</a:t>
                      </a:r>
                      <a:endParaRPr lang="en-GB" sz="18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83130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Mieszkam</a:t>
                      </a:r>
                      <a:r>
                        <a:rPr lang="pl-PL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sam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/a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22%</a:t>
                      </a:r>
                    </a:p>
                  </a:txBody>
                  <a:tcPr marL="9525" marR="9525" marT="9525" marB="0" anchor="ctr"/>
                </a:tc>
              </a:tr>
              <a:tr h="683130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Mieszkam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rodzi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ą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77%</a:t>
                      </a:r>
                    </a:p>
                  </a:txBody>
                  <a:tcPr marL="9525" marR="9525" marT="9525" marB="0" anchor="ctr"/>
                </a:tc>
              </a:tr>
              <a:tr h="683130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>
                          <a:latin typeface="+mj-lt"/>
                        </a:rPr>
                        <a:t>Inna sytuacja</a:t>
                      </a:r>
                      <a:endParaRPr lang="en-GB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179980"/>
              </p:ext>
            </p:extLst>
          </p:nvPr>
        </p:nvGraphicFramePr>
        <p:xfrm>
          <a:off x="3259285" y="2255115"/>
          <a:ext cx="2334491" cy="20366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2537"/>
                <a:gridCol w="731954"/>
              </a:tblGrid>
              <a:tr h="658283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+mj-lt"/>
                        </a:rPr>
                        <a:t>Miejsce</a:t>
                      </a:r>
                      <a:r>
                        <a:rPr lang="pl-PL" sz="1800" baseline="0" dirty="0" smtClean="0">
                          <a:latin typeface="+mj-lt"/>
                        </a:rPr>
                        <a:t> zamieszkania</a:t>
                      </a:r>
                      <a:endParaRPr lang="en-GB" sz="18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89168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Miasto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60%</a:t>
                      </a:r>
                    </a:p>
                  </a:txBody>
                  <a:tcPr marL="9525" marR="9525" marT="9525" marB="0" anchor="ctr"/>
                </a:tc>
              </a:tr>
              <a:tr h="689168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Wieś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865236"/>
              </p:ext>
            </p:extLst>
          </p:nvPr>
        </p:nvGraphicFramePr>
        <p:xfrm>
          <a:off x="6037120" y="2255114"/>
          <a:ext cx="2369127" cy="20366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26313"/>
                <a:gridCol w="742814"/>
              </a:tblGrid>
              <a:tr h="678873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+mj-lt"/>
                        </a:rPr>
                        <a:t>Płeć</a:t>
                      </a:r>
                      <a:endParaRPr lang="en-GB" sz="18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78873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Kobieta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58%</a:t>
                      </a:r>
                    </a:p>
                  </a:txBody>
                  <a:tcPr marL="9525" marR="9525" marT="9525" marB="0" anchor="ctr"/>
                </a:tc>
              </a:tr>
              <a:tr h="678873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Mężczyzna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8495637"/>
              </p:ext>
            </p:extLst>
          </p:nvPr>
        </p:nvGraphicFramePr>
        <p:xfrm>
          <a:off x="8856518" y="2255115"/>
          <a:ext cx="2770907" cy="273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02120"/>
                <a:gridCol w="868787"/>
              </a:tblGrid>
              <a:tr h="68313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+mj-lt"/>
                        </a:rPr>
                        <a:t>Sytuacja</a:t>
                      </a:r>
                      <a:r>
                        <a:rPr lang="pl-PL" sz="1800" baseline="0" dirty="0" smtClean="0">
                          <a:latin typeface="+mj-lt"/>
                        </a:rPr>
                        <a:t> mieszkaniowa</a:t>
                      </a:r>
                      <a:endParaRPr lang="en-GB" sz="18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83130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60-69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lat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51%</a:t>
                      </a:r>
                    </a:p>
                  </a:txBody>
                  <a:tcPr marL="9525" marR="9525" marT="9525" marB="0" anchor="ctr"/>
                </a:tc>
              </a:tr>
              <a:tr h="683130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70-79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lat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28%</a:t>
                      </a:r>
                    </a:p>
                  </a:txBody>
                  <a:tcPr marL="9525" marR="9525" marT="9525" marB="0" anchor="ctr"/>
                </a:tc>
              </a:tr>
              <a:tr h="683130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owyżej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80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lat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77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Najczęściej odwiedzaną placówkę jest Gminny Ośrodek Zdrowia w Miechowie na ul. Szpitalnej.</a:t>
            </a:r>
            <a:endParaRPr lang="en-GB" sz="32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4765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10515600" cy="365125"/>
          </a:xfrm>
        </p:spPr>
        <p:txBody>
          <a:bodyPr/>
          <a:lstStyle/>
          <a:p>
            <a:pPr algn="l"/>
            <a:r>
              <a:rPr lang="pl-PL" dirty="0"/>
              <a:t>p2. Proszę wskazać miejsce, gdzie najczęściej korzysta Pan/i ze świadczeń </a:t>
            </a:r>
            <a:r>
              <a:rPr lang="pl-PL" dirty="0" smtClean="0"/>
              <a:t>lekarza</a:t>
            </a:r>
            <a:r>
              <a:rPr lang="pl-PL" dirty="0"/>
              <a:t> </a:t>
            </a:r>
            <a:r>
              <a:rPr lang="en-GB" dirty="0" err="1" smtClean="0"/>
              <a:t>pierwszego</a:t>
            </a:r>
            <a:r>
              <a:rPr lang="en-GB" dirty="0" smtClean="0"/>
              <a:t> </a:t>
            </a:r>
            <a:r>
              <a:rPr lang="en-GB" dirty="0" err="1"/>
              <a:t>kontaktu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898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/>
              <a:t>Prawie 1/3 mieszkańców gminy ma trudności z umówieniem się na wizytę do lekarza pierwszego kontaktu. Choć zadowolenie z usług lekarza pierwszego kontaktu jest bardzo wysokie.</a:t>
            </a:r>
            <a:endParaRPr lang="en-GB" sz="3200" dirty="0"/>
          </a:p>
        </p:txBody>
      </p:sp>
      <p:graphicFrame>
        <p:nvGraphicFramePr>
          <p:cNvPr id="23" name="Content Placeholder 1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9569274"/>
              </p:ext>
            </p:extLst>
          </p:nvPr>
        </p:nvGraphicFramePr>
        <p:xfrm>
          <a:off x="914400" y="1811771"/>
          <a:ext cx="5181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Content Placeholder 2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3435043"/>
              </p:ext>
            </p:extLst>
          </p:nvPr>
        </p:nvGraphicFramePr>
        <p:xfrm>
          <a:off x="6172200" y="1811770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5763491" y="6284190"/>
            <a:ext cx="6206837" cy="365125"/>
          </a:xfrm>
        </p:spPr>
        <p:txBody>
          <a:bodyPr/>
          <a:lstStyle/>
          <a:p>
            <a:pPr algn="l"/>
            <a:r>
              <a:rPr lang="pl-PL" dirty="0" smtClean="0"/>
              <a:t>p4.Czy jest Pan/i zadowolony/a z opieki lekarza pierwszego kontaktu (diagnoza, sposób leczenia, podejście do pacjenta?</a:t>
            </a:r>
            <a:endParaRPr lang="en-GB" dirty="0"/>
          </a:p>
        </p:txBody>
      </p:sp>
      <p:sp>
        <p:nvSpPr>
          <p:cNvPr id="30" name="Footer Placeholder 28"/>
          <p:cNvSpPr txBox="1">
            <a:spLocks/>
          </p:cNvSpPr>
          <p:nvPr/>
        </p:nvSpPr>
        <p:spPr>
          <a:xfrm>
            <a:off x="277091" y="6292271"/>
            <a:ext cx="6206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/>
              <a:t>p3. Czy ma Pan/i problem z zarejestrowaniem się do lekarza pierwszego kontaktu</a:t>
            </a:r>
            <a:r>
              <a:rPr lang="pl-PL" dirty="0" smtClean="0"/>
              <a:t>?</a:t>
            </a:r>
          </a:p>
          <a:p>
            <a:pPr algn="l"/>
            <a:r>
              <a:rPr lang="pl-PL" dirty="0" smtClean="0"/>
              <a:t>*W całym raporcie uwzględnione są tylko różnice istotne statystyczne p&lt;0,05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631094" y="2615838"/>
            <a:ext cx="2541105" cy="13333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Wśród osób, które mają problemy z zarejestrowaniem się do lekarza 53%  stanowią mieszkańcy wsi*. 43% osób, które mają problem z zarejestrowaniem się do lekarza w Miechowie korzysta z usług lekarskich poza gminą.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29518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Najczęściej odwiedzanymi specjalistami w ostatnim roku byli: okulista, kardiolog, reumatolog. </a:t>
            </a:r>
            <a:endParaRPr lang="en-GB" sz="32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793934"/>
              </p:ext>
            </p:extLst>
          </p:nvPr>
        </p:nvGraphicFramePr>
        <p:xfrm>
          <a:off x="149087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10515600" cy="365125"/>
          </a:xfrm>
        </p:spPr>
        <p:txBody>
          <a:bodyPr/>
          <a:lstStyle/>
          <a:p>
            <a:pPr algn="l"/>
            <a:r>
              <a:rPr lang="pl-PL" dirty="0" smtClean="0"/>
              <a:t>p5. Z usług jakich specjalistów korzystał/a Pan/i w ciągu ostatniego roku. N=1441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9700589" y="1310888"/>
            <a:ext cx="2239619" cy="759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Wśród osób, które skorzystały z usług rehabilitanta/fizjoterapeuty 70% stanowią mieszkańcy miasta.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7399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Prawie 10% mieszkańców w wieku 60+ była w szpitalu ostatniego roku nawet kilka razy.</a:t>
            </a:r>
            <a:endParaRPr lang="en-GB" sz="3200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9877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10515600" cy="365125"/>
          </a:xfrm>
        </p:spPr>
        <p:txBody>
          <a:bodyPr/>
          <a:lstStyle/>
          <a:p>
            <a:pPr algn="l"/>
            <a:r>
              <a:rPr lang="pl-PL" dirty="0"/>
              <a:t>p</a:t>
            </a:r>
            <a:r>
              <a:rPr lang="pl-PL" dirty="0" smtClean="0"/>
              <a:t>6. Czy w ostatnim roku był/a Pan/i pacjentem szpitala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9515058" y="2265044"/>
            <a:ext cx="2239619" cy="759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Mieszkańcy wsi nieco częściej byli pacjentami szpitala niż mieszkańcy miasta.</a:t>
            </a:r>
            <a:endParaRPr lang="en-GB" sz="1200" dirty="0"/>
          </a:p>
        </p:txBody>
      </p:sp>
      <p:sp>
        <p:nvSpPr>
          <p:cNvPr id="6" name="Rectangle 5"/>
          <p:cNvSpPr/>
          <p:nvPr/>
        </p:nvSpPr>
        <p:spPr>
          <a:xfrm>
            <a:off x="9515058" y="3241694"/>
            <a:ext cx="2239619" cy="759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Najczęstszymi pacjentami szpitala to osoby w wieku 80+.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9660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/>
              <a:t>Aż 46% mieszkańców korzystała kiedyś z odpłatnych usług zdrowotnych. Głównym powodem, dla które mieszkańcy decydują się na odpłatną wizytę u lekarza jest zbyt długie oczekiwanie na termin wizyty w ramach NFZ.</a:t>
            </a:r>
            <a:endParaRPr lang="en-GB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55527274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ooter Placeholder 28"/>
          <p:cNvSpPr txBox="1">
            <a:spLocks/>
          </p:cNvSpPr>
          <p:nvPr/>
        </p:nvSpPr>
        <p:spPr>
          <a:xfrm>
            <a:off x="277091" y="6292271"/>
            <a:ext cx="6206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/>
              <a:t>p</a:t>
            </a:r>
            <a:r>
              <a:rPr lang="pl-PL" dirty="0" smtClean="0"/>
              <a:t>7a.. Czy korzystała Pan/i z odpłatnych usług zdrowotnych?</a:t>
            </a:r>
            <a:endParaRPr lang="en-GB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84409071"/>
              </p:ext>
            </p:extLst>
          </p:nvPr>
        </p:nvGraphicFramePr>
        <p:xfrm>
          <a:off x="6944138" y="2518352"/>
          <a:ext cx="4828911" cy="2560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28911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Powody korzystania z odpłatnych usług zdrowotnych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Zbyt długie oczekiwanie na termin wizyty w ramach NFZ 79%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Wyższa jakość usług w odpłatnej służbie</a:t>
                      </a:r>
                      <a:r>
                        <a:rPr lang="pl-PL" baseline="0" dirty="0" smtClean="0"/>
                        <a:t> zdrowia niż NFZ 30%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Brak możliwości rejestracji 15%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Footer Placeholder 28"/>
          <p:cNvSpPr txBox="1">
            <a:spLocks/>
          </p:cNvSpPr>
          <p:nvPr/>
        </p:nvSpPr>
        <p:spPr>
          <a:xfrm>
            <a:off x="6096001" y="6292270"/>
            <a:ext cx="58466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/>
              <a:t>p</a:t>
            </a:r>
            <a:r>
              <a:rPr lang="pl-PL" dirty="0" smtClean="0"/>
              <a:t>7b. Z jakich powodów decyduje się Pan/Pani korzystać z odpłatnych usług zdrowotnych?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403335" y="2405339"/>
            <a:ext cx="2239619" cy="759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Wśród osób, które korzystają z odpłatnych usług zdrowotnych 63,5% stanowią mieszkańcy miasta. </a:t>
            </a:r>
            <a:endParaRPr lang="en-GB" sz="1200" dirty="0"/>
          </a:p>
        </p:txBody>
      </p:sp>
      <p:sp>
        <p:nvSpPr>
          <p:cNvPr id="11" name="Rectangle 10"/>
          <p:cNvSpPr/>
          <p:nvPr/>
        </p:nvSpPr>
        <p:spPr>
          <a:xfrm>
            <a:off x="4403334" y="3299876"/>
            <a:ext cx="2239619" cy="759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Wśród osób, które korzystają z odpłatnych usług zdrowotnych 56% stanowią osoby w wieku 60-69.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3011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Ponad połowa mieszkańców Miechowa w wieku 60+ korzysta ze świadczeń lekarskich poza gminą. Aż 43% musiała kiedyś zrezygnować ze świadczeń lekarskich z powodów finansowych. </a:t>
            </a:r>
            <a:endParaRPr lang="en-GB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42375946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71379475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Footer Placeholder 28"/>
          <p:cNvSpPr txBox="1">
            <a:spLocks/>
          </p:cNvSpPr>
          <p:nvPr/>
        </p:nvSpPr>
        <p:spPr>
          <a:xfrm>
            <a:off x="838200" y="6292269"/>
            <a:ext cx="6206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/>
              <a:t>p8.Czy korzysta Pan/Pani ze świadczeń lekarskich poza gminą </a:t>
            </a:r>
            <a:r>
              <a:rPr lang="pl-PL" dirty="0" smtClean="0"/>
              <a:t>Miechów?</a:t>
            </a:r>
            <a:endParaRPr lang="en-GB" dirty="0"/>
          </a:p>
        </p:txBody>
      </p:sp>
      <p:sp>
        <p:nvSpPr>
          <p:cNvPr id="14" name="Footer Placeholder 28"/>
          <p:cNvSpPr txBox="1">
            <a:spLocks/>
          </p:cNvSpPr>
          <p:nvPr/>
        </p:nvSpPr>
        <p:spPr>
          <a:xfrm>
            <a:off x="5811981" y="6292270"/>
            <a:ext cx="6206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/>
              <a:t>p9. Czy kiedykolwiek nie kupił/a Pan/i lekarstw lub zrezygnował/a ze świadczeń medycznych z powodów finansowych?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403335" y="2405339"/>
            <a:ext cx="2239619" cy="759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Wśród osób, które korzystają z usług zdrowotnych poza gminą 56% stanowią mieszkańcy miasta.</a:t>
            </a:r>
            <a:endParaRPr lang="en-GB" sz="1200" dirty="0"/>
          </a:p>
        </p:txBody>
      </p:sp>
      <p:sp>
        <p:nvSpPr>
          <p:cNvPr id="9" name="Rectangle 8"/>
          <p:cNvSpPr/>
          <p:nvPr/>
        </p:nvSpPr>
        <p:spPr>
          <a:xfrm>
            <a:off x="4403334" y="3464428"/>
            <a:ext cx="2239619" cy="759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Wśród osób, które korzystają z usług zdrowotnych poza gminą 50% stanowią  osoby w wieku 60-69.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2745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24% mieszkańców w wieku 60+ korzysta z usług OPS. Zdecydowana większość osób, nie ma klarownej opinii na temat jakości usług </a:t>
            </a:r>
            <a:r>
              <a:rPr lang="pl-PL" sz="3200" dirty="0" err="1" smtClean="0"/>
              <a:t>OPSu</a:t>
            </a:r>
            <a:r>
              <a:rPr lang="pl-PL" sz="3200" dirty="0" smtClean="0"/>
              <a:t>.</a:t>
            </a:r>
            <a:endParaRPr lang="en-GB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68938454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3874458"/>
              </p:ext>
            </p:extLst>
          </p:nvPr>
        </p:nvGraphicFramePr>
        <p:xfrm>
          <a:off x="6172200" y="1921591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Footer Placeholder 28"/>
          <p:cNvSpPr txBox="1">
            <a:spLocks/>
          </p:cNvSpPr>
          <p:nvPr/>
        </p:nvSpPr>
        <p:spPr>
          <a:xfrm>
            <a:off x="325581" y="6272929"/>
            <a:ext cx="6206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 smtClean="0"/>
              <a:t>p10. Czy obecnie korzysta Pan/i z usług Gminnego Ośrodka Pomocy Społecznej w Miechowie?</a:t>
            </a:r>
            <a:endParaRPr lang="en-GB" dirty="0"/>
          </a:p>
        </p:txBody>
      </p:sp>
      <p:sp>
        <p:nvSpPr>
          <p:cNvPr id="14" name="Footer Placeholder 28"/>
          <p:cNvSpPr txBox="1">
            <a:spLocks/>
          </p:cNvSpPr>
          <p:nvPr/>
        </p:nvSpPr>
        <p:spPr>
          <a:xfrm>
            <a:off x="6269183" y="6272928"/>
            <a:ext cx="6206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 smtClean="0"/>
              <a:t>p11. Jak ocenia Pan/i działalność Gminnego Ośrodka Pomocy Społecznej w Miechowie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50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2065</Words>
  <Application>Microsoft Office PowerPoint</Application>
  <PresentationFormat>Niestandardowy</PresentationFormat>
  <Paragraphs>223</Paragraphs>
  <Slides>23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Office Theme</vt:lpstr>
      <vt:lpstr>Podsumowanie badania dotyczącego osób starszych w gminie Miechów</vt:lpstr>
      <vt:lpstr>57% mieszkańców gminy w wieku 60+ korzysta z lekarza pierwszego kontaktu kilka razy w roku. Drugą najliczniejszą grupą są osoby, które odwiedzają lekarza pierwszego kontaktu kilka razy w miesiącu. </vt:lpstr>
      <vt:lpstr>Najczęściej odwiedzaną placówkę jest Gminny Ośrodek Zdrowia w Miechowie na ul. Szpitalnej.</vt:lpstr>
      <vt:lpstr>Prawie 1/3 mieszkańców gminy ma trudności z umówieniem się na wizytę do lekarza pierwszego kontaktu. Choć zadowolenie z usług lekarza pierwszego kontaktu jest bardzo wysokie.</vt:lpstr>
      <vt:lpstr>Najczęściej odwiedzanymi specjalistami w ostatnim roku byli: okulista, kardiolog, reumatolog. </vt:lpstr>
      <vt:lpstr>Prawie 10% mieszkańców w wieku 60+ była w szpitalu ostatniego roku nawet kilka razy.</vt:lpstr>
      <vt:lpstr>Aż 46% mieszkańców korzystała kiedyś z odpłatnych usług zdrowotnych. Głównym powodem, dla które mieszkańcy decydują się na odpłatną wizytę u lekarza jest zbyt długie oczekiwanie na termin wizyty w ramach NFZ.</vt:lpstr>
      <vt:lpstr>Ponad połowa mieszkańców Miechowa w wieku 60+ korzysta ze świadczeń lekarskich poza gminą. Aż 43% musiała kiedyś zrezygnować ze świadczeń lekarskich z powodów finansowych. </vt:lpstr>
      <vt:lpstr>24% mieszkańców w wieku 60+ korzysta z usług OPS. Zdecydowana większość osób, nie ma klarownej opinii na temat jakości usług OPSu.</vt:lpstr>
      <vt:lpstr>Mniejszą wiedzę o usługach skierowanych do seniorów realizowanych przez gminę mają mieszkańcy wsi.</vt:lpstr>
      <vt:lpstr>1/3 mieszkańców w wieku 60+ posiada problemy zdrowotne utrudniające w poruszaniu się poza domem. Aż 70% w tym wieku nie uprawia żadnej aktywności fizycznej.</vt:lpstr>
      <vt:lpstr>61% mieszkańców miast i 39% mieszkańców wsi ocenia, że jest samodzielna.12% seniorów w ogóle nie może liczyć na wsparcie najbliższych.</vt:lpstr>
      <vt:lpstr>Najczęściej spotykanym urządzeniem w domu seniora jest lodówka i telewizor. Natomiast jedynie 1/3 mieszkańców w wieku 60+ posiada dostęp do Internetu.</vt:lpstr>
      <vt:lpstr>Najczęstszą formą spędzania czasu wolnego przez mieszkańców gminy Miechów w wieku 60+ jest oglądanie telewizji i aktywność na świeżym powietrzu. Jedynie 8% badanych działa społecznie. </vt:lpstr>
      <vt:lpstr>Wzory spędzania czasu wolnego różnią się. Mieszkańcy miast spędzają czas w bardziej aktywny sposób. </vt:lpstr>
      <vt:lpstr>Obszary działania gminy Miechów ważne z perspektywy poprawy sytuacji seniorów:</vt:lpstr>
      <vt:lpstr>Ochrona zdrowia</vt:lpstr>
      <vt:lpstr>Pomoc opiekuńcza</vt:lpstr>
      <vt:lpstr>Organizacja czasu wolnego</vt:lpstr>
      <vt:lpstr>Oferta sportowa</vt:lpstr>
      <vt:lpstr>Transport i infrastruktura drogowa</vt:lpstr>
      <vt:lpstr>Inne obszary wsparcia</vt:lpstr>
      <vt:lpstr>Dane demograficzne osób badanych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Szostak, Sonia</dc:creator>
  <cp:lastModifiedBy>Sylwia Górska</cp:lastModifiedBy>
  <cp:revision>92</cp:revision>
  <dcterms:created xsi:type="dcterms:W3CDTF">2016-03-19T17:45:44Z</dcterms:created>
  <dcterms:modified xsi:type="dcterms:W3CDTF">2017-06-24T06:34:08Z</dcterms:modified>
</cp:coreProperties>
</file>