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3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theme/themeOverride5.xml" ContentType="application/vnd.openxmlformats-officedocument.themeOverride+xml"/>
  <Override PartName="/ppt/charts/chart10.xml" ContentType="application/vnd.openxmlformats-officedocument.drawingml.chart+xml"/>
  <Override PartName="/ppt/theme/themeOverride6.xml" ContentType="application/vnd.openxmlformats-officedocument.themeOverride+xml"/>
  <Override PartName="/ppt/charts/chart11.xml" ContentType="application/vnd.openxmlformats-officedocument.drawingml.chart+xml"/>
  <Override PartName="/ppt/theme/themeOverride7.xml" ContentType="application/vnd.openxmlformats-officedocument.themeOverride+xml"/>
  <Override PartName="/ppt/charts/chart12.xml" ContentType="application/vnd.openxmlformats-officedocument.drawingml.chart+xml"/>
  <Override PartName="/ppt/theme/themeOverride8.xml" ContentType="application/vnd.openxmlformats-officedocument.themeOverride+xml"/>
  <Override PartName="/ppt/charts/chart13.xml" ContentType="application/vnd.openxmlformats-officedocument.drawingml.chart+xml"/>
  <Override PartName="/ppt/theme/themeOverride9.xml" ContentType="application/vnd.openxmlformats-officedocument.themeOverride+xml"/>
  <Override PartName="/ppt/charts/chart14.xml" ContentType="application/vnd.openxmlformats-officedocument.drawingml.chart+xml"/>
  <Override PartName="/ppt/theme/themeOverride10.xml" ContentType="application/vnd.openxmlformats-officedocument.themeOverride+xml"/>
  <Override PartName="/ppt/charts/chart15.xml" ContentType="application/vnd.openxmlformats-officedocument.drawingml.chart+xml"/>
  <Override PartName="/ppt/theme/themeOverride11.xml" ContentType="application/vnd.openxmlformats-officedocument.themeOverride+xml"/>
  <Override PartName="/ppt/charts/chart16.xml" ContentType="application/vnd.openxmlformats-officedocument.drawingml.chart+xml"/>
  <Override PartName="/ppt/theme/themeOverride12.xml" ContentType="application/vnd.openxmlformats-officedocument.themeOverride+xml"/>
  <Override PartName="/ppt/charts/chart17.xml" ContentType="application/vnd.openxmlformats-officedocument.drawingml.chart+xml"/>
  <Override PartName="/ppt/theme/themeOverride13.xml" ContentType="application/vnd.openxmlformats-officedocument.themeOverride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theme/themeOverride14.xml" ContentType="application/vnd.openxmlformats-officedocument.themeOverride+xml"/>
  <Override PartName="/ppt/charts/chart20.xml" ContentType="application/vnd.openxmlformats-officedocument.drawingml.chart+xml"/>
  <Override PartName="/ppt/theme/themeOverride15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  <Override PartName="/ppt/charts/colors3.xml" ContentType="application/vnd.ms-office.chartcolorstyle+xml"/>
  <Override PartName="/ppt/charts/style3.xml" ContentType="application/vnd.ms-office.chartstyle+xml"/>
  <Override PartName="/ppt/charts/colors4.xml" ContentType="application/vnd.ms-office.chartcolorstyle+xml"/>
  <Override PartName="/ppt/charts/style4.xml" ContentType="application/vnd.ms-office.chartstyle+xml"/>
  <Override PartName="/ppt/charts/colors5.xml" ContentType="application/vnd.ms-office.chartcolorstyle+xml"/>
  <Override PartName="/ppt/charts/style5.xml" ContentType="application/vnd.ms-office.chartstyle+xml"/>
  <Override PartName="/ppt/charts/colors6.xml" ContentType="application/vnd.ms-office.chartcolorstyle+xml"/>
  <Override PartName="/ppt/charts/style6.xml" ContentType="application/vnd.ms-office.chartstyle+xml"/>
  <Override PartName="/ppt/charts/colors7.xml" ContentType="application/vnd.ms-office.chartcolorstyle+xml"/>
  <Override PartName="/ppt/charts/style7.xml" ContentType="application/vnd.ms-office.chartstyle+xml"/>
  <Override PartName="/ppt/charts/colors8.xml" ContentType="application/vnd.ms-office.chartcolorstyle+xml"/>
  <Override PartName="/ppt/charts/style8.xml" ContentType="application/vnd.ms-office.chartstyle+xml"/>
  <Override PartName="/ppt/charts/colors9.xml" ContentType="application/vnd.ms-office.chartcolorstyle+xml"/>
  <Override PartName="/ppt/charts/style9.xml" ContentType="application/vnd.ms-office.chartstyle+xml"/>
  <Override PartName="/ppt/charts/colors10.xml" ContentType="application/vnd.ms-office.chartcolorstyle+xml"/>
  <Override PartName="/ppt/charts/style10.xml" ContentType="application/vnd.ms-office.chartstyle+xml"/>
  <Override PartName="/ppt/charts/colors11.xml" ContentType="application/vnd.ms-office.chartcolorstyle+xml"/>
  <Override PartName="/ppt/charts/style11.xml" ContentType="application/vnd.ms-office.chartstyle+xml"/>
  <Override PartName="/ppt/charts/colors12.xml" ContentType="application/vnd.ms-office.chartcolorstyle+xml"/>
  <Override PartName="/ppt/charts/style12.xml" ContentType="application/vnd.ms-office.chartstyle+xml"/>
  <Override PartName="/ppt/charts/colors13.xml" ContentType="application/vnd.ms-office.chartcolorstyle+xml"/>
  <Override PartName="/ppt/charts/style13.xml" ContentType="application/vnd.ms-office.chartstyle+xml"/>
  <Override PartName="/ppt/charts/colors14.xml" ContentType="application/vnd.ms-office.chartcolorstyle+xml"/>
  <Override PartName="/ppt/charts/style14.xml" ContentType="application/vnd.ms-office.chartstyle+xml"/>
  <Override PartName="/ppt/charts/colors15.xml" ContentType="application/vnd.ms-office.chartcolorstyle+xml"/>
  <Override PartName="/ppt/charts/style15.xml" ContentType="application/vnd.ms-office.chartstyle+xml"/>
  <Override PartName="/ppt/charts/colors16.xml" ContentType="application/vnd.ms-office.chartcolorstyle+xml"/>
  <Override PartName="/ppt/charts/style16.xml" ContentType="application/vnd.ms-office.chartstyle+xml"/>
  <Override PartName="/ppt/charts/colors17.xml" ContentType="application/vnd.ms-office.chartcolorstyle+xml"/>
  <Override PartName="/ppt/charts/style17.xml" ContentType="application/vnd.ms-office.chartstyle+xml"/>
  <Override PartName="/ppt/charts/colors18.xml" ContentType="application/vnd.ms-office.chartcolorstyle+xml"/>
  <Override PartName="/ppt/charts/style18.xml" ContentType="application/vnd.ms-office.chartstyle+xml"/>
  <Override PartName="/ppt/charts/colors19.xml" ContentType="application/vnd.ms-office.chartcolorstyle+xml"/>
  <Override PartName="/ppt/charts/style19.xml" ContentType="application/vnd.ms-office.chartstyle+xml"/>
  <Override PartName="/ppt/charts/colors20.xml" ContentType="application/vnd.ms-office.chartcolorstyle+xml"/>
  <Override PartName="/ppt/charts/style20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70" r:id="rId2"/>
    <p:sldId id="256" r:id="rId3"/>
    <p:sldId id="257" r:id="rId4"/>
    <p:sldId id="259" r:id="rId5"/>
    <p:sldId id="261" r:id="rId6"/>
    <p:sldId id="262" r:id="rId7"/>
    <p:sldId id="263" r:id="rId8"/>
    <p:sldId id="264" r:id="rId9"/>
    <p:sldId id="265" r:id="rId10"/>
    <p:sldId id="280" r:id="rId11"/>
    <p:sldId id="266" r:id="rId12"/>
    <p:sldId id="267" r:id="rId13"/>
    <p:sldId id="268" r:id="rId14"/>
    <p:sldId id="269" r:id="rId15"/>
    <p:sldId id="281" r:id="rId16"/>
    <p:sldId id="272" r:id="rId17"/>
    <p:sldId id="273" r:id="rId18"/>
    <p:sldId id="275" r:id="rId19"/>
    <p:sldId id="276" r:id="rId20"/>
    <p:sldId id="277" r:id="rId21"/>
    <p:sldId id="278" r:id="rId22"/>
    <p:sldId id="279" r:id="rId23"/>
    <p:sldId id="271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AFFABE93-6D68-4E36-B9D1-6A36A6456F36}">
          <p14:sldIdLst>
            <p14:sldId id="270"/>
            <p14:sldId id="256"/>
            <p14:sldId id="257"/>
            <p14:sldId id="259"/>
            <p14:sldId id="261"/>
            <p14:sldId id="262"/>
            <p14:sldId id="263"/>
            <p14:sldId id="264"/>
            <p14:sldId id="265"/>
            <p14:sldId id="280"/>
            <p14:sldId id="266"/>
            <p14:sldId id="267"/>
            <p14:sldId id="268"/>
            <p14:sldId id="269"/>
            <p14:sldId id="281"/>
            <p14:sldId id="272"/>
            <p14:sldId id="273"/>
            <p14:sldId id="275"/>
            <p14:sldId id="276"/>
            <p14:sldId id="277"/>
            <p14:sldId id="278"/>
            <p14:sldId id="279"/>
            <p14:sldId id="271"/>
          </p14:sldIdLst>
        </p14:section>
      </p14:sectionLst>
    </p:ex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767" autoAdjust="0"/>
    <p:restoredTop sz="94533" autoAdjust="0"/>
  </p:normalViewPr>
  <p:slideViewPr>
    <p:cSldViewPr snapToGrid="0">
      <p:cViewPr>
        <p:scale>
          <a:sx n="84" d="100"/>
          <a:sy n="84" d="100"/>
        </p:scale>
        <p:origin x="-590" y="-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openxmlformats.org/officeDocument/2006/relationships/oleObject" Target="file:///D:\Data\SSzostak\Desktop\analizy.xlsx" TargetMode="External"/><Relationship Id="rId1" Type="http://schemas.openxmlformats.org/officeDocument/2006/relationships/themeOverride" Target="../theme/themeOverride1.xml"/><Relationship Id="rId4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microsoft.com/office/2011/relationships/chartColorStyle" Target="colors10.xml"/><Relationship Id="rId2" Type="http://schemas.openxmlformats.org/officeDocument/2006/relationships/package" Target="../embeddings/Microsoft_Excel_Worksheet9.xlsx"/><Relationship Id="rId1" Type="http://schemas.openxmlformats.org/officeDocument/2006/relationships/themeOverride" Target="../theme/themeOverride6.xml"/><Relationship Id="rId4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microsoft.com/office/2011/relationships/chartColorStyle" Target="colors11.xml"/><Relationship Id="rId2" Type="http://schemas.openxmlformats.org/officeDocument/2006/relationships/package" Target="../embeddings/Microsoft_Excel_Worksheet10.xlsx"/><Relationship Id="rId1" Type="http://schemas.openxmlformats.org/officeDocument/2006/relationships/themeOverride" Target="../theme/themeOverride7.xml"/><Relationship Id="rId4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microsoft.com/office/2011/relationships/chartColorStyle" Target="colors12.xml"/><Relationship Id="rId2" Type="http://schemas.openxmlformats.org/officeDocument/2006/relationships/package" Target="../embeddings/Microsoft_Excel_Worksheet11.xlsx"/><Relationship Id="rId1" Type="http://schemas.openxmlformats.org/officeDocument/2006/relationships/themeOverride" Target="../theme/themeOverride8.xml"/><Relationship Id="rId4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microsoft.com/office/2011/relationships/chartColorStyle" Target="colors13.xml"/><Relationship Id="rId2" Type="http://schemas.openxmlformats.org/officeDocument/2006/relationships/package" Target="../embeddings/Microsoft_Excel_Worksheet12.xlsx"/><Relationship Id="rId1" Type="http://schemas.openxmlformats.org/officeDocument/2006/relationships/themeOverride" Target="../theme/themeOverride9.xml"/><Relationship Id="rId4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microsoft.com/office/2011/relationships/chartColorStyle" Target="colors14.xml"/><Relationship Id="rId2" Type="http://schemas.openxmlformats.org/officeDocument/2006/relationships/package" Target="../embeddings/Microsoft_Excel_Worksheet13.xlsx"/><Relationship Id="rId1" Type="http://schemas.openxmlformats.org/officeDocument/2006/relationships/themeOverride" Target="../theme/themeOverride10.xml"/><Relationship Id="rId4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microsoft.com/office/2011/relationships/chartColorStyle" Target="colors15.xml"/><Relationship Id="rId2" Type="http://schemas.openxmlformats.org/officeDocument/2006/relationships/package" Target="../embeddings/Microsoft_Excel_Worksheet14.xlsx"/><Relationship Id="rId1" Type="http://schemas.openxmlformats.org/officeDocument/2006/relationships/themeOverride" Target="../theme/themeOverride11.xml"/><Relationship Id="rId4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microsoft.com/office/2011/relationships/chartColorStyle" Target="colors16.xml"/><Relationship Id="rId2" Type="http://schemas.openxmlformats.org/officeDocument/2006/relationships/package" Target="../embeddings/Microsoft_Excel_Worksheet15.xlsx"/><Relationship Id="rId1" Type="http://schemas.openxmlformats.org/officeDocument/2006/relationships/themeOverride" Target="../theme/themeOverride12.xml"/><Relationship Id="rId4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microsoft.com/office/2011/relationships/chartColorStyle" Target="colors17.xml"/><Relationship Id="rId2" Type="http://schemas.openxmlformats.org/officeDocument/2006/relationships/package" Target="../embeddings/Microsoft_Excel_Worksheet16.xlsx"/><Relationship Id="rId1" Type="http://schemas.openxmlformats.org/officeDocument/2006/relationships/themeOverride" Target="../theme/themeOverride13.xml"/><Relationship Id="rId4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microsoft.com/office/2011/relationships/chartStyle" Target="style18.xml"/><Relationship Id="rId2" Type="http://schemas.microsoft.com/office/2011/relationships/chartColorStyle" Target="colors18.xml"/><Relationship Id="rId1" Type="http://schemas.openxmlformats.org/officeDocument/2006/relationships/package" Target="../embeddings/Microsoft_Excel_Worksheet17.xlsx"/></Relationships>
</file>

<file path=ppt/charts/_rels/chart19.xml.rels><?xml version="1.0" encoding="UTF-8" standalone="yes"?>
<Relationships xmlns="http://schemas.openxmlformats.org/package/2006/relationships"><Relationship Id="rId3" Type="http://schemas.microsoft.com/office/2011/relationships/chartColorStyle" Target="colors19.xml"/><Relationship Id="rId2" Type="http://schemas.openxmlformats.org/officeDocument/2006/relationships/package" Target="../embeddings/Microsoft_Excel_Worksheet18.xlsx"/><Relationship Id="rId1" Type="http://schemas.openxmlformats.org/officeDocument/2006/relationships/themeOverride" Target="../theme/themeOverride14.xml"/><Relationship Id="rId4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Relationship Id="rId4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microsoft.com/office/2011/relationships/chartColorStyle" Target="colors20.xml"/><Relationship Id="rId2" Type="http://schemas.openxmlformats.org/officeDocument/2006/relationships/package" Target="../embeddings/Microsoft_Excel_Worksheet19.xlsx"/><Relationship Id="rId1" Type="http://schemas.openxmlformats.org/officeDocument/2006/relationships/themeOverride" Target="../theme/themeOverride15.xml"/><Relationship Id="rId4" Type="http://schemas.microsoft.com/office/2011/relationships/chartStyle" Target="style20.xm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ColorStyle" Target="colors3.xml"/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Relationship Id="rId4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ColorStyle" Target="colors4.xml"/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4.xml"/><Relationship Id="rId4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Style" Target="style6.xml"/><Relationship Id="rId2" Type="http://schemas.microsoft.com/office/2011/relationships/chartColorStyle" Target="colors6.xml"/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3" Type="http://schemas.microsoft.com/office/2011/relationships/chartStyle" Target="style7.xml"/><Relationship Id="rId2" Type="http://schemas.microsoft.com/office/2011/relationships/chartColorStyle" Target="colors7.xml"/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3" Type="http://schemas.microsoft.com/office/2011/relationships/chartStyle" Target="style8.xml"/><Relationship Id="rId2" Type="http://schemas.microsoft.com/office/2011/relationships/chartColorStyle" Target="colors8.xml"/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3" Type="http://schemas.microsoft.com/office/2011/relationships/chartColorStyle" Target="colors9.xml"/><Relationship Id="rId2" Type="http://schemas.openxmlformats.org/officeDocument/2006/relationships/package" Target="../embeddings/Microsoft_Excel_Worksheet8.xlsx"/><Relationship Id="rId1" Type="http://schemas.openxmlformats.org/officeDocument/2006/relationships/themeOverride" Target="../theme/themeOverride5.xml"/><Relationship Id="rId4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l-PL"/>
              <a:t>Częstość korzystania z lekarza pierwszego kontaktu</a:t>
            </a:r>
            <a:endParaRPr lang="en-GB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N=1521</c:v>
          </c:tx>
          <c:spPr>
            <a:solidFill>
              <a:schemeClr val="accent2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90500" h="381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Sheet1!$A$6:$A$11</c:f>
              <c:strCache>
                <c:ptCount val="6"/>
                <c:pt idx="0">
                  <c:v>codziennie</c:v>
                </c:pt>
                <c:pt idx="1">
                  <c:v>kilka razy w tygodniu</c:v>
                </c:pt>
                <c:pt idx="2">
                  <c:v>kilka razy w miesiącu</c:v>
                </c:pt>
                <c:pt idx="3">
                  <c:v>kilka razy w roku</c:v>
                </c:pt>
                <c:pt idx="4">
                  <c:v>raz na kilka lat</c:v>
                </c:pt>
                <c:pt idx="5">
                  <c:v>nie korzystam</c:v>
                </c:pt>
              </c:strCache>
            </c:strRef>
          </c:cat>
          <c:val>
            <c:numRef>
              <c:f>Sheet1!$B$6:$B$11</c:f>
              <c:numCache>
                <c:formatCode>0%</c:formatCode>
                <c:ptCount val="6"/>
                <c:pt idx="0">
                  <c:v>7.2320841551610782E-3</c:v>
                </c:pt>
                <c:pt idx="1">
                  <c:v>1.5779092702169626E-2</c:v>
                </c:pt>
                <c:pt idx="2">
                  <c:v>0.32084155161078237</c:v>
                </c:pt>
                <c:pt idx="3">
                  <c:v>0.57133464825772518</c:v>
                </c:pt>
                <c:pt idx="4">
                  <c:v>6.5746219592373437E-2</c:v>
                </c:pt>
                <c:pt idx="5">
                  <c:v>1.9066403681788299E-2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8168832"/>
        <c:axId val="38192256"/>
      </c:barChart>
      <c:catAx>
        <c:axId val="38168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38192256"/>
        <c:crosses val="autoZero"/>
        <c:auto val="1"/>
        <c:lblAlgn val="ctr"/>
        <c:lblOffset val="100"/>
        <c:noMultiLvlLbl val="0"/>
      </c:catAx>
      <c:valAx>
        <c:axId val="381922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>
              <a:outerShdw blurRad="50800" dist="50800" dir="5400000" algn="ctr" rotWithShape="0">
                <a:schemeClr val="bg1">
                  <a:alpha val="29000"/>
                </a:schemeClr>
              </a:outerShdw>
            </a:effectLst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381688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l-PL" dirty="0" smtClean="0"/>
              <a:t>Liczba</a:t>
            </a:r>
            <a:r>
              <a:rPr lang="pl-PL" baseline="0" dirty="0" smtClean="0"/>
              <a:t> osób korzystających z usług OPS w Miechowie</a:t>
            </a:r>
            <a:endParaRPr lang="en-GB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N=1510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90500" h="381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nie, nie korzystam</c:v>
                </c:pt>
                <c:pt idx="1">
                  <c:v>tak, korzystam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0.76056414234857284</c:v>
                </c:pt>
                <c:pt idx="1">
                  <c:v>0.23918799413386438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1824640"/>
        <c:axId val="41826176"/>
      </c:barChart>
      <c:catAx>
        <c:axId val="4182464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41826176"/>
        <c:crosses val="autoZero"/>
        <c:auto val="1"/>
        <c:lblAlgn val="ctr"/>
        <c:lblOffset val="100"/>
        <c:noMultiLvlLbl val="0"/>
      </c:catAx>
      <c:valAx>
        <c:axId val="41826176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418246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l-PL" sz="1800" dirty="0" smtClean="0"/>
              <a:t>Zadowolenie z działalności OPS w Miechowie</a:t>
            </a:r>
            <a:endParaRPr lang="en-GB" sz="1800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N=1361</c:v>
                </c:pt>
              </c:strCache>
            </c:strRef>
          </c:tx>
          <c:spPr>
            <a:solidFill>
              <a:srgbClr val="ED7D31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90500" h="381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bardzo dobrze</c:v>
                </c:pt>
                <c:pt idx="1">
                  <c:v>dobrze</c:v>
                </c:pt>
                <c:pt idx="2">
                  <c:v>ani dobrze, ani źle</c:v>
                </c:pt>
                <c:pt idx="3">
                  <c:v>źle</c:v>
                </c:pt>
                <c:pt idx="4">
                  <c:v>bardzo źle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9.8054646352681823E-2</c:v>
                </c:pt>
                <c:pt idx="1">
                  <c:v>0.1979911632064659</c:v>
                </c:pt>
                <c:pt idx="2">
                  <c:v>0.66044505737545633</c:v>
                </c:pt>
                <c:pt idx="3">
                  <c:v>3.1926423063923598E-2</c:v>
                </c:pt>
                <c:pt idx="4">
                  <c:v>1.1473956108743572E-2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1862272"/>
        <c:axId val="41992192"/>
      </c:barChart>
      <c:catAx>
        <c:axId val="41862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41992192"/>
        <c:crosses val="autoZero"/>
        <c:auto val="1"/>
        <c:lblAlgn val="ctr"/>
        <c:lblOffset val="100"/>
        <c:noMultiLvlLbl val="0"/>
      </c:catAx>
      <c:valAx>
        <c:axId val="41992192"/>
        <c:scaling>
          <c:orientation val="minMax"/>
          <c:max val="1"/>
        </c:scaling>
        <c:delete val="0"/>
        <c:axPos val="l"/>
        <c:majorGridlines>
          <c:spPr>
            <a:ln w="6350" cap="flat" cmpd="sng" algn="ctr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418622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2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l-PL" dirty="0" smtClean="0"/>
              <a:t>Wiedza o usługach sąsiedzkich realizowanych przez gminę</a:t>
            </a:r>
            <a:endParaRPr lang="en-GB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N=1469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90500" h="381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Mieszkańcy miasta</c:v>
                </c:pt>
                <c:pt idx="1">
                  <c:v>Mieszkańcy wsi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0.66530612244897958</c:v>
                </c:pt>
                <c:pt idx="1">
                  <c:v>0.33469387755102042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5172608"/>
        <c:axId val="45174144"/>
      </c:barChart>
      <c:catAx>
        <c:axId val="4517260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45174144"/>
        <c:crosses val="autoZero"/>
        <c:auto val="1"/>
        <c:lblAlgn val="ctr"/>
        <c:lblOffset val="100"/>
        <c:noMultiLvlLbl val="0"/>
      </c:catAx>
      <c:valAx>
        <c:axId val="45174144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451726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2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l-PL" dirty="0" smtClean="0"/>
              <a:t>Wiedza o usługach opiekuńczych realizowanych przez gminę</a:t>
            </a:r>
            <a:endParaRPr lang="en-GB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N=1479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90500" h="38100"/>
            </a:sp3d>
          </c:spPr>
          <c:invertIfNegative val="0"/>
          <c:dLbls>
            <c:dLbl>
              <c:idx val="0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Mieszkańcy miasta</c:v>
                </c:pt>
                <c:pt idx="1">
                  <c:v>Mieszkańcy wsi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0.65774378585086002</c:v>
                </c:pt>
                <c:pt idx="1">
                  <c:v>0.34225621414913959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1886080"/>
        <c:axId val="41887616"/>
      </c:barChart>
      <c:catAx>
        <c:axId val="418860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41887616"/>
        <c:crosses val="autoZero"/>
        <c:auto val="1"/>
        <c:lblAlgn val="ctr"/>
        <c:lblOffset val="100"/>
        <c:noMultiLvlLbl val="0"/>
      </c:catAx>
      <c:valAx>
        <c:axId val="41887616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418860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2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l-PL" dirty="0" smtClean="0"/>
              <a:t>Występowanie problemów zdrowotnych utrudniających poruszanie się poza domem</a:t>
            </a:r>
            <a:endParaRPr lang="en-GB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N=1521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90500" h="381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nie posiadam problemu</c:v>
                </c:pt>
                <c:pt idx="1">
                  <c:v>posiadam taki problem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0.63481574975727861</c:v>
                </c:pt>
                <c:pt idx="1">
                  <c:v>0.3651842502427215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5257472"/>
        <c:axId val="45259008"/>
      </c:barChart>
      <c:catAx>
        <c:axId val="4525747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45259008"/>
        <c:crosses val="autoZero"/>
        <c:auto val="1"/>
        <c:lblAlgn val="ctr"/>
        <c:lblOffset val="100"/>
        <c:noMultiLvlLbl val="0"/>
      </c:catAx>
      <c:valAx>
        <c:axId val="45259008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452574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2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l-PL" dirty="0" smtClean="0"/>
              <a:t>Procent</a:t>
            </a:r>
            <a:r>
              <a:rPr lang="pl-PL" baseline="0" dirty="0" smtClean="0"/>
              <a:t> osób, które uprawiają jakąkolwiek aktywność fizyczną</a:t>
            </a:r>
            <a:endParaRPr lang="en-GB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N=1513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90500" h="381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nie, nie uprawiam</c:v>
                </c:pt>
                <c:pt idx="1">
                  <c:v>tak, uprawiam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0.69592685231652285</c:v>
                </c:pt>
                <c:pt idx="1">
                  <c:v>0.30407314768347726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5279872"/>
        <c:axId val="78205312"/>
      </c:barChart>
      <c:catAx>
        <c:axId val="4527987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78205312"/>
        <c:crosses val="autoZero"/>
        <c:auto val="1"/>
        <c:lblAlgn val="ctr"/>
        <c:lblOffset val="100"/>
        <c:noMultiLvlLbl val="0"/>
      </c:catAx>
      <c:valAx>
        <c:axId val="78205312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452798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2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l-PL" dirty="0" smtClean="0"/>
              <a:t>Możliwość uzyskania pomocy</a:t>
            </a:r>
            <a:r>
              <a:rPr lang="pl-PL" baseline="0" dirty="0" smtClean="0"/>
              <a:t> od najbliższych</a:t>
            </a:r>
            <a:endParaRPr lang="en-GB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N=1523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90500" h="381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nie, nie mogę zwrócić się o pomoc</c:v>
                </c:pt>
                <c:pt idx="1">
                  <c:v>tak, mogę zwrócić się o pomoc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0.12258065329026301</c:v>
                </c:pt>
                <c:pt idx="1">
                  <c:v>0.87741934670973698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78322688"/>
        <c:axId val="78344960"/>
      </c:barChart>
      <c:catAx>
        <c:axId val="783226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78344960"/>
        <c:crosses val="autoZero"/>
        <c:auto val="1"/>
        <c:lblAlgn val="ctr"/>
        <c:lblOffset val="100"/>
        <c:noMultiLvlLbl val="0"/>
      </c:catAx>
      <c:valAx>
        <c:axId val="78344960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783226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2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l-PL" dirty="0" smtClean="0"/>
              <a:t>Bycie</a:t>
            </a:r>
            <a:r>
              <a:rPr lang="pl-PL" baseline="0" dirty="0" smtClean="0"/>
              <a:t> samodzielnym</a:t>
            </a:r>
            <a:endParaRPr lang="en-GB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N=1513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90500" h="38100"/>
            </a:sp3d>
          </c:spPr>
          <c:invertIfNegative val="0"/>
          <c:dLbls>
            <c:dLbl>
              <c:idx val="0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Mieszkańcy miasta</c:v>
                </c:pt>
                <c:pt idx="1">
                  <c:v>Mieszkańcy wsi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0.60670482420278005</c:v>
                </c:pt>
                <c:pt idx="1">
                  <c:v>0.39329517579721995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5549056"/>
        <c:axId val="45550592"/>
      </c:barChart>
      <c:catAx>
        <c:axId val="455490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45550592"/>
        <c:crosses val="autoZero"/>
        <c:auto val="1"/>
        <c:lblAlgn val="ctr"/>
        <c:lblOffset val="100"/>
        <c:noMultiLvlLbl val="0"/>
      </c:catAx>
      <c:valAx>
        <c:axId val="45550592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455490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2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l-PL" dirty="0"/>
              <a:t>Procent badanych, którzy posiadają </a:t>
            </a:r>
            <a:r>
              <a:rPr lang="pl-PL" dirty="0" smtClean="0"/>
              <a:t>w domu następujące urządzenia:</a:t>
            </a:r>
            <a:endParaRPr lang="en-GB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N=1521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90500" h="381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lodówka</c:v>
                </c:pt>
                <c:pt idx="1">
                  <c:v>telewizor</c:v>
                </c:pt>
                <c:pt idx="2">
                  <c:v>pralka automatyczna</c:v>
                </c:pt>
                <c:pt idx="3">
                  <c:v>telefon</c:v>
                </c:pt>
                <c:pt idx="4">
                  <c:v>radio</c:v>
                </c:pt>
                <c:pt idx="5">
                  <c:v>komputer z dostępem do Internetu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0.95</c:v>
                </c:pt>
                <c:pt idx="1">
                  <c:v>0.93580368301730699</c:v>
                </c:pt>
                <c:pt idx="2">
                  <c:v>0.85903778945388798</c:v>
                </c:pt>
                <c:pt idx="3">
                  <c:v>0.85570740459450512</c:v>
                </c:pt>
                <c:pt idx="4">
                  <c:v>0.72957649381862988</c:v>
                </c:pt>
                <c:pt idx="5">
                  <c:v>0.31179136355670428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5597440"/>
        <c:axId val="45600128"/>
      </c:barChart>
      <c:catAx>
        <c:axId val="45597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45600128"/>
        <c:crosses val="autoZero"/>
        <c:auto val="1"/>
        <c:lblAlgn val="ctr"/>
        <c:lblOffset val="100"/>
        <c:noMultiLvlLbl val="0"/>
      </c:catAx>
      <c:valAx>
        <c:axId val="456001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455974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l-PL" dirty="0" smtClean="0"/>
              <a:t>Sposób spędzania wolnego czasu</a:t>
            </a:r>
            <a:endParaRPr lang="en-GB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N=1526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90500" h="381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oglądam telewizję</c:v>
                </c:pt>
                <c:pt idx="1">
                  <c:v>spędzam czas na wolnym powietrzu (spaceruję, pracuję na działce)</c:v>
                </c:pt>
                <c:pt idx="2">
                  <c:v>spotykam się z rodziną/znajomymi</c:v>
                </c:pt>
                <c:pt idx="3">
                  <c:v>czytam książki/gazety</c:v>
                </c:pt>
                <c:pt idx="4">
                  <c:v>korzystam z Internetu</c:v>
                </c:pt>
                <c:pt idx="5">
                  <c:v>działam w organizacji pozarządowej (np. Klub Seniora, Uniwersytet Trzeciego Wieku „Aktywne Życie”, Polski Związek Emerytów, Rencistów i Inwalidów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0.83723892133682998</c:v>
                </c:pt>
                <c:pt idx="1">
                  <c:v>0.68639263852293075</c:v>
                </c:pt>
                <c:pt idx="2">
                  <c:v>0.62156510503276052</c:v>
                </c:pt>
                <c:pt idx="3">
                  <c:v>0.59522563303144937</c:v>
                </c:pt>
                <c:pt idx="4">
                  <c:v>0.18109375354783744</c:v>
                </c:pt>
                <c:pt idx="5">
                  <c:v>7.8590332450851758E-2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78050816"/>
        <c:axId val="78060928"/>
      </c:barChart>
      <c:catAx>
        <c:axId val="78050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78060928"/>
        <c:crosses val="autoZero"/>
        <c:auto val="1"/>
        <c:lblAlgn val="ctr"/>
        <c:lblOffset val="100"/>
        <c:noMultiLvlLbl val="0"/>
      </c:catAx>
      <c:valAx>
        <c:axId val="78060928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>
              <a:outerShdw blurRad="50800" dist="50800" dir="5400000" algn="ctr" rotWithShape="0">
                <a:schemeClr val="bg1">
                  <a:alpha val="29000"/>
                </a:schemeClr>
              </a:outerShdw>
            </a:effectLst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780508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92017602419262789"/>
          <c:y val="0.53978983016258453"/>
          <c:w val="6.89544105899806E-2"/>
          <c:h val="5.972691618072418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l-PL" dirty="0" smtClean="0"/>
              <a:t>Najczęściej</a:t>
            </a:r>
            <a:r>
              <a:rPr lang="pl-PL" baseline="0" dirty="0" smtClean="0"/>
              <a:t> odwiedzane placówki lekarza pierwszego kontaktu</a:t>
            </a:r>
            <a:endParaRPr lang="en-GB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N=1456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90500" h="381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Gminny Ośrodek Zdrowia w Miechowie, ul. Szpitalna 1F</c:v>
                </c:pt>
                <c:pt idx="1">
                  <c:v>Gminny Ośrodek Zdrowia w Miechowie, ul. M. Konopnickiej 21</c:v>
                </c:pt>
                <c:pt idx="2">
                  <c:v>Przychodnia Rodzinna S.C. ul. J. Słowackiego 13</c:v>
                </c:pt>
                <c:pt idx="3">
                  <c:v>Centrum Medyczne Top-Med. ul. Jagiellońska 15/17</c:v>
                </c:pt>
                <c:pt idx="4">
                  <c:v>Gminny Ośrodek Zdrowia w Miechowie, Nasiechowice 45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0.68200549450549453</c:v>
                </c:pt>
                <c:pt idx="1">
                  <c:v>0.15041208791208791</c:v>
                </c:pt>
                <c:pt idx="2">
                  <c:v>7.9670329670329665E-2</c:v>
                </c:pt>
                <c:pt idx="3">
                  <c:v>6.662087912087912E-2</c:v>
                </c:pt>
                <c:pt idx="4">
                  <c:v>2.1291208791208792E-2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8800000"/>
        <c:axId val="38823424"/>
      </c:barChart>
      <c:catAx>
        <c:axId val="38800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38823424"/>
        <c:crosses val="autoZero"/>
        <c:auto val="1"/>
        <c:lblAlgn val="ctr"/>
        <c:lblOffset val="100"/>
        <c:noMultiLvlLbl val="0"/>
      </c:catAx>
      <c:valAx>
        <c:axId val="388234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>
              <a:outerShdw blurRad="50800" dist="50800" dir="5400000" algn="ctr" rotWithShape="0">
                <a:schemeClr val="bg1">
                  <a:alpha val="29000"/>
                </a:schemeClr>
              </a:outerShdw>
            </a:effectLst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388000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2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l-PL" dirty="0" smtClean="0"/>
              <a:t>Sposób spędzania czasu wolnego wśród przez</a:t>
            </a:r>
            <a:r>
              <a:rPr lang="pl-PL" baseline="0" dirty="0" smtClean="0"/>
              <a:t> seniorów</a:t>
            </a:r>
            <a:r>
              <a:rPr lang="pl-PL" dirty="0" smtClean="0"/>
              <a:t> mieszkających na wsi i w mieście</a:t>
            </a:r>
            <a:endParaRPr lang="en-GB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Mieszkańcy miasta</c:v>
                </c:pt>
              </c:strCache>
            </c:strRef>
          </c:tx>
          <c:spPr>
            <a:solidFill>
              <a:srgbClr val="FF99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90500" h="381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Spędzam czas na wolnym powietrzu</c:v>
                </c:pt>
                <c:pt idx="1">
                  <c:v>Oglądam telewizję</c:v>
                </c:pt>
                <c:pt idx="2">
                  <c:v>Spotykam się z rodziną/przyjaciółmi</c:v>
                </c:pt>
                <c:pt idx="3">
                  <c:v>Czytam książki/gazety</c:v>
                </c:pt>
                <c:pt idx="4">
                  <c:v>Korzystam z Internetu</c:v>
                </c:pt>
                <c:pt idx="5">
                  <c:v>Działam w organizacji pozarządowej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0.59423076923076923</c:v>
                </c:pt>
                <c:pt idx="1">
                  <c:v>0.59968602825745687</c:v>
                </c:pt>
                <c:pt idx="2">
                  <c:v>0.61252653927813161</c:v>
                </c:pt>
                <c:pt idx="3">
                  <c:v>0.66225165562913901</c:v>
                </c:pt>
                <c:pt idx="4">
                  <c:v>0.73913043478260876</c:v>
                </c:pt>
                <c:pt idx="5">
                  <c:v>0.77500000000000002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Mieszkańcy wsi</c:v>
                </c:pt>
              </c:strCache>
            </c:strRef>
          </c:tx>
          <c:spPr>
            <a:solidFill>
              <a:schemeClr val="accent2">
                <a:tint val="77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90500" h="381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Spędzam czas na wolnym powietrzu</c:v>
                </c:pt>
                <c:pt idx="1">
                  <c:v>Oglądam telewizję</c:v>
                </c:pt>
                <c:pt idx="2">
                  <c:v>Spotykam się z rodziną/przyjaciółmi</c:v>
                </c:pt>
                <c:pt idx="3">
                  <c:v>Czytam książki/gazety</c:v>
                </c:pt>
                <c:pt idx="4">
                  <c:v>Korzystam z Internetu</c:v>
                </c:pt>
                <c:pt idx="5">
                  <c:v>Działam w organizacji pozarządowej</c:v>
                </c:pt>
              </c:strCache>
            </c:strRef>
          </c:cat>
          <c:val>
            <c:numRef>
              <c:f>Sheet1!$C$2:$C$7</c:f>
              <c:numCache>
                <c:formatCode>0%</c:formatCode>
                <c:ptCount val="6"/>
                <c:pt idx="0">
                  <c:v>0.40576923076923083</c:v>
                </c:pt>
                <c:pt idx="1">
                  <c:v>0.40031397174254318</c:v>
                </c:pt>
                <c:pt idx="2">
                  <c:v>0.38747346072186839</c:v>
                </c:pt>
                <c:pt idx="3">
                  <c:v>0.33774834437086093</c:v>
                </c:pt>
                <c:pt idx="4">
                  <c:v>0.2608695652173913</c:v>
                </c:pt>
                <c:pt idx="5">
                  <c:v>0.22500000000000001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78419840"/>
        <c:axId val="78421376"/>
      </c:barChart>
      <c:catAx>
        <c:axId val="78419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78421376"/>
        <c:crosses val="autoZero"/>
        <c:auto val="1"/>
        <c:lblAlgn val="ctr"/>
        <c:lblOffset val="100"/>
        <c:noMultiLvlLbl val="0"/>
      </c:catAx>
      <c:valAx>
        <c:axId val="78421376"/>
        <c:scaling>
          <c:orientation val="minMax"/>
        </c:scaling>
        <c:delete val="0"/>
        <c:axPos val="l"/>
        <c:majorGridlines>
          <c:spPr>
            <a:ln w="6350" cap="flat" cmpd="sng" algn="ctr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784198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l-PL" dirty="0" smtClean="0"/>
              <a:t>Ocena trudności zapisania się do lekarza</a:t>
            </a:r>
            <a:r>
              <a:rPr lang="pl-PL" baseline="0" dirty="0" smtClean="0"/>
              <a:t> pierwszego kontaktu</a:t>
            </a:r>
            <a:endParaRPr lang="en-GB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N=1515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90500" h="381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brak problemu z zajerestrowaniem</c:v>
                </c:pt>
                <c:pt idx="1">
                  <c:v>problem z zajerestrowaniem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0.73069306930693068</c:v>
                </c:pt>
                <c:pt idx="1">
                  <c:v>0.26930693069306932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8735872"/>
        <c:axId val="38737408"/>
      </c:barChart>
      <c:catAx>
        <c:axId val="387358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38737408"/>
        <c:crosses val="autoZero"/>
        <c:auto val="1"/>
        <c:lblAlgn val="ctr"/>
        <c:lblOffset val="100"/>
        <c:noMultiLvlLbl val="0"/>
      </c:catAx>
      <c:valAx>
        <c:axId val="387374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>
              <a:outerShdw blurRad="50800" dist="50800" dir="5400000" algn="ctr" rotWithShape="0">
                <a:schemeClr val="bg1">
                  <a:alpha val="29000"/>
                </a:schemeClr>
              </a:outerShdw>
            </a:effectLst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387358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l-PL" dirty="0" smtClean="0"/>
              <a:t>Zadowolenie</a:t>
            </a:r>
            <a:r>
              <a:rPr lang="pl-PL" baseline="0" dirty="0" smtClean="0"/>
              <a:t> z usług lekarza pierwszego kontaktu</a:t>
            </a:r>
            <a:endParaRPr lang="en-GB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N=1489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90500" h="381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zadowolenie</c:v>
                </c:pt>
                <c:pt idx="1">
                  <c:v>brak zadowolenia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0.93351242444593685</c:v>
                </c:pt>
                <c:pt idx="1">
                  <c:v>6.6487575554063136E-2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9010688"/>
        <c:axId val="39013376"/>
      </c:barChart>
      <c:catAx>
        <c:axId val="39010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39013376"/>
        <c:crosses val="autoZero"/>
        <c:auto val="1"/>
        <c:lblAlgn val="ctr"/>
        <c:lblOffset val="100"/>
        <c:noMultiLvlLbl val="0"/>
      </c:catAx>
      <c:valAx>
        <c:axId val="390133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>
              <a:outerShdw blurRad="50800" dist="50800" dir="5400000" algn="ctr" rotWithShape="0">
                <a:schemeClr val="bg1">
                  <a:alpha val="29000"/>
                </a:schemeClr>
              </a:outerShdw>
            </a:effectLst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390106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l-PL" dirty="0" smtClean="0"/>
              <a:t>Procent osób korzystających z usług specjalistów w ciągu ostatniego roku</a:t>
            </a:r>
            <a:endParaRPr lang="en-GB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percentStack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190500" h="381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Sheet1!$A$2:$A$14</c:f>
              <c:strCache>
                <c:ptCount val="13"/>
                <c:pt idx="0">
                  <c:v>Hematolog</c:v>
                </c:pt>
                <c:pt idx="1">
                  <c:v>Psycholog</c:v>
                </c:pt>
                <c:pt idx="2">
                  <c:v>Dietetyk</c:v>
                </c:pt>
                <c:pt idx="3">
                  <c:v>Alergolog</c:v>
                </c:pt>
                <c:pt idx="4">
                  <c:v>Endokrynolog</c:v>
                </c:pt>
                <c:pt idx="5">
                  <c:v>Ortopeda</c:v>
                </c:pt>
                <c:pt idx="6">
                  <c:v>Rehabilitant/Fizjoterapeuta</c:v>
                </c:pt>
                <c:pt idx="7">
                  <c:v>Urolog</c:v>
                </c:pt>
                <c:pt idx="8">
                  <c:v>Chirurg</c:v>
                </c:pt>
                <c:pt idx="9">
                  <c:v>Neurolog</c:v>
                </c:pt>
                <c:pt idx="10">
                  <c:v>Reumatolog</c:v>
                </c:pt>
                <c:pt idx="11">
                  <c:v>Kardiolog</c:v>
                </c:pt>
                <c:pt idx="12">
                  <c:v>Okulista</c:v>
                </c:pt>
              </c:strCache>
            </c:strRef>
          </c:cat>
          <c:val>
            <c:numRef>
              <c:f>Sheet1!$B$2:$B$14</c:f>
              <c:numCache>
                <c:formatCode>0%</c:formatCode>
                <c:ptCount val="13"/>
                <c:pt idx="0">
                  <c:v>1.5961138098542677E-2</c:v>
                </c:pt>
                <c:pt idx="1">
                  <c:v>5.0662317057598889E-2</c:v>
                </c:pt>
                <c:pt idx="2">
                  <c:v>5.9737976280360844E-2</c:v>
                </c:pt>
                <c:pt idx="3">
                  <c:v>7.8993004237335102E-2</c:v>
                </c:pt>
                <c:pt idx="4">
                  <c:v>0.15188125930881308</c:v>
                </c:pt>
                <c:pt idx="5">
                  <c:v>0.16305105662040212</c:v>
                </c:pt>
                <c:pt idx="6">
                  <c:v>0.19767062573490621</c:v>
                </c:pt>
                <c:pt idx="7">
                  <c:v>0.2220680083275503</c:v>
                </c:pt>
                <c:pt idx="8">
                  <c:v>0.25619642330326259</c:v>
                </c:pt>
                <c:pt idx="9">
                  <c:v>0.25728171594170834</c:v>
                </c:pt>
                <c:pt idx="10">
                  <c:v>0.33818635722415197</c:v>
                </c:pt>
                <c:pt idx="11">
                  <c:v>0.54783871554753361</c:v>
                </c:pt>
                <c:pt idx="12">
                  <c:v>0.58360909008604744</c:v>
                </c:pt>
              </c:numCache>
            </c:numRef>
          </c:val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rgbClr val="FFCC66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190500" h="381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Sheet1!$A$2:$A$14</c:f>
              <c:strCache>
                <c:ptCount val="13"/>
                <c:pt idx="0">
                  <c:v>Hematolog</c:v>
                </c:pt>
                <c:pt idx="1">
                  <c:v>Psycholog</c:v>
                </c:pt>
                <c:pt idx="2">
                  <c:v>Dietetyk</c:v>
                </c:pt>
                <c:pt idx="3">
                  <c:v>Alergolog</c:v>
                </c:pt>
                <c:pt idx="4">
                  <c:v>Endokrynolog</c:v>
                </c:pt>
                <c:pt idx="5">
                  <c:v>Ortopeda</c:v>
                </c:pt>
                <c:pt idx="6">
                  <c:v>Rehabilitant/Fizjoterapeuta</c:v>
                </c:pt>
                <c:pt idx="7">
                  <c:v>Urolog</c:v>
                </c:pt>
                <c:pt idx="8">
                  <c:v>Chirurg</c:v>
                </c:pt>
                <c:pt idx="9">
                  <c:v>Neurolog</c:v>
                </c:pt>
                <c:pt idx="10">
                  <c:v>Reumatolog</c:v>
                </c:pt>
                <c:pt idx="11">
                  <c:v>Kardiolog</c:v>
                </c:pt>
                <c:pt idx="12">
                  <c:v>Okulista</c:v>
                </c:pt>
              </c:strCache>
            </c:strRef>
          </c:cat>
          <c:val>
            <c:numRef>
              <c:f>Sheet1!$C$2:$C$14</c:f>
              <c:numCache>
                <c:formatCode>0%</c:formatCode>
                <c:ptCount val="13"/>
                <c:pt idx="0">
                  <c:v>0.98473282442748089</c:v>
                </c:pt>
                <c:pt idx="1">
                  <c:v>0.94951119799722983</c:v>
                </c:pt>
                <c:pt idx="2">
                  <c:v>0.94043553877446751</c:v>
                </c:pt>
                <c:pt idx="3">
                  <c:v>0.92118051081749197</c:v>
                </c:pt>
                <c:pt idx="4">
                  <c:v>0.84829225574600942</c:v>
                </c:pt>
                <c:pt idx="5">
                  <c:v>0.83712245843442024</c:v>
                </c:pt>
                <c:pt idx="6">
                  <c:v>0.80250288931991554</c:v>
                </c:pt>
                <c:pt idx="7">
                  <c:v>0.7781649279805658</c:v>
                </c:pt>
                <c:pt idx="8">
                  <c:v>0.74397709175155724</c:v>
                </c:pt>
                <c:pt idx="9">
                  <c:v>0.74157070445662288</c:v>
                </c:pt>
                <c:pt idx="10">
                  <c:v>0.66198715783066753</c:v>
                </c:pt>
                <c:pt idx="11">
                  <c:v>0.45233479950728617</c:v>
                </c:pt>
                <c:pt idx="12">
                  <c:v>0.41614671043025747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8981632"/>
        <c:axId val="38983168"/>
      </c:barChart>
      <c:catAx>
        <c:axId val="389816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38983168"/>
        <c:crosses val="autoZero"/>
        <c:auto val="1"/>
        <c:lblAlgn val="ctr"/>
        <c:lblOffset val="100"/>
        <c:noMultiLvlLbl val="0"/>
      </c:catAx>
      <c:valAx>
        <c:axId val="3898316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389816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l-PL" dirty="0" smtClean="0"/>
              <a:t>Procent</a:t>
            </a:r>
            <a:r>
              <a:rPr lang="pl-PL" baseline="0" dirty="0" smtClean="0"/>
              <a:t> osób, które ostatniego roku były pacjentami szpitala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N=1495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90500" h="381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nie</c:v>
                </c:pt>
                <c:pt idx="1">
                  <c:v>tak,raz</c:v>
                </c:pt>
                <c:pt idx="2">
                  <c:v>tak, kilka razy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0.67730921678929101</c:v>
                </c:pt>
                <c:pt idx="1">
                  <c:v>0.22877253165485034</c:v>
                </c:pt>
                <c:pt idx="2">
                  <c:v>9.3685207010033397E-2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0698624"/>
        <c:axId val="40700160"/>
      </c:barChart>
      <c:catAx>
        <c:axId val="406986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40700160"/>
        <c:crosses val="autoZero"/>
        <c:auto val="1"/>
        <c:lblAlgn val="ctr"/>
        <c:lblOffset val="100"/>
        <c:noMultiLvlLbl val="0"/>
      </c:catAx>
      <c:valAx>
        <c:axId val="40700160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406986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l-PL" dirty="0" smtClean="0"/>
              <a:t>Korzystanie z odpłatnych usług</a:t>
            </a:r>
            <a:r>
              <a:rPr lang="pl-PL" baseline="0" dirty="0" smtClean="0"/>
              <a:t> zdrowotnych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N=1484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90500" h="381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nie, nie korzystam</c:v>
                </c:pt>
                <c:pt idx="1">
                  <c:v>tak, korzystam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0.54521606014015866</c:v>
                </c:pt>
                <c:pt idx="1">
                  <c:v>0.45507107192857066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0752256"/>
        <c:axId val="40753792"/>
      </c:barChart>
      <c:catAx>
        <c:axId val="407522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40753792"/>
        <c:crosses val="autoZero"/>
        <c:auto val="1"/>
        <c:lblAlgn val="ctr"/>
        <c:lblOffset val="100"/>
        <c:noMultiLvlLbl val="0"/>
      </c:catAx>
      <c:valAx>
        <c:axId val="40753792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407522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l-PL" dirty="0" smtClean="0"/>
              <a:t>Korzystanie ze świadczeń lekarskich poza gminą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N=1511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90500" h="381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nie, nie korzystam</c:v>
                </c:pt>
                <c:pt idx="1">
                  <c:v>tak, korzystam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0.489267052991394</c:v>
                </c:pt>
                <c:pt idx="1">
                  <c:v>0.51078086623030816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40796928"/>
        <c:axId val="40799616"/>
      </c:barChart>
      <c:catAx>
        <c:axId val="4079692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40799616"/>
        <c:crosses val="autoZero"/>
        <c:auto val="1"/>
        <c:lblAlgn val="ctr"/>
        <c:lblOffset val="100"/>
        <c:noMultiLvlLbl val="0"/>
      </c:catAx>
      <c:valAx>
        <c:axId val="40799616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407969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l-PL" dirty="0" smtClean="0"/>
              <a:t>Rezygnacja</a:t>
            </a:r>
            <a:r>
              <a:rPr lang="pl-PL" baseline="0" dirty="0" smtClean="0"/>
              <a:t> ze świadczeń lekarskich lub zakupu leków z powodu finansowych</a:t>
            </a:r>
            <a:endParaRPr lang="en-GB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N=1507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90500" h="381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nie, nigdy nie zdarzyło mi się zrezygnować ze świadczeń</c:v>
                </c:pt>
                <c:pt idx="1">
                  <c:v>tak, zdarzyło mi się zrezygnować ze świadczeń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0.57409506785268394</c:v>
                </c:pt>
                <c:pt idx="1">
                  <c:v>0.42623269910683426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5092864"/>
        <c:axId val="45094400"/>
      </c:barChart>
      <c:catAx>
        <c:axId val="450928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45094400"/>
        <c:crosses val="autoZero"/>
        <c:auto val="1"/>
        <c:lblAlgn val="ctr"/>
        <c:lblOffset val="100"/>
        <c:noMultiLvlLbl val="0"/>
      </c:catAx>
      <c:valAx>
        <c:axId val="45094400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450928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9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0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3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4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622FDC-C013-4754-BA8F-DE600123C353}" type="datetimeFigureOut">
              <a:rPr lang="en-GB" smtClean="0"/>
              <a:t>24/06/2017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BDC336-95C1-43D2-A530-D32936627F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9244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BDC336-95C1-43D2-A530-D32936627F3D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71047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BDC336-95C1-43D2-A530-D32936627F3D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29439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BDC336-95C1-43D2-A530-D32936627F3D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75561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A4D95E3-70DE-4C8D-B294-01B336B36D83}" type="datetimeFigureOut">
              <a:rPr lang="en-GB" smtClean="0"/>
              <a:t>24/06/2017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E04E431-9CFF-417A-A545-EF3FEC7056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3185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A4D95E3-70DE-4C8D-B294-01B336B36D83}" type="datetimeFigureOut">
              <a:rPr lang="en-GB" smtClean="0"/>
              <a:t>24/06/2017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E04E431-9CFF-417A-A545-EF3FEC7056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8576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A4D95E3-70DE-4C8D-B294-01B336B36D83}" type="datetimeFigureOut">
              <a:rPr lang="en-GB" smtClean="0"/>
              <a:t>24/06/2017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E04E431-9CFF-417A-A545-EF3FEC7056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0417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8200" y="6311900"/>
            <a:ext cx="10515600" cy="365125"/>
          </a:xfrm>
        </p:spPr>
        <p:txBody>
          <a:bodyPr/>
          <a:lstStyle/>
          <a:p>
            <a:pPr algn="l"/>
            <a:r>
              <a:rPr lang="pl-PL" dirty="0" smtClean="0"/>
              <a:t>P.1 Jak często korzysta Pan/Pani ze świadczeń lekarza pierwszego kontaktu?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724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A4D95E3-70DE-4C8D-B294-01B336B36D83}" type="datetimeFigureOut">
              <a:rPr lang="en-GB" smtClean="0"/>
              <a:t>24/06/2017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E04E431-9CFF-417A-A545-EF3FEC7056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7544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A4D95E3-70DE-4C8D-B294-01B336B36D83}" type="datetimeFigureOut">
              <a:rPr lang="en-GB" smtClean="0"/>
              <a:t>24/06/2017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E04E431-9CFF-417A-A545-EF3FEC7056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9764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A4D95E3-70DE-4C8D-B294-01B336B36D83}" type="datetimeFigureOut">
              <a:rPr lang="en-GB" smtClean="0"/>
              <a:t>24/06/2017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E04E431-9CFF-417A-A545-EF3FEC7056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5262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A4D95E3-70DE-4C8D-B294-01B336B36D83}" type="datetimeFigureOut">
              <a:rPr lang="en-GB" smtClean="0"/>
              <a:t>24/06/2017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E04E431-9CFF-417A-A545-EF3FEC7056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145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A4D95E3-70DE-4C8D-B294-01B336B36D83}" type="datetimeFigureOut">
              <a:rPr lang="en-GB" smtClean="0"/>
              <a:t>24/06/2017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E04E431-9CFF-417A-A545-EF3FEC7056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1789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A4D95E3-70DE-4C8D-B294-01B336B36D83}" type="datetimeFigureOut">
              <a:rPr lang="en-GB" smtClean="0"/>
              <a:t>24/06/2017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E04E431-9CFF-417A-A545-EF3FEC7056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9019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A4D95E3-70DE-4C8D-B294-01B336B36D83}" type="datetimeFigureOut">
              <a:rPr lang="en-GB" smtClean="0"/>
              <a:t>24/06/2017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E04E431-9CFF-417A-A545-EF3FEC7056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7826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8200" y="6356350"/>
            <a:ext cx="1051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6216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1975" y="76609"/>
            <a:ext cx="4130025" cy="2065013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524000" y="1462738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pl-PL" b="1" dirty="0" smtClean="0">
                <a:solidFill>
                  <a:srgbClr val="FF0000"/>
                </a:solidFill>
              </a:rPr>
              <a:t>Podsumowanie badania dotyczącego osób starszych w gminie Miechów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524000" y="3976111"/>
            <a:ext cx="9144000" cy="1655762"/>
          </a:xfrm>
        </p:spPr>
        <p:txBody>
          <a:bodyPr/>
          <a:lstStyle/>
          <a:p>
            <a:r>
              <a:rPr lang="pl-PL" dirty="0" smtClean="0"/>
              <a:t>Marzec 2016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388" y="-106182"/>
            <a:ext cx="3466788" cy="174726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03" t="17721" r="7933" b="16176"/>
          <a:stretch/>
        </p:blipFill>
        <p:spPr>
          <a:xfrm>
            <a:off x="20782" y="5181138"/>
            <a:ext cx="12171218" cy="167686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4675" y="1468831"/>
            <a:ext cx="1395664" cy="2147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1701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dirty="0" smtClean="0"/>
              <a:t>Mniejszą wiedzę o usługach skierowanych do seniorów realizowanych przez gminę mają mieszkańcy wsi.</a:t>
            </a:r>
            <a:endParaRPr lang="en-GB" sz="32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754534463"/>
              </p:ext>
            </p:extLst>
          </p:nvPr>
        </p:nvGraphicFramePr>
        <p:xfrm>
          <a:off x="838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Content Placeholder 11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863788599"/>
              </p:ext>
            </p:extLst>
          </p:nvPr>
        </p:nvGraphicFramePr>
        <p:xfrm>
          <a:off x="6172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Footer Placeholder 28"/>
          <p:cNvSpPr txBox="1">
            <a:spLocks/>
          </p:cNvSpPr>
          <p:nvPr/>
        </p:nvSpPr>
        <p:spPr>
          <a:xfrm>
            <a:off x="6823364" y="6295881"/>
            <a:ext cx="5181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l-PL" dirty="0" smtClean="0"/>
              <a:t>p.12 Czy </a:t>
            </a:r>
            <a:r>
              <a:rPr lang="pl-PL" dirty="0"/>
              <a:t>słyszał/a Pan/i o usługach opiekuńczych realizowanych przez Gminny Ośrodek Pomocy Społecznej?</a:t>
            </a:r>
            <a:endParaRPr lang="en-GB" dirty="0"/>
          </a:p>
        </p:txBody>
      </p:sp>
      <p:sp>
        <p:nvSpPr>
          <p:cNvPr id="14" name="Footer Placeholder 28"/>
          <p:cNvSpPr txBox="1">
            <a:spLocks/>
          </p:cNvSpPr>
          <p:nvPr/>
        </p:nvSpPr>
        <p:spPr>
          <a:xfrm>
            <a:off x="616527" y="6311900"/>
            <a:ext cx="54032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l-PL" dirty="0"/>
              <a:t>p13. Czy słyszała/a Pan/i o usługach sąsiedzkich realizowanych przez Gminny Ośrodek Pomocy Społeczne?</a:t>
            </a:r>
            <a:endParaRPr lang="en-GB" dirty="0"/>
          </a:p>
        </p:txBody>
      </p:sp>
      <p:sp>
        <p:nvSpPr>
          <p:cNvPr id="15" name="Rectangle 14"/>
          <p:cNvSpPr/>
          <p:nvPr/>
        </p:nvSpPr>
        <p:spPr>
          <a:xfrm>
            <a:off x="9806908" y="2586306"/>
            <a:ext cx="2239619" cy="7596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200" dirty="0" smtClean="0"/>
              <a:t>Wśród osób, które mają wiedzę na temat usług opiekuńczych i sąsiedzkich ponad 60% stanowią kobiety.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3509556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3200" dirty="0" smtClean="0"/>
              <a:t>1/3 mieszkańców w wieku 60+ posiada problemy zdrowotne utrudniające w poruszaniu się poza domem. Aż 70% w tym wieku nie uprawia żadnej aktywności fizycznej.</a:t>
            </a:r>
            <a:endParaRPr lang="en-GB" sz="32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974868954"/>
              </p:ext>
            </p:extLst>
          </p:nvPr>
        </p:nvGraphicFramePr>
        <p:xfrm>
          <a:off x="838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Content Placeholder 1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470717328"/>
              </p:ext>
            </p:extLst>
          </p:nvPr>
        </p:nvGraphicFramePr>
        <p:xfrm>
          <a:off x="6172200" y="193226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Footer Placeholder 28"/>
          <p:cNvSpPr txBox="1">
            <a:spLocks/>
          </p:cNvSpPr>
          <p:nvPr/>
        </p:nvSpPr>
        <p:spPr>
          <a:xfrm>
            <a:off x="325581" y="6272929"/>
            <a:ext cx="62068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l-PL" dirty="0"/>
              <a:t>p15. Czy występują u Pana/i problemy zdrowotne utrudniające poruszanie się poza domem?</a:t>
            </a:r>
            <a:endParaRPr lang="en-GB" dirty="0"/>
          </a:p>
        </p:txBody>
      </p:sp>
      <p:sp>
        <p:nvSpPr>
          <p:cNvPr id="14" name="Footer Placeholder 28"/>
          <p:cNvSpPr txBox="1">
            <a:spLocks/>
          </p:cNvSpPr>
          <p:nvPr/>
        </p:nvSpPr>
        <p:spPr>
          <a:xfrm>
            <a:off x="6532418" y="6283603"/>
            <a:ext cx="62068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l-PL" dirty="0"/>
              <a:t>p16. Czy uprawia Pan/i jakąkolwiek formę sportu lub ćwiczeń fizycznych?</a:t>
            </a:r>
            <a:endParaRPr lang="en-GB" dirty="0"/>
          </a:p>
        </p:txBody>
      </p:sp>
      <p:sp>
        <p:nvSpPr>
          <p:cNvPr id="10" name="Rectangle 9"/>
          <p:cNvSpPr/>
          <p:nvPr/>
        </p:nvSpPr>
        <p:spPr>
          <a:xfrm>
            <a:off x="9806908" y="2586305"/>
            <a:ext cx="2239619" cy="1283329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200" dirty="0" smtClean="0"/>
              <a:t>Wśród osób, które uprawiają jakąkolwiek aktywność fizyczną 63% stanowią osoby w wieku 60-69. Jedynie 19% 80+-latków uprawia  jakąkolwiek aktywność sportową.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2539578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3200" dirty="0" smtClean="0"/>
              <a:t>61% mieszkańców miast i 39% mieszkańców wsi ocenia, że jest samodzielna.12% seniorów w ogóle nie może liczyć na wsparcie najbliższych.</a:t>
            </a:r>
            <a:endParaRPr lang="en-GB" sz="32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166702560"/>
              </p:ext>
            </p:extLst>
          </p:nvPr>
        </p:nvGraphicFramePr>
        <p:xfrm>
          <a:off x="5392881" y="2002846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507446863"/>
              </p:ext>
            </p:extLst>
          </p:nvPr>
        </p:nvGraphicFramePr>
        <p:xfrm>
          <a:off x="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Footer Placeholder 28"/>
          <p:cNvSpPr txBox="1">
            <a:spLocks/>
          </p:cNvSpPr>
          <p:nvPr/>
        </p:nvSpPr>
        <p:spPr>
          <a:xfrm>
            <a:off x="5472544" y="6306128"/>
            <a:ext cx="62068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l-PL" dirty="0"/>
              <a:t>p17. Czy może Pan/i liczyć na wsparcie i pomoc najbliższych (rodzina, znajomi)?</a:t>
            </a:r>
            <a:endParaRPr lang="en-GB" dirty="0"/>
          </a:p>
        </p:txBody>
      </p:sp>
      <p:sp>
        <p:nvSpPr>
          <p:cNvPr id="10" name="Footer Placeholder 28"/>
          <p:cNvSpPr txBox="1">
            <a:spLocks/>
          </p:cNvSpPr>
          <p:nvPr/>
        </p:nvSpPr>
        <p:spPr>
          <a:xfrm>
            <a:off x="768927" y="6303964"/>
            <a:ext cx="62068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l-PL" dirty="0"/>
              <a:t>p14. Czy jest Pan/i samodzielny/a (sprawny/a fizycznie)?</a:t>
            </a:r>
            <a:endParaRPr lang="en-GB" dirty="0"/>
          </a:p>
        </p:txBody>
      </p:sp>
      <p:sp>
        <p:nvSpPr>
          <p:cNvPr id="12" name="Rectangle 11"/>
          <p:cNvSpPr/>
          <p:nvPr/>
        </p:nvSpPr>
        <p:spPr>
          <a:xfrm>
            <a:off x="9805554" y="2347767"/>
            <a:ext cx="2239619" cy="7596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200" dirty="0" smtClean="0"/>
              <a:t>Wśród osób, które mogą się zwrócić o pomoc do najbliższych 58% stanowią mieszkańcy miasta.</a:t>
            </a:r>
            <a:endParaRPr lang="en-GB" sz="1200" dirty="0"/>
          </a:p>
        </p:txBody>
      </p:sp>
      <p:sp>
        <p:nvSpPr>
          <p:cNvPr id="13" name="Rectangle 12"/>
          <p:cNvSpPr/>
          <p:nvPr/>
        </p:nvSpPr>
        <p:spPr>
          <a:xfrm>
            <a:off x="3494431" y="2347767"/>
            <a:ext cx="2239619" cy="7596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200" dirty="0" smtClean="0"/>
              <a:t>Najbardziej samodzielną grupą wiekową są osoby w wieku 60-69. Poczucie bycia samodzielnym spada wraz z wiekiem.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5590444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3200" dirty="0" smtClean="0"/>
              <a:t>Najczęściej spotykanym urządzeniem w domu seniora jest lodówka i telewizor. Natomiast jedynie 1/3 mieszkańców w wieku 60+ posiada dostęp do Internetu.</a:t>
            </a:r>
            <a:endParaRPr lang="en-GB" sz="3200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25777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Footer Placeholder 12"/>
          <p:cNvSpPr>
            <a:spLocks noGrp="1"/>
          </p:cNvSpPr>
          <p:nvPr>
            <p:ph type="ftr" sz="quarter" idx="11"/>
          </p:nvPr>
        </p:nvSpPr>
        <p:spPr>
          <a:xfrm>
            <a:off x="838200" y="6311900"/>
            <a:ext cx="10515600" cy="365125"/>
          </a:xfrm>
        </p:spPr>
        <p:txBody>
          <a:bodyPr/>
          <a:lstStyle/>
          <a:p>
            <a:pPr algn="l"/>
            <a:r>
              <a:rPr lang="pl-PL" dirty="0" smtClean="0"/>
              <a:t>p18</a:t>
            </a:r>
            <a:r>
              <a:rPr lang="pl-PL" dirty="0"/>
              <a:t>. Proszę zaznaczyć urządzenia, które posiada Pan/i w </a:t>
            </a:r>
            <a:r>
              <a:rPr lang="pl-PL" dirty="0" smtClean="0"/>
              <a:t>gospodarstwie domowym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9841767" y="2257232"/>
            <a:ext cx="2239619" cy="7596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200" dirty="0" smtClean="0"/>
              <a:t>Wśród osób, które mają komputer z dostępem do Internetu 71% to osoby w wieku 60-69.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22638047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3200" dirty="0" smtClean="0"/>
              <a:t>Najczęstszą formą spędzania czasu wolnego przez mieszkańców gminy Miechów w wieku 60+ jest oglądanie telewizji i aktywność na świeżym powietrzu. Jedynie 8% badanych działa społecznie. </a:t>
            </a:r>
            <a:endParaRPr lang="en-GB" sz="3200" dirty="0"/>
          </a:p>
        </p:txBody>
      </p:sp>
      <p:graphicFrame>
        <p:nvGraphicFramePr>
          <p:cNvPr id="13" name="Content Placeholder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7875175"/>
              </p:ext>
            </p:extLst>
          </p:nvPr>
        </p:nvGraphicFramePr>
        <p:xfrm>
          <a:off x="962891" y="2112240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Footer Placeholder 12"/>
          <p:cNvSpPr>
            <a:spLocks noGrp="1"/>
          </p:cNvSpPr>
          <p:nvPr>
            <p:ph type="ftr" sz="quarter" idx="11"/>
          </p:nvPr>
        </p:nvSpPr>
        <p:spPr>
          <a:xfrm>
            <a:off x="838200" y="6311900"/>
            <a:ext cx="10515600" cy="365125"/>
          </a:xfrm>
        </p:spPr>
        <p:txBody>
          <a:bodyPr/>
          <a:lstStyle/>
          <a:p>
            <a:pPr algn="l"/>
            <a:r>
              <a:rPr lang="pl-PL" dirty="0" smtClean="0"/>
              <a:t>p19</a:t>
            </a:r>
            <a:r>
              <a:rPr lang="pl-PL" dirty="0"/>
              <a:t>. W jaki sposób spędza Pan/i czas wolny? Można zaznaczyć kilka odpowiedzi.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84170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 smtClean="0"/>
              <a:t>Wzory spędzania czasu wolnego różnią się. Mieszkańcy miast spędzają czas w bardziej aktywny sposób. </a:t>
            </a:r>
            <a:endParaRPr lang="en-GB" sz="36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6613835"/>
              </p:ext>
            </p:extLst>
          </p:nvPr>
        </p:nvGraphicFramePr>
        <p:xfrm>
          <a:off x="556590" y="1849293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Footer Placeholder 12"/>
          <p:cNvSpPr>
            <a:spLocks noGrp="1"/>
          </p:cNvSpPr>
          <p:nvPr>
            <p:ph type="ftr" sz="quarter" idx="11"/>
          </p:nvPr>
        </p:nvSpPr>
        <p:spPr>
          <a:xfrm>
            <a:off x="838200" y="6311900"/>
            <a:ext cx="10515600" cy="365125"/>
          </a:xfrm>
        </p:spPr>
        <p:txBody>
          <a:bodyPr/>
          <a:lstStyle/>
          <a:p>
            <a:pPr algn="l"/>
            <a:r>
              <a:rPr lang="pl-PL" dirty="0" smtClean="0"/>
              <a:t>p19</a:t>
            </a:r>
            <a:r>
              <a:rPr lang="pl-PL" dirty="0"/>
              <a:t>. W jaki sposób spędza Pan/i czas wolny? Można zaznaczyć kilka odpowiedzi</a:t>
            </a:r>
            <a:r>
              <a:rPr lang="pl-PL" dirty="0" smtClean="0"/>
              <a:t>. N=1519</a:t>
            </a:r>
            <a:endParaRPr lang="en-GB" dirty="0"/>
          </a:p>
        </p:txBody>
      </p:sp>
      <p:sp>
        <p:nvSpPr>
          <p:cNvPr id="10" name="Rectangle 9"/>
          <p:cNvSpPr/>
          <p:nvPr/>
        </p:nvSpPr>
        <p:spPr>
          <a:xfrm>
            <a:off x="10190919" y="1689434"/>
            <a:ext cx="2001081" cy="7596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200" dirty="0" smtClean="0"/>
              <a:t>Wśród osób, działają w organizacjach pozarządowych 70%-ową przewagę stanowią kobiety.</a:t>
            </a:r>
            <a:endParaRPr lang="en-GB" sz="1200" dirty="0"/>
          </a:p>
        </p:txBody>
      </p:sp>
      <p:sp>
        <p:nvSpPr>
          <p:cNvPr id="11" name="Rectangle 10"/>
          <p:cNvSpPr/>
          <p:nvPr/>
        </p:nvSpPr>
        <p:spPr>
          <a:xfrm>
            <a:off x="10190919" y="2806886"/>
            <a:ext cx="2001081" cy="966457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200" dirty="0" smtClean="0"/>
              <a:t>Jedynie 5% 80+-latków korzysta z Internetu.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4248585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dirty="0" smtClean="0"/>
              <a:t>Obszary działania gminy Miechów ważne z perspektywy poprawy sytuacji seniorów:</a:t>
            </a:r>
            <a:endParaRPr lang="en-GB" dirty="0"/>
          </a:p>
        </p:txBody>
      </p:sp>
      <p:sp>
        <p:nvSpPr>
          <p:cNvPr id="4" name="Rounded Rectangle 3"/>
          <p:cNvSpPr/>
          <p:nvPr/>
        </p:nvSpPr>
        <p:spPr>
          <a:xfrm>
            <a:off x="344541" y="2466749"/>
            <a:ext cx="5181614" cy="689113"/>
          </a:xfrm>
          <a:prstGeom prst="roundRect">
            <a:avLst/>
          </a:prstGeom>
          <a:solidFill>
            <a:schemeClr val="accent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Ochrona zdrowia</a:t>
            </a:r>
            <a:endParaRPr lang="en-GB" dirty="0"/>
          </a:p>
        </p:txBody>
      </p:sp>
      <p:sp>
        <p:nvSpPr>
          <p:cNvPr id="8" name="Rounded Rectangle 7"/>
          <p:cNvSpPr/>
          <p:nvPr/>
        </p:nvSpPr>
        <p:spPr>
          <a:xfrm>
            <a:off x="344544" y="3333629"/>
            <a:ext cx="5181614" cy="689113"/>
          </a:xfrm>
          <a:prstGeom prst="roundRect">
            <a:avLst/>
          </a:prstGeom>
          <a:solidFill>
            <a:schemeClr val="accent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Organizacja czasu wolnego</a:t>
            </a:r>
            <a:endParaRPr lang="en-GB" dirty="0"/>
          </a:p>
        </p:txBody>
      </p:sp>
      <p:sp>
        <p:nvSpPr>
          <p:cNvPr id="9" name="Rounded Rectangle 8"/>
          <p:cNvSpPr/>
          <p:nvPr/>
        </p:nvSpPr>
        <p:spPr>
          <a:xfrm>
            <a:off x="344541" y="4241782"/>
            <a:ext cx="5181614" cy="689113"/>
          </a:xfrm>
          <a:prstGeom prst="roundRect">
            <a:avLst/>
          </a:prstGeom>
          <a:solidFill>
            <a:schemeClr val="accent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Pomoc opiekuńcza</a:t>
            </a:r>
            <a:endParaRPr lang="en-GB" dirty="0"/>
          </a:p>
        </p:txBody>
      </p:sp>
      <p:sp>
        <p:nvSpPr>
          <p:cNvPr id="10" name="Rounded Rectangle 9"/>
          <p:cNvSpPr/>
          <p:nvPr/>
        </p:nvSpPr>
        <p:spPr>
          <a:xfrm>
            <a:off x="344541" y="5213720"/>
            <a:ext cx="5181614" cy="689113"/>
          </a:xfrm>
          <a:prstGeom prst="roundRect">
            <a:avLst/>
          </a:prstGeom>
          <a:solidFill>
            <a:schemeClr val="accent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Pomoc finansowa</a:t>
            </a:r>
            <a:endParaRPr lang="en-GB" dirty="0"/>
          </a:p>
        </p:txBody>
      </p:sp>
      <p:sp>
        <p:nvSpPr>
          <p:cNvPr id="12" name="Rounded Rectangle 11"/>
          <p:cNvSpPr/>
          <p:nvPr/>
        </p:nvSpPr>
        <p:spPr>
          <a:xfrm>
            <a:off x="6281516" y="2466749"/>
            <a:ext cx="5181614" cy="689113"/>
          </a:xfrm>
          <a:prstGeom prst="roundRect">
            <a:avLst/>
          </a:prstGeom>
          <a:solidFill>
            <a:schemeClr val="accent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Oferta sportowa</a:t>
            </a:r>
            <a:endParaRPr lang="en-GB" dirty="0"/>
          </a:p>
        </p:txBody>
      </p:sp>
      <p:sp>
        <p:nvSpPr>
          <p:cNvPr id="13" name="Rounded Rectangle 12"/>
          <p:cNvSpPr/>
          <p:nvPr/>
        </p:nvSpPr>
        <p:spPr>
          <a:xfrm>
            <a:off x="6281516" y="3274164"/>
            <a:ext cx="5181614" cy="689113"/>
          </a:xfrm>
          <a:prstGeom prst="roundRect">
            <a:avLst/>
          </a:prstGeom>
          <a:solidFill>
            <a:schemeClr val="accent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Transport i infrastruktura drogowa</a:t>
            </a:r>
            <a:endParaRPr lang="en-GB" dirty="0"/>
          </a:p>
        </p:txBody>
      </p:sp>
      <p:sp>
        <p:nvSpPr>
          <p:cNvPr id="14" name="Rounded Rectangle 13"/>
          <p:cNvSpPr/>
          <p:nvPr/>
        </p:nvSpPr>
        <p:spPr>
          <a:xfrm>
            <a:off x="6281516" y="4165798"/>
            <a:ext cx="5181614" cy="689113"/>
          </a:xfrm>
          <a:prstGeom prst="roundRect">
            <a:avLst/>
          </a:prstGeom>
          <a:solidFill>
            <a:schemeClr val="accent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Inne obszary wsparcia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89401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69173" y="365125"/>
            <a:ext cx="11275423" cy="708301"/>
          </a:xfrm>
          <a:prstGeom prst="roundRect">
            <a:avLst/>
          </a:prstGeom>
          <a:solidFill>
            <a:schemeClr val="accent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0000"/>
          </a:bodyPr>
          <a:lstStyle/>
          <a:p>
            <a:pPr algn="ctr"/>
            <a:r>
              <a:rPr lang="pl-PL" dirty="0" smtClean="0"/>
              <a:t>Ochrona zdrowia</a:t>
            </a:r>
            <a:endParaRPr lang="en-GB" dirty="0"/>
          </a:p>
        </p:txBody>
      </p:sp>
      <p:sp>
        <p:nvSpPr>
          <p:cNvPr id="5" name="Rounded Rectangle 4"/>
          <p:cNvSpPr/>
          <p:nvPr/>
        </p:nvSpPr>
        <p:spPr>
          <a:xfrm>
            <a:off x="169174" y="3779602"/>
            <a:ext cx="5385353" cy="1553494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dirty="0" smtClean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pl-PL" sz="1600" b="1" dirty="0" smtClean="0">
                <a:solidFill>
                  <a:schemeClr val="bg1"/>
                </a:solidFill>
              </a:rPr>
              <a:t>Leki: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dirty="0" smtClean="0">
                <a:solidFill>
                  <a:schemeClr val="bg1"/>
                </a:solidFill>
              </a:rPr>
              <a:t>Przynajmniej kilka aptek w gminie uwzględnia kartę seniora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dirty="0" smtClean="0">
                <a:solidFill>
                  <a:schemeClr val="bg1"/>
                </a:solidFill>
              </a:rPr>
              <a:t>Dofinasowanie leków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dirty="0" smtClean="0">
                <a:solidFill>
                  <a:schemeClr val="bg1"/>
                </a:solidFill>
              </a:rPr>
              <a:t>Okresowe zapomogi pieniężne na wykup leków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dirty="0" smtClean="0">
                <a:solidFill>
                  <a:schemeClr val="bg1"/>
                </a:solidFill>
              </a:rPr>
              <a:t>Stworzenie oferty bezpłatnych leków</a:t>
            </a:r>
          </a:p>
          <a:p>
            <a:pPr algn="ctr"/>
            <a:endParaRPr lang="en-GB" sz="1600" dirty="0">
              <a:solidFill>
                <a:schemeClr val="bg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5857774" y="1457066"/>
            <a:ext cx="5586822" cy="1871618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00" b="1" dirty="0" smtClean="0">
              <a:solidFill>
                <a:schemeClr val="bg1"/>
              </a:solidFill>
            </a:endParaRPr>
          </a:p>
          <a:p>
            <a:pPr algn="ctr"/>
            <a:endParaRPr lang="pl-PL" sz="1600" dirty="0">
              <a:solidFill>
                <a:schemeClr val="bg1"/>
              </a:solidFill>
            </a:endParaRPr>
          </a:p>
          <a:p>
            <a:pPr algn="ctr"/>
            <a:r>
              <a:rPr lang="pl-PL" sz="1600" b="1" dirty="0" smtClean="0">
                <a:solidFill>
                  <a:schemeClr val="bg1"/>
                </a:solidFill>
              </a:rPr>
              <a:t>Specjaliści: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dirty="0" smtClean="0">
                <a:solidFill>
                  <a:schemeClr val="bg1"/>
                </a:solidFill>
              </a:rPr>
              <a:t>Stworzenie przychodni geriatrycznej i rehabilitacyjnej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dirty="0" smtClean="0">
                <a:solidFill>
                  <a:schemeClr val="bg1"/>
                </a:solidFill>
              </a:rPr>
              <a:t>Powołanie w Miechowie lekarza endokrynologa z NFZ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dirty="0">
                <a:solidFill>
                  <a:schemeClr val="bg1"/>
                </a:solidFill>
              </a:rPr>
              <a:t>Skrócenie terminów oczekiwania na wizytę do </a:t>
            </a:r>
            <a:r>
              <a:rPr lang="pl-PL" sz="1600" dirty="0" smtClean="0">
                <a:solidFill>
                  <a:schemeClr val="bg1"/>
                </a:solidFill>
              </a:rPr>
              <a:t>lekarzy </a:t>
            </a:r>
            <a:r>
              <a:rPr lang="pl-PL" sz="1600" dirty="0">
                <a:solidFill>
                  <a:schemeClr val="bg1"/>
                </a:solidFill>
              </a:rPr>
              <a:t>specjalistów (okulista, rehabilitacja, ortopeda, </a:t>
            </a:r>
            <a:r>
              <a:rPr lang="pl-PL" sz="1600" dirty="0" smtClean="0">
                <a:solidFill>
                  <a:schemeClr val="bg1"/>
                </a:solidFill>
              </a:rPr>
              <a:t>kardiolog, </a:t>
            </a:r>
            <a:r>
              <a:rPr lang="pl-PL" sz="1600" dirty="0">
                <a:solidFill>
                  <a:schemeClr val="bg1"/>
                </a:solidFill>
              </a:rPr>
              <a:t>neurolog) i </a:t>
            </a:r>
            <a:r>
              <a:rPr lang="pl-PL" sz="1600" dirty="0" smtClean="0">
                <a:solidFill>
                  <a:schemeClr val="bg1"/>
                </a:solidFill>
              </a:rPr>
              <a:t>rehabilitantów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dirty="0">
                <a:solidFill>
                  <a:schemeClr val="bg1"/>
                </a:solidFill>
              </a:rPr>
              <a:t>Krótsze oczekiwanie w kolejce na przyjęcia na </a:t>
            </a:r>
            <a:r>
              <a:rPr lang="pl-PL" sz="1600" dirty="0" err="1">
                <a:solidFill>
                  <a:schemeClr val="bg1"/>
                </a:solidFill>
              </a:rPr>
              <a:t>SORe</a:t>
            </a:r>
            <a:endParaRPr lang="en-GB" sz="1600" dirty="0">
              <a:solidFill>
                <a:schemeClr val="bg1"/>
              </a:solidFill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GB" sz="1600" dirty="0">
              <a:solidFill>
                <a:schemeClr val="bg1"/>
              </a:solidFill>
            </a:endParaRPr>
          </a:p>
          <a:p>
            <a:pPr algn="ctr"/>
            <a:endParaRPr lang="en-GB" sz="1600" dirty="0">
              <a:solidFill>
                <a:schemeClr val="bg1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5857774" y="3712324"/>
            <a:ext cx="5586822" cy="2746767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00" dirty="0" smtClean="0">
              <a:solidFill>
                <a:schemeClr val="bg1"/>
              </a:solidFill>
            </a:endParaRPr>
          </a:p>
          <a:p>
            <a:pPr algn="ctr"/>
            <a:endParaRPr lang="pl-PL" sz="1600" b="1" dirty="0" smtClean="0">
              <a:solidFill>
                <a:schemeClr val="bg1"/>
              </a:solidFill>
            </a:endParaRPr>
          </a:p>
          <a:p>
            <a:pPr algn="ctr"/>
            <a:endParaRPr lang="pl-PL" sz="1600" b="1" dirty="0">
              <a:solidFill>
                <a:schemeClr val="bg1"/>
              </a:solidFill>
            </a:endParaRPr>
          </a:p>
          <a:p>
            <a:pPr algn="ctr"/>
            <a:r>
              <a:rPr lang="pl-PL" sz="1600" b="1" dirty="0" smtClean="0">
                <a:solidFill>
                  <a:schemeClr val="bg1"/>
                </a:solidFill>
              </a:rPr>
              <a:t>Rejestracja: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dirty="0" smtClean="0">
                <a:solidFill>
                  <a:schemeClr val="bg1"/>
                </a:solidFill>
              </a:rPr>
              <a:t>Rejestracja do lekarza pierwszego kontaktu z kilkudniowym wyprzedzeniem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dirty="0" smtClean="0"/>
              <a:t>Otwieranie Ośrodek Zdrowia o 6.00 </a:t>
            </a:r>
            <a:r>
              <a:rPr lang="pl-PL" sz="1600" dirty="0"/>
              <a:t>rano żeby nie </a:t>
            </a:r>
            <a:r>
              <a:rPr lang="pl-PL" sz="1600" dirty="0" smtClean="0"/>
              <a:t>czekać na zewnątrz</a:t>
            </a:r>
            <a:endParaRPr lang="pl-PL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dirty="0" smtClean="0">
                <a:solidFill>
                  <a:schemeClr val="bg1"/>
                </a:solidFill>
              </a:rPr>
              <a:t> </a:t>
            </a:r>
            <a:r>
              <a:rPr lang="pl-PL" sz="1600" dirty="0" smtClean="0"/>
              <a:t>Wprowadzić </a:t>
            </a:r>
            <a:r>
              <a:rPr lang="pl-PL" sz="1600" dirty="0"/>
              <a:t>wizytę </a:t>
            </a:r>
            <a:r>
              <a:rPr lang="pl-PL" sz="1600" dirty="0" err="1"/>
              <a:t>tzw</a:t>
            </a:r>
            <a:r>
              <a:rPr lang="pl-PL" sz="1600" dirty="0"/>
              <a:t> „ recepta”- pacjent zostawia w recepcji karteczkę z wykazem potrzebnych leków i po kilku </a:t>
            </a:r>
            <a:r>
              <a:rPr lang="pl-PL" sz="1600" dirty="0" smtClean="0"/>
              <a:t>godzinach/na </a:t>
            </a:r>
            <a:r>
              <a:rPr lang="pl-PL" sz="1600" dirty="0"/>
              <a:t>drugi dzień zgłasza się po </a:t>
            </a:r>
            <a:r>
              <a:rPr lang="pl-PL" sz="1600" dirty="0" smtClean="0"/>
              <a:t>recepty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dirty="0">
                <a:solidFill>
                  <a:schemeClr val="bg1"/>
                </a:solidFill>
              </a:rPr>
              <a:t>Możliwość rejestracji telefonicznej do każdego </a:t>
            </a:r>
            <a:r>
              <a:rPr lang="pl-PL" sz="1600" dirty="0" smtClean="0">
                <a:solidFill>
                  <a:schemeClr val="bg1"/>
                </a:solidFill>
              </a:rPr>
              <a:t>specjalisty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dirty="0" smtClean="0"/>
              <a:t>Rejestracja </a:t>
            </a:r>
            <a:r>
              <a:rPr lang="pl-PL" sz="1600" dirty="0"/>
              <a:t>do lekarzy specjalistów powinna określać godzinę wizyty każdego </a:t>
            </a:r>
            <a:r>
              <a:rPr lang="pl-PL" sz="1600" dirty="0" smtClean="0"/>
              <a:t>chorego</a:t>
            </a:r>
          </a:p>
          <a:p>
            <a:endParaRPr lang="en-GB" sz="1600" dirty="0" smtClean="0">
              <a:solidFill>
                <a:schemeClr val="bg1"/>
              </a:solidFill>
            </a:endParaRPr>
          </a:p>
          <a:p>
            <a:endParaRPr lang="pl-PL" sz="1600" dirty="0"/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GB" sz="1600" dirty="0">
              <a:solidFill>
                <a:schemeClr val="bg1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169177" y="5400374"/>
            <a:ext cx="5385350" cy="1344983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b="1" dirty="0" smtClean="0">
                <a:solidFill>
                  <a:schemeClr val="bg1"/>
                </a:solidFill>
              </a:rPr>
              <a:t>Dostęp do lekarza: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400" dirty="0" smtClean="0">
                <a:solidFill>
                  <a:schemeClr val="bg1"/>
                </a:solidFill>
              </a:rPr>
              <a:t>Zorganizowany dowóz do przychodni/szpitala/na rehabilitację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400" dirty="0" smtClean="0">
                <a:solidFill>
                  <a:schemeClr val="bg1"/>
                </a:solidFill>
              </a:rPr>
              <a:t>Zwiększenie puli wizyt domowych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400" dirty="0" smtClean="0"/>
              <a:t>Poradnik do jakich przychodni można się udać po odpłatną i nieodpłatną pomoc lekarską, w jaki sposób zamówić transport do lekarza i wizytę</a:t>
            </a:r>
            <a:endParaRPr lang="en-GB" sz="1400" dirty="0">
              <a:solidFill>
                <a:schemeClr val="bg1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169173" y="1376880"/>
            <a:ext cx="5385354" cy="2335444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dirty="0" smtClean="0">
                <a:solidFill>
                  <a:schemeClr val="bg1"/>
                </a:solidFill>
              </a:rPr>
              <a:t>Usługi: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500" dirty="0" smtClean="0">
                <a:solidFill>
                  <a:schemeClr val="bg1"/>
                </a:solidFill>
              </a:rPr>
              <a:t>Nieodpłatne rehabilitacje po 75 roku życia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500" dirty="0" smtClean="0"/>
              <a:t>W</a:t>
            </a:r>
            <a:r>
              <a:rPr lang="en-GB" sz="1500" dirty="0" err="1" smtClean="0"/>
              <a:t>ynajem</a:t>
            </a:r>
            <a:r>
              <a:rPr lang="en-GB" sz="1500" dirty="0" smtClean="0"/>
              <a:t> </a:t>
            </a:r>
            <a:r>
              <a:rPr lang="pl-PL" sz="1500" dirty="0" smtClean="0"/>
              <a:t>i </a:t>
            </a:r>
            <a:r>
              <a:rPr lang="pl-PL" sz="1500" dirty="0" smtClean="0">
                <a:solidFill>
                  <a:schemeClr val="bg1"/>
                </a:solidFill>
              </a:rPr>
              <a:t>dopłaty do </a:t>
            </a:r>
            <a:r>
              <a:rPr lang="en-GB" sz="1500" dirty="0" err="1" smtClean="0">
                <a:solidFill>
                  <a:schemeClr val="bg1"/>
                </a:solidFill>
              </a:rPr>
              <a:t>przy</a:t>
            </a:r>
            <a:r>
              <a:rPr lang="pl-PL" sz="1500" dirty="0" err="1" smtClean="0">
                <a:solidFill>
                  <a:schemeClr val="bg1"/>
                </a:solidFill>
              </a:rPr>
              <a:t>rz</a:t>
            </a:r>
            <a:r>
              <a:rPr lang="en-GB" sz="1500" dirty="0" err="1" smtClean="0">
                <a:solidFill>
                  <a:schemeClr val="bg1"/>
                </a:solidFill>
              </a:rPr>
              <a:t>ądów</a:t>
            </a:r>
            <a:r>
              <a:rPr lang="en-GB" sz="1500" dirty="0" smtClean="0">
                <a:solidFill>
                  <a:schemeClr val="bg1"/>
                </a:solidFill>
              </a:rPr>
              <a:t> </a:t>
            </a:r>
            <a:r>
              <a:rPr lang="en-GB" sz="1500" dirty="0" err="1" smtClean="0">
                <a:solidFill>
                  <a:schemeClr val="bg1"/>
                </a:solidFill>
              </a:rPr>
              <a:t>rehabilitacyjnych</a:t>
            </a:r>
            <a:endParaRPr lang="pl-PL" sz="1500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500" dirty="0"/>
              <a:t>W</a:t>
            </a:r>
            <a:r>
              <a:rPr lang="pl-PL" sz="1500" dirty="0" smtClean="0"/>
              <a:t>prowadzić badania profilaktyczne „badanie </a:t>
            </a:r>
            <a:r>
              <a:rPr lang="pl-PL" sz="1500" dirty="0"/>
              <a:t>profilaktyczne prostaty mężczyzn po 60- tym roku życia za pomocą </a:t>
            </a:r>
            <a:r>
              <a:rPr lang="pl-PL" sz="1500" dirty="0" smtClean="0"/>
              <a:t>tomografu, a </a:t>
            </a:r>
            <a:r>
              <a:rPr lang="pl-PL" sz="1500" dirty="0"/>
              <a:t>nie PSA  która np. na zachodzie jest metodą </a:t>
            </a:r>
            <a:r>
              <a:rPr lang="pl-PL" sz="1500" dirty="0" smtClean="0"/>
              <a:t>archaiczną”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500" dirty="0">
                <a:solidFill>
                  <a:schemeClr val="bg1"/>
                </a:solidFill>
              </a:rPr>
              <a:t>Większa pomoc w przypadku przewlekłej </a:t>
            </a:r>
            <a:r>
              <a:rPr lang="pl-PL" sz="1500" dirty="0" smtClean="0">
                <a:solidFill>
                  <a:schemeClr val="bg1"/>
                </a:solidFill>
              </a:rPr>
              <a:t>choroby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500" dirty="0" smtClean="0">
                <a:solidFill>
                  <a:schemeClr val="bg1"/>
                </a:solidFill>
              </a:rPr>
              <a:t>Stworzyć ofertę ośrodka zdrowia atrakcyjną dla seniorów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500" dirty="0" smtClean="0">
                <a:solidFill>
                  <a:schemeClr val="bg1"/>
                </a:solidFill>
              </a:rPr>
              <a:t>Powołanie masażysty, który wykona masaż kliniczny</a:t>
            </a:r>
            <a:endParaRPr lang="en-GB" sz="15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41727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15637" y="365126"/>
            <a:ext cx="11194472" cy="812510"/>
          </a:xfrm>
          <a:prstGeom prst="roundRect">
            <a:avLst/>
          </a:prstGeom>
          <a:solidFill>
            <a:schemeClr val="accent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Pomoc opiekuńcza</a:t>
            </a:r>
            <a:endParaRPr lang="en-GB" dirty="0"/>
          </a:p>
        </p:txBody>
      </p:sp>
      <p:sp>
        <p:nvSpPr>
          <p:cNvPr id="6" name="Rounded Rectangle 5"/>
          <p:cNvSpPr/>
          <p:nvPr/>
        </p:nvSpPr>
        <p:spPr>
          <a:xfrm>
            <a:off x="206270" y="1844077"/>
            <a:ext cx="5145124" cy="2145471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dirty="0" smtClean="0">
                <a:solidFill>
                  <a:schemeClr val="bg1"/>
                </a:solidFill>
              </a:rPr>
              <a:t>Placówki: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dirty="0" smtClean="0">
                <a:solidFill>
                  <a:schemeClr val="bg1"/>
                </a:solidFill>
              </a:rPr>
              <a:t>Stworzenie dziennego i całodobowego domu opieki dla osób starszych, tak żeby każdy miał zapewnione miejsce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dirty="0" smtClean="0">
                <a:solidFill>
                  <a:schemeClr val="bg1"/>
                </a:solidFill>
              </a:rPr>
              <a:t>Łatwa dostępność do domu opieki z odpowiednim wyposażeniem rehabilitacyjnym i fachowym personelem za umiarkowaną odpłatność</a:t>
            </a:r>
            <a:endParaRPr lang="en-GB" sz="1600" dirty="0" smtClean="0">
              <a:solidFill>
                <a:schemeClr val="bg1"/>
              </a:solidFill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GB" sz="1600" dirty="0">
              <a:solidFill>
                <a:schemeClr val="bg1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206270" y="4167133"/>
            <a:ext cx="5145123" cy="2218239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dirty="0" smtClean="0">
                <a:solidFill>
                  <a:schemeClr val="bg1"/>
                </a:solidFill>
              </a:rPr>
              <a:t>Pomoc domowa: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dirty="0" smtClean="0">
                <a:solidFill>
                  <a:schemeClr val="bg1"/>
                </a:solidFill>
              </a:rPr>
              <a:t> Zapewnienie pomocy domowej (zakup leków, pomoc w obowiązkach domowych i życiowych, organizacja czasu wolnego)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dirty="0">
                <a:solidFill>
                  <a:schemeClr val="bg1"/>
                </a:solidFill>
              </a:rPr>
              <a:t>Zwiększyć kadrę osób, które zajmują się opieką </a:t>
            </a:r>
            <a:r>
              <a:rPr lang="pl-PL" sz="1600" dirty="0" smtClean="0">
                <a:solidFill>
                  <a:schemeClr val="bg1"/>
                </a:solidFill>
              </a:rPr>
              <a:t>starszych</a:t>
            </a:r>
            <a:endParaRPr lang="pl-PL" sz="16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dirty="0">
                <a:solidFill>
                  <a:schemeClr val="bg1"/>
                </a:solidFill>
              </a:rPr>
              <a:t>Częstsze odwiedziny przez pracowników socjalnych osób starszych i </a:t>
            </a:r>
            <a:r>
              <a:rPr lang="pl-PL" sz="1600" dirty="0" smtClean="0">
                <a:solidFill>
                  <a:schemeClr val="bg1"/>
                </a:solidFill>
              </a:rPr>
              <a:t>samotnych (min 2x w tygodniu)</a:t>
            </a:r>
            <a:endParaRPr lang="pl-PL" sz="1600" dirty="0">
              <a:solidFill>
                <a:schemeClr val="bg1"/>
              </a:solidFill>
            </a:endParaRPr>
          </a:p>
          <a:p>
            <a:pPr algn="ctr"/>
            <a:endParaRPr lang="en-GB" sz="1600" dirty="0">
              <a:solidFill>
                <a:schemeClr val="bg1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5730845" y="3547041"/>
            <a:ext cx="5622955" cy="2947228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00" b="1" dirty="0" smtClean="0">
              <a:solidFill>
                <a:schemeClr val="bg1"/>
              </a:solidFill>
            </a:endParaRPr>
          </a:p>
          <a:p>
            <a:pPr algn="ctr"/>
            <a:r>
              <a:rPr lang="pl-PL" sz="1600" b="1" dirty="0" smtClean="0">
                <a:solidFill>
                  <a:schemeClr val="bg1"/>
                </a:solidFill>
              </a:rPr>
              <a:t>DPS: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dirty="0" smtClean="0">
                <a:solidFill>
                  <a:schemeClr val="bg1"/>
                </a:solidFill>
              </a:rPr>
              <a:t>Krótszy </a:t>
            </a:r>
            <a:r>
              <a:rPr lang="pl-PL" sz="1600" dirty="0">
                <a:solidFill>
                  <a:schemeClr val="bg1"/>
                </a:solidFill>
              </a:rPr>
              <a:t>czas oczekiwania na miejsce w DPS w Miechowie </a:t>
            </a:r>
            <a:endParaRPr lang="pl-PL" sz="1600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dirty="0" smtClean="0">
                <a:solidFill>
                  <a:schemeClr val="bg1"/>
                </a:solidFill>
              </a:rPr>
              <a:t>Finansowa </a:t>
            </a:r>
            <a:r>
              <a:rPr lang="pl-PL" sz="1600" dirty="0">
                <a:solidFill>
                  <a:schemeClr val="bg1"/>
                </a:solidFill>
              </a:rPr>
              <a:t>pomoc opiekunek PCK  w soboty, niedzielę i </a:t>
            </a:r>
            <a:r>
              <a:rPr lang="pl-PL" sz="1600" dirty="0" smtClean="0">
                <a:solidFill>
                  <a:schemeClr val="bg1"/>
                </a:solidFill>
              </a:rPr>
              <a:t>święta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dirty="0" smtClean="0">
                <a:solidFill>
                  <a:schemeClr val="bg1"/>
                </a:solidFill>
              </a:rPr>
              <a:t>Zapewnienie </a:t>
            </a:r>
            <a:r>
              <a:rPr lang="pl-PL" sz="1600" dirty="0">
                <a:solidFill>
                  <a:schemeClr val="bg1"/>
                </a:solidFill>
              </a:rPr>
              <a:t>odzieży na czas zimy, ciepłych </a:t>
            </a:r>
            <a:r>
              <a:rPr lang="pl-PL" sz="1600" dirty="0" smtClean="0">
                <a:solidFill>
                  <a:schemeClr val="bg1"/>
                </a:solidFill>
              </a:rPr>
              <a:t>koców</a:t>
            </a:r>
            <a:endParaRPr lang="pl-PL" sz="16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dirty="0" smtClean="0">
                <a:solidFill>
                  <a:schemeClr val="bg1"/>
                </a:solidFill>
              </a:rPr>
              <a:t>P</a:t>
            </a:r>
            <a:r>
              <a:rPr lang="pl-PL" sz="1600" dirty="0" smtClean="0"/>
              <a:t>omoc </a:t>
            </a:r>
            <a:r>
              <a:rPr lang="pl-PL" sz="1600" dirty="0"/>
              <a:t>po leczeniu </a:t>
            </a:r>
            <a:r>
              <a:rPr lang="pl-PL" sz="1600" dirty="0" smtClean="0"/>
              <a:t>szpitalnym, wydłużenie </a:t>
            </a:r>
            <a:r>
              <a:rPr lang="pl-PL" sz="1600" dirty="0"/>
              <a:t>opieki </a:t>
            </a:r>
            <a:r>
              <a:rPr lang="pl-PL" sz="1600" dirty="0" err="1" smtClean="0"/>
              <a:t>pielęgnacyjno</a:t>
            </a:r>
            <a:r>
              <a:rPr lang="pl-PL" sz="1600" dirty="0" smtClean="0"/>
              <a:t>– </a:t>
            </a:r>
            <a:r>
              <a:rPr lang="pl-PL" sz="1600" dirty="0"/>
              <a:t>socjalnej </a:t>
            </a:r>
            <a:endParaRPr lang="en-GB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dirty="0" smtClean="0">
                <a:solidFill>
                  <a:schemeClr val="bg1"/>
                </a:solidFill>
              </a:rPr>
              <a:t>W</a:t>
            </a:r>
            <a:r>
              <a:rPr lang="en-GB" sz="1600" dirty="0" err="1" smtClean="0">
                <a:solidFill>
                  <a:schemeClr val="bg1"/>
                </a:solidFill>
              </a:rPr>
              <a:t>zrost</a:t>
            </a:r>
            <a:r>
              <a:rPr lang="en-GB" sz="1600" dirty="0" smtClean="0">
                <a:solidFill>
                  <a:schemeClr val="bg1"/>
                </a:solidFill>
              </a:rPr>
              <a:t> </a:t>
            </a:r>
            <a:r>
              <a:rPr lang="en-GB" sz="1600" dirty="0" err="1">
                <a:solidFill>
                  <a:schemeClr val="bg1"/>
                </a:solidFill>
              </a:rPr>
              <a:t>kwoty</a:t>
            </a:r>
            <a:r>
              <a:rPr lang="en-GB" sz="1600" dirty="0">
                <a:solidFill>
                  <a:schemeClr val="bg1"/>
                </a:solidFill>
              </a:rPr>
              <a:t> </a:t>
            </a:r>
            <a:r>
              <a:rPr lang="en-GB" sz="1600" dirty="0" err="1">
                <a:solidFill>
                  <a:schemeClr val="bg1"/>
                </a:solidFill>
              </a:rPr>
              <a:t>zasiłku</a:t>
            </a:r>
            <a:r>
              <a:rPr lang="en-GB" sz="1600" dirty="0">
                <a:solidFill>
                  <a:schemeClr val="bg1"/>
                </a:solidFill>
              </a:rPr>
              <a:t> </a:t>
            </a:r>
            <a:r>
              <a:rPr lang="en-GB" sz="1600" dirty="0" err="1" smtClean="0">
                <a:solidFill>
                  <a:schemeClr val="bg1"/>
                </a:solidFill>
              </a:rPr>
              <a:t>pielęgnacyjnego</a:t>
            </a:r>
            <a:r>
              <a:rPr lang="pl-PL" sz="1600" dirty="0" smtClean="0">
                <a:solidFill>
                  <a:schemeClr val="bg1"/>
                </a:solidFill>
              </a:rPr>
              <a:t> z </a:t>
            </a:r>
            <a:r>
              <a:rPr lang="pl-PL" sz="1600" dirty="0" err="1" smtClean="0">
                <a:solidFill>
                  <a:schemeClr val="bg1"/>
                </a:solidFill>
              </a:rPr>
              <a:t>GOPs</a:t>
            </a:r>
            <a:r>
              <a:rPr lang="en-GB" sz="1600" dirty="0" smtClean="0">
                <a:solidFill>
                  <a:schemeClr val="bg1"/>
                </a:solidFill>
              </a:rPr>
              <a:t> </a:t>
            </a:r>
            <a:r>
              <a:rPr lang="pl-PL" sz="1600" dirty="0" smtClean="0">
                <a:solidFill>
                  <a:schemeClr val="bg1"/>
                </a:solidFill>
              </a:rPr>
              <a:t>(dofinansowanie do wynajęcia opiekunki)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dirty="0" smtClean="0">
                <a:solidFill>
                  <a:schemeClr val="bg1"/>
                </a:solidFill>
              </a:rPr>
              <a:t>Paczki na święta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dirty="0" smtClean="0">
                <a:solidFill>
                  <a:schemeClr val="bg1"/>
                </a:solidFill>
              </a:rPr>
              <a:t>Lepszy </a:t>
            </a:r>
            <a:r>
              <a:rPr lang="pl-PL" sz="1600" dirty="0">
                <a:solidFill>
                  <a:schemeClr val="bg1"/>
                </a:solidFill>
              </a:rPr>
              <a:t>dostęp do informacji na temat usług opiekuńczych w </a:t>
            </a:r>
            <a:r>
              <a:rPr lang="pl-PL" sz="1600" dirty="0" smtClean="0">
                <a:solidFill>
                  <a:schemeClr val="bg1"/>
                </a:solidFill>
              </a:rPr>
              <a:t>gminie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>
              <a:solidFill>
                <a:schemeClr val="bg1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5730845" y="1912638"/>
            <a:ext cx="5622955" cy="1412453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dirty="0" smtClean="0">
                <a:solidFill>
                  <a:schemeClr val="bg1"/>
                </a:solidFill>
              </a:rPr>
              <a:t>Sieć pomocowa: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dirty="0">
                <a:solidFill>
                  <a:schemeClr val="bg1"/>
                </a:solidFill>
              </a:rPr>
              <a:t>S</a:t>
            </a:r>
            <a:r>
              <a:rPr lang="en-GB" sz="1600" dirty="0" err="1" smtClean="0"/>
              <a:t>tworzyć</a:t>
            </a:r>
            <a:r>
              <a:rPr lang="en-GB" sz="1600" dirty="0" smtClean="0"/>
              <a:t> </a:t>
            </a:r>
            <a:r>
              <a:rPr lang="en-GB" sz="1600" dirty="0" err="1"/>
              <a:t>sieć</a:t>
            </a:r>
            <a:r>
              <a:rPr lang="en-GB" sz="1600" dirty="0"/>
              <a:t> </a:t>
            </a:r>
            <a:r>
              <a:rPr lang="en-GB" sz="1600" dirty="0" err="1" smtClean="0"/>
              <a:t>opiekunów</a:t>
            </a:r>
            <a:r>
              <a:rPr lang="pl-PL" sz="1600" dirty="0" smtClean="0"/>
              <a:t> i wolontariuszy,</a:t>
            </a:r>
            <a:r>
              <a:rPr lang="en-GB" sz="1600" dirty="0" smtClean="0"/>
              <a:t> </a:t>
            </a:r>
            <a:r>
              <a:rPr lang="en-GB" sz="1600" dirty="0"/>
              <a:t>z </a:t>
            </a:r>
            <a:r>
              <a:rPr lang="en-GB" sz="1600" dirty="0" err="1"/>
              <a:t>którymi</a:t>
            </a:r>
            <a:r>
              <a:rPr lang="en-GB" sz="1600" dirty="0"/>
              <a:t> </a:t>
            </a:r>
            <a:r>
              <a:rPr lang="en-GB" sz="1600" dirty="0" err="1"/>
              <a:t>kontaktowałyby</a:t>
            </a:r>
            <a:r>
              <a:rPr lang="en-GB" sz="1600" dirty="0"/>
              <a:t> </a:t>
            </a:r>
            <a:r>
              <a:rPr lang="en-GB" sz="1600" dirty="0" err="1"/>
              <a:t>się</a:t>
            </a:r>
            <a:r>
              <a:rPr lang="en-GB" sz="1600" dirty="0"/>
              <a:t> </a:t>
            </a:r>
            <a:r>
              <a:rPr lang="en-GB" sz="1600" dirty="0" err="1"/>
              <a:t>osoby</a:t>
            </a:r>
            <a:r>
              <a:rPr lang="en-GB" sz="1600" dirty="0"/>
              <a:t> </a:t>
            </a:r>
            <a:r>
              <a:rPr lang="en-GB" sz="1600" dirty="0" err="1"/>
              <a:t>mieszkające</a:t>
            </a:r>
            <a:r>
              <a:rPr lang="en-GB" sz="1600" dirty="0"/>
              <a:t> </a:t>
            </a:r>
            <a:r>
              <a:rPr lang="en-GB" sz="1600" dirty="0" err="1" smtClean="0"/>
              <a:t>samotnie</a:t>
            </a:r>
            <a:endParaRPr lang="en-GB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13824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0574" y="351873"/>
            <a:ext cx="11315593" cy="1052857"/>
          </a:xfrm>
          <a:prstGeom prst="roundRect">
            <a:avLst/>
          </a:prstGeom>
          <a:solidFill>
            <a:schemeClr val="accent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Organizacja czasu wolnego</a:t>
            </a:r>
            <a:endParaRPr lang="en-GB" dirty="0"/>
          </a:p>
        </p:txBody>
      </p:sp>
      <p:sp>
        <p:nvSpPr>
          <p:cNvPr id="7" name="Rounded Rectangle 6"/>
          <p:cNvSpPr/>
          <p:nvPr/>
        </p:nvSpPr>
        <p:spPr>
          <a:xfrm>
            <a:off x="634446" y="5227664"/>
            <a:ext cx="5385352" cy="1294993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dirty="0" smtClean="0">
                <a:solidFill>
                  <a:schemeClr val="bg1"/>
                </a:solidFill>
              </a:rPr>
              <a:t>Dostęp do oferty kulturalnej w postaci zniżki do kina i teatru i pomocy w dojeździe do obiektów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6421607" y="5317626"/>
            <a:ext cx="5385352" cy="1264546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dirty="0" smtClean="0"/>
              <a:t>Działalność w trzeci sektorze: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dirty="0" smtClean="0"/>
              <a:t>Łatwiejszy dostęp </a:t>
            </a:r>
            <a:r>
              <a:rPr lang="pl-PL" sz="1600" dirty="0"/>
              <a:t>d</a:t>
            </a:r>
            <a:r>
              <a:rPr lang="pl-PL" sz="1600" dirty="0" smtClean="0"/>
              <a:t>o informacji </a:t>
            </a:r>
            <a:r>
              <a:rPr lang="pl-PL" sz="1600" dirty="0"/>
              <a:t>o działalności kół </a:t>
            </a:r>
            <a:r>
              <a:rPr lang="pl-PL" sz="1600" dirty="0" smtClean="0"/>
              <a:t>pozarządowych i możliwość organizowania się w wolontariat.</a:t>
            </a:r>
            <a:endParaRPr lang="pl-PL" sz="1600" b="1" dirty="0" smtClean="0">
              <a:solidFill>
                <a:schemeClr val="bg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6421606" y="3414385"/>
            <a:ext cx="5385353" cy="1687702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00" dirty="0" smtClean="0"/>
          </a:p>
          <a:p>
            <a:pPr algn="ctr"/>
            <a:r>
              <a:rPr lang="pl-PL" sz="1600" b="1" dirty="0" smtClean="0"/>
              <a:t>Kursy i zajęcia dodatkowe: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dirty="0" smtClean="0"/>
              <a:t>Opracowanie atrakcyjnej oferty kursów dla seniorów. Przykłady propozycji: kurs komputerowy, kurs tańca, kurs z angielskiego, kurs śpiewu, wykłady o zdrowym trybie życia.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dirty="0">
                <a:solidFill>
                  <a:schemeClr val="bg1"/>
                </a:solidFill>
              </a:rPr>
              <a:t>Zwiększenie puli zajęć żeby czas oczekiwania </a:t>
            </a:r>
            <a:r>
              <a:rPr lang="pl-PL" sz="1600" dirty="0" smtClean="0">
                <a:solidFill>
                  <a:schemeClr val="bg1"/>
                </a:solidFill>
              </a:rPr>
              <a:t>się skrócił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dirty="0" smtClean="0">
                <a:solidFill>
                  <a:schemeClr val="bg1"/>
                </a:solidFill>
              </a:rPr>
              <a:t>Równy dostęp do kursów dla mieszkańców miasta i wsi</a:t>
            </a:r>
            <a:endParaRPr lang="pl-PL" sz="16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1600" b="1" dirty="0" smtClean="0">
              <a:solidFill>
                <a:schemeClr val="bg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634446" y="2157651"/>
            <a:ext cx="5385353" cy="1027396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dirty="0" smtClean="0">
                <a:solidFill>
                  <a:schemeClr val="bg1"/>
                </a:solidFill>
              </a:rPr>
              <a:t>Powołanie osiedlowych klubów seniora, które pomogły by w organizowaniu i zapewnieniu spotkań towarzyskich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6421606" y="2162353"/>
            <a:ext cx="5344561" cy="1036493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dirty="0" smtClean="0">
                <a:solidFill>
                  <a:schemeClr val="bg1"/>
                </a:solidFill>
              </a:rPr>
              <a:t>Stworzenie miejsc pracy dla seniorów, tak żeby mogli dorobić sobie do emerytury 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634445" y="3429608"/>
            <a:ext cx="5385353" cy="1538271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dirty="0" smtClean="0">
                <a:solidFill>
                  <a:schemeClr val="bg1"/>
                </a:solidFill>
              </a:rPr>
              <a:t>Organizowanie wyjazdów dla seniorów: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dirty="0" smtClean="0">
                <a:solidFill>
                  <a:schemeClr val="bg1"/>
                </a:solidFill>
              </a:rPr>
              <a:t>Zbiorowe kolonie dla osób starszych (na wzór tych dla dzieci)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dirty="0" smtClean="0">
                <a:solidFill>
                  <a:schemeClr val="bg1"/>
                </a:solidFill>
              </a:rPr>
              <a:t>Organizowanie wycieczek turystycznych np. do Wieliczki, ośrodka TVP Kraków</a:t>
            </a:r>
          </a:p>
        </p:txBody>
      </p:sp>
    </p:spTree>
    <p:extLst>
      <p:ext uri="{BB962C8B-B14F-4D97-AF65-F5344CB8AC3E}">
        <p14:creationId xmlns:p14="http://schemas.microsoft.com/office/powerpoint/2010/main" val="2968325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3200" dirty="0" smtClean="0"/>
              <a:t>57% mieszkańców gminy w wieku 60+ korzysta z lekarza pierwszego kontaktu kilka razy w roku. Drugą najliczniejszą grupą są osoby, które odwiedzają lekarza pierwszego kontaktu kilka razy w miesiącu. </a:t>
            </a:r>
            <a:endParaRPr lang="en-GB" sz="32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701128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pl-PL" dirty="0" smtClean="0"/>
              <a:t>P.1 Jak często korzysta </a:t>
            </a:r>
            <a:r>
              <a:rPr lang="pl-PL" sz="1100" dirty="0" smtClean="0"/>
              <a:t>Pan/Pani</a:t>
            </a:r>
            <a:r>
              <a:rPr lang="pl-PL" dirty="0" smtClean="0"/>
              <a:t> ze świadczeń lekarza pierwszego kontaktu?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3582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39605"/>
          </a:xfrm>
          <a:prstGeom prst="roundRect">
            <a:avLst/>
          </a:prstGeom>
          <a:solidFill>
            <a:schemeClr val="accent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Oferta sportowa</a:t>
            </a:r>
            <a:endParaRPr lang="en-GB" dirty="0"/>
          </a:p>
        </p:txBody>
      </p:sp>
      <p:sp>
        <p:nvSpPr>
          <p:cNvPr id="6" name="Rounded Rectangle 5"/>
          <p:cNvSpPr/>
          <p:nvPr/>
        </p:nvSpPr>
        <p:spPr>
          <a:xfrm>
            <a:off x="6412394" y="2182084"/>
            <a:ext cx="5103745" cy="943358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Urządzić plac z urządzeniami </a:t>
            </a:r>
            <a:r>
              <a:rPr lang="pl-PL" dirty="0" smtClean="0">
                <a:solidFill>
                  <a:schemeClr val="bg1"/>
                </a:solidFill>
              </a:rPr>
              <a:t>do ćwiczeń i rowerem stacjonarnym na </a:t>
            </a:r>
            <a:r>
              <a:rPr lang="pl-PL" dirty="0">
                <a:solidFill>
                  <a:schemeClr val="bg1"/>
                </a:solidFill>
              </a:rPr>
              <a:t>wolnym </a:t>
            </a:r>
            <a:r>
              <a:rPr lang="pl-PL" dirty="0" smtClean="0">
                <a:solidFill>
                  <a:schemeClr val="bg1"/>
                </a:solidFill>
              </a:rPr>
              <a:t>powietrzu (wieś i miasto)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838200" y="3442031"/>
            <a:ext cx="5103746" cy="1099056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solidFill>
                  <a:schemeClr val="bg1"/>
                </a:solidFill>
              </a:rPr>
              <a:t>Opracować i stworzyć ścieżkę zdrowia dla osób starszych (w tym ścieżki do biegania i trasy rowerowe). Ścieżka dostępna dla seniorów mieszkających w mieście i na wsi.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838200" y="2182084"/>
            <a:ext cx="5103745" cy="943358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solidFill>
                  <a:schemeClr val="bg1"/>
                </a:solidFill>
              </a:rPr>
              <a:t>Dotacje na zajęcia sportowe np. abonament na basen/bezpłatny wstęp na basen chociaż raz w tygodniu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6412394" y="3442030"/>
            <a:ext cx="5103745" cy="1713066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solidFill>
                  <a:schemeClr val="bg1"/>
                </a:solidFill>
              </a:rPr>
              <a:t>Stworzenie oferty zajęć dla seniorów: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smtClean="0">
                <a:solidFill>
                  <a:schemeClr val="bg1"/>
                </a:solidFill>
              </a:rPr>
              <a:t>Przykład zaproponowanych zajęć: kurs tańca, kurs pływania, </a:t>
            </a:r>
            <a:r>
              <a:rPr lang="pl-PL" dirty="0" smtClean="0"/>
              <a:t>gimnastyka, </a:t>
            </a:r>
            <a:r>
              <a:rPr lang="pl-PL" dirty="0" err="1"/>
              <a:t>pilates</a:t>
            </a:r>
            <a:r>
              <a:rPr lang="pl-PL" dirty="0"/>
              <a:t>, </a:t>
            </a:r>
            <a:r>
              <a:rPr lang="pl-PL" dirty="0" smtClean="0"/>
              <a:t>aerobik</a:t>
            </a:r>
            <a:r>
              <a:rPr lang="pl-PL" dirty="0"/>
              <a:t>, </a:t>
            </a:r>
            <a:r>
              <a:rPr lang="pl-PL" dirty="0" smtClean="0"/>
              <a:t>fitness</a:t>
            </a:r>
            <a:endParaRPr lang="pl-P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smtClean="0"/>
              <a:t>Dofinansowanie tych zajęcia (częściowe lub całościowe)</a:t>
            </a:r>
            <a:endParaRPr lang="pl-PL" dirty="0" smtClean="0">
              <a:solidFill>
                <a:schemeClr val="bg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798443" y="4955992"/>
            <a:ext cx="5257801" cy="1392866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solidFill>
                  <a:schemeClr val="bg1"/>
                </a:solidFill>
              </a:rPr>
              <a:t>Stworzenie sfery wypoczynku aktywnego. W takim miejscu seniorzy mają dostęp do urządzeń podnoszenia </a:t>
            </a:r>
            <a:r>
              <a:rPr lang="pl-PL" dirty="0">
                <a:solidFill>
                  <a:schemeClr val="bg1"/>
                </a:solidFill>
              </a:rPr>
              <a:t>sprawności fizycznej </a:t>
            </a:r>
            <a:r>
              <a:rPr lang="pl-PL" dirty="0" smtClean="0">
                <a:solidFill>
                  <a:schemeClr val="bg1"/>
                </a:solidFill>
              </a:rPr>
              <a:t>jak np. </a:t>
            </a:r>
            <a:r>
              <a:rPr lang="pl-PL" dirty="0">
                <a:solidFill>
                  <a:schemeClr val="bg1"/>
                </a:solidFill>
              </a:rPr>
              <a:t>stół do tenisa, </a:t>
            </a:r>
            <a:r>
              <a:rPr lang="pl-PL" dirty="0" smtClean="0">
                <a:solidFill>
                  <a:schemeClr val="bg1"/>
                </a:solidFill>
              </a:rPr>
              <a:t>bilard, ale też miejskie szachy i warcaby.</a:t>
            </a:r>
          </a:p>
        </p:txBody>
      </p:sp>
    </p:spTree>
    <p:extLst>
      <p:ext uri="{BB962C8B-B14F-4D97-AF65-F5344CB8AC3E}">
        <p14:creationId xmlns:p14="http://schemas.microsoft.com/office/powerpoint/2010/main" val="14515807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75873"/>
          </a:xfrm>
          <a:prstGeom prst="roundRect">
            <a:avLst/>
          </a:prstGeom>
          <a:solidFill>
            <a:schemeClr val="accent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Transport i infrastruktura drogowa</a:t>
            </a:r>
            <a:endParaRPr lang="en-GB" dirty="0"/>
          </a:p>
        </p:txBody>
      </p:sp>
      <p:sp>
        <p:nvSpPr>
          <p:cNvPr id="5" name="Rounded Rectangle 4"/>
          <p:cNvSpPr/>
          <p:nvPr/>
        </p:nvSpPr>
        <p:spPr>
          <a:xfrm>
            <a:off x="838193" y="1686411"/>
            <a:ext cx="5103743" cy="1510200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solidFill>
                  <a:schemeClr val="bg1"/>
                </a:solidFill>
              </a:rPr>
              <a:t>Stworzenie dobrej komunikacji autobusowej i </a:t>
            </a:r>
            <a:r>
              <a:rPr lang="pl-PL" dirty="0" err="1" smtClean="0">
                <a:solidFill>
                  <a:schemeClr val="bg1"/>
                </a:solidFill>
              </a:rPr>
              <a:t>busowej</a:t>
            </a:r>
            <a:r>
              <a:rPr lang="pl-PL" dirty="0" smtClean="0">
                <a:solidFill>
                  <a:schemeClr val="bg1"/>
                </a:solidFill>
              </a:rPr>
              <a:t> żeby w łatwy sposób można było dojechać w dowolne miejsce w gminie (komunikacja miejska i podmiejska). Zniżki na bilety dla seniorów.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838191" y="3606573"/>
            <a:ext cx="5103745" cy="943358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solidFill>
                  <a:schemeClr val="bg1"/>
                </a:solidFill>
              </a:rPr>
              <a:t>Zwolnienie z opłat parkingowych przy szpitalu, karty parkingowe dla osób starszych i niepełnosprawnych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6250051" y="3057982"/>
            <a:ext cx="5103745" cy="1412918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solidFill>
                  <a:schemeClr val="bg1"/>
                </a:solidFill>
              </a:rPr>
              <a:t>Uruchomienie miejskiej linii autobusowej. Uruchomienie połączeń w </a:t>
            </a:r>
            <a:r>
              <a:rPr lang="pl-PL" dirty="0">
                <a:solidFill>
                  <a:schemeClr val="bg1"/>
                </a:solidFill>
              </a:rPr>
              <a:t>obszarze </a:t>
            </a:r>
            <a:r>
              <a:rPr lang="pl-PL" dirty="0" smtClean="0">
                <a:solidFill>
                  <a:schemeClr val="bg1"/>
                </a:solidFill>
              </a:rPr>
              <a:t>wiejskim i osiedlowym </a:t>
            </a:r>
            <a:r>
              <a:rPr lang="pl-PL" dirty="0">
                <a:solidFill>
                  <a:schemeClr val="bg1"/>
                </a:solidFill>
              </a:rPr>
              <a:t>np</a:t>
            </a:r>
            <a:r>
              <a:rPr lang="pl-PL" dirty="0" smtClean="0">
                <a:solidFill>
                  <a:schemeClr val="bg1"/>
                </a:solidFill>
              </a:rPr>
              <a:t>. z </a:t>
            </a:r>
            <a:r>
              <a:rPr lang="pl-PL" dirty="0">
                <a:solidFill>
                  <a:schemeClr val="bg1"/>
                </a:solidFill>
              </a:rPr>
              <a:t>Celin </a:t>
            </a:r>
            <a:r>
              <a:rPr lang="pl-PL" dirty="0" err="1" smtClean="0">
                <a:solidFill>
                  <a:schemeClr val="bg1"/>
                </a:solidFill>
              </a:rPr>
              <a:t>Przesławickich</a:t>
            </a:r>
            <a:r>
              <a:rPr lang="pl-PL" dirty="0" smtClean="0">
                <a:solidFill>
                  <a:schemeClr val="bg1"/>
                </a:solidFill>
              </a:rPr>
              <a:t>, </a:t>
            </a:r>
            <a:r>
              <a:rPr lang="pl-PL" dirty="0" err="1" smtClean="0">
                <a:solidFill>
                  <a:schemeClr val="bg1"/>
                </a:solidFill>
              </a:rPr>
              <a:t>Brzuchni</a:t>
            </a:r>
            <a:r>
              <a:rPr lang="pl-PL" dirty="0" smtClean="0">
                <a:solidFill>
                  <a:schemeClr val="bg1"/>
                </a:solidFill>
              </a:rPr>
              <a:t> z Miechowem, na </a:t>
            </a:r>
            <a:r>
              <a:rPr lang="pl-PL" dirty="0">
                <a:solidFill>
                  <a:schemeClr val="bg1"/>
                </a:solidFill>
              </a:rPr>
              <a:t>os. </a:t>
            </a:r>
            <a:r>
              <a:rPr lang="pl-PL" dirty="0" smtClean="0">
                <a:solidFill>
                  <a:schemeClr val="bg1"/>
                </a:solidFill>
              </a:rPr>
              <a:t>Sikorskiego, do Ośrodka Zdrowia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6250051" y="1686411"/>
            <a:ext cx="5103745" cy="1298605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solidFill>
                  <a:schemeClr val="bg1"/>
                </a:solidFill>
              </a:rPr>
              <a:t>Likwidacja barier architektonicznych np. </a:t>
            </a:r>
            <a:r>
              <a:rPr lang="pl-PL" dirty="0">
                <a:solidFill>
                  <a:schemeClr val="bg1"/>
                </a:solidFill>
              </a:rPr>
              <a:t>p</a:t>
            </a:r>
            <a:r>
              <a:rPr lang="pl-PL" dirty="0" smtClean="0">
                <a:solidFill>
                  <a:schemeClr val="bg1"/>
                </a:solidFill>
              </a:rPr>
              <a:t>ostawienie poręczy przy </a:t>
            </a:r>
            <a:r>
              <a:rPr lang="pl-PL" dirty="0">
                <a:solidFill>
                  <a:schemeClr val="bg1"/>
                </a:solidFill>
              </a:rPr>
              <a:t>wejściu do </a:t>
            </a:r>
            <a:r>
              <a:rPr lang="pl-PL" dirty="0" smtClean="0">
                <a:solidFill>
                  <a:schemeClr val="bg1"/>
                </a:solidFill>
              </a:rPr>
              <a:t>bloków na niektórych osiedlach.</a:t>
            </a:r>
          </a:p>
          <a:p>
            <a:pPr algn="ctr"/>
            <a:r>
              <a:rPr lang="pl-PL" dirty="0" smtClean="0">
                <a:solidFill>
                  <a:schemeClr val="bg1"/>
                </a:solidFill>
              </a:rPr>
              <a:t>Stworzenie dźwiękowej sygnalizacji świetlnej 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6250054" y="5673929"/>
            <a:ext cx="5103745" cy="954744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solidFill>
                  <a:schemeClr val="bg1"/>
                </a:solidFill>
              </a:rPr>
              <a:t>Zadbanie o skwerki na osiedlach z ławeczkami, które służą do integracji mieszkańców np. brakuje takie placu na osiedlu </a:t>
            </a:r>
            <a:r>
              <a:rPr lang="pl-PL" dirty="0" err="1">
                <a:solidFill>
                  <a:schemeClr val="bg1"/>
                </a:solidFill>
              </a:rPr>
              <a:t>I</a:t>
            </a:r>
            <a:r>
              <a:rPr lang="pl-PL" dirty="0" err="1" smtClean="0">
                <a:solidFill>
                  <a:schemeClr val="bg1"/>
                </a:solidFill>
              </a:rPr>
              <a:t>korskiego</a:t>
            </a:r>
            <a:r>
              <a:rPr lang="pl-PL" dirty="0" smtClean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838191" y="4943055"/>
            <a:ext cx="5103745" cy="1111110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solidFill>
                  <a:schemeClr val="bg1"/>
                </a:solidFill>
              </a:rPr>
              <a:t>Zadbanie o równe chodniki, zimą dokładne posypywanie chodników piachem.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6250051" y="4543866"/>
            <a:ext cx="5103745" cy="954744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dirty="0">
                <a:solidFill>
                  <a:schemeClr val="bg1"/>
                </a:solidFill>
                <a:latin typeface="Arial1"/>
              </a:rPr>
              <a:t>Ustawić 2 ławeczki pod brzozami naprzeciw Biedronki</a:t>
            </a:r>
            <a:r>
              <a:rPr lang="pl-PL" dirty="0">
                <a:solidFill>
                  <a:schemeClr val="bg1"/>
                </a:solidFill>
              </a:rPr>
              <a:t> 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0037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prstGeom prst="roundRect">
            <a:avLst/>
          </a:prstGeom>
          <a:solidFill>
            <a:schemeClr val="accent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Inne obszary wsparcia</a:t>
            </a:r>
            <a:endParaRPr lang="en-GB" dirty="0"/>
          </a:p>
        </p:txBody>
      </p:sp>
      <p:sp>
        <p:nvSpPr>
          <p:cNvPr id="5" name="Rounded Rectangle 4"/>
          <p:cNvSpPr/>
          <p:nvPr/>
        </p:nvSpPr>
        <p:spPr>
          <a:xfrm>
            <a:off x="463825" y="2243884"/>
            <a:ext cx="5340626" cy="4329194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b="1" dirty="0" smtClean="0">
              <a:solidFill>
                <a:schemeClr val="bg1"/>
              </a:solidFill>
            </a:endParaRPr>
          </a:p>
          <a:p>
            <a:pPr algn="ctr"/>
            <a:r>
              <a:rPr lang="pl-PL" b="1" u="sng" dirty="0" smtClean="0">
                <a:solidFill>
                  <a:schemeClr val="bg1"/>
                </a:solidFill>
              </a:rPr>
              <a:t>Wsparcie materialne: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smtClean="0">
                <a:solidFill>
                  <a:schemeClr val="bg1"/>
                </a:solidFill>
              </a:rPr>
              <a:t>Dofinasowanie do czynszu na mieszkanie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smtClean="0">
                <a:solidFill>
                  <a:schemeClr val="bg1"/>
                </a:solidFill>
              </a:rPr>
              <a:t>Dofinasowanie do zakupu węgla na zimę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smtClean="0">
                <a:solidFill>
                  <a:schemeClr val="bg1"/>
                </a:solidFill>
              </a:rPr>
              <a:t>Dofinasowanie do remontu mieszkania</a:t>
            </a:r>
            <a:endParaRPr lang="pl-PL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smtClean="0">
                <a:solidFill>
                  <a:schemeClr val="bg1"/>
                </a:solidFill>
              </a:rPr>
              <a:t>Dofinasowanie do obiadów (sieć barów mlecznych dla seniorów)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smtClean="0">
                <a:solidFill>
                  <a:schemeClr val="bg1"/>
                </a:solidFill>
              </a:rPr>
              <a:t>Obniżyć cenę wody dla najuboższych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smtClean="0">
                <a:solidFill>
                  <a:schemeClr val="bg1"/>
                </a:solidFill>
              </a:rPr>
              <a:t>Zwiększenie ilości mieszkań socjalnych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 smtClean="0">
              <a:solidFill>
                <a:schemeClr val="bg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6400801" y="2243884"/>
            <a:ext cx="5340626" cy="4329194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u="sng" dirty="0" smtClean="0">
                <a:solidFill>
                  <a:schemeClr val="bg1"/>
                </a:solidFill>
              </a:rPr>
              <a:t>Wsparcie niematerialne: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smtClean="0">
                <a:solidFill>
                  <a:schemeClr val="bg1"/>
                </a:solidFill>
              </a:rPr>
              <a:t>Pomoc przy wypełniani wniosków (doradzanie informacyjne)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smtClean="0">
                <a:solidFill>
                  <a:schemeClr val="bg1"/>
                </a:solidFill>
              </a:rPr>
              <a:t>Partnerskie traktowanie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smtClean="0">
                <a:solidFill>
                  <a:schemeClr val="bg1"/>
                </a:solidFill>
              </a:rPr>
              <a:t>Przekazywanie systematycznej informacji na temat oferty dla seniorów i możliwych obszarów wsparcia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smtClean="0">
                <a:solidFill>
                  <a:schemeClr val="bg1"/>
                </a:solidFill>
              </a:rPr>
              <a:t>Opublikowanie broszury o tym, gdzie seniorzy mogą szukać pracy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smtClean="0">
                <a:solidFill>
                  <a:schemeClr val="bg1"/>
                </a:solidFill>
              </a:rPr>
              <a:t>Bliższy kontakt pracowników instytucji gminnych z seniorami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smtClean="0">
                <a:solidFill>
                  <a:schemeClr val="bg1"/>
                </a:solidFill>
              </a:rPr>
              <a:t>Regularna diagnoza potrzeb seniorów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smtClean="0">
                <a:solidFill>
                  <a:schemeClr val="bg1"/>
                </a:solidFill>
              </a:rPr>
              <a:t>Winda w budynku UG i M</a:t>
            </a:r>
          </a:p>
        </p:txBody>
      </p:sp>
    </p:spTree>
    <p:extLst>
      <p:ext uri="{BB962C8B-B14F-4D97-AF65-F5344CB8AC3E}">
        <p14:creationId xmlns:p14="http://schemas.microsoft.com/office/powerpoint/2010/main" val="29188217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Dane demograficzne osób badanych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1301281"/>
              </p:ext>
            </p:extLst>
          </p:nvPr>
        </p:nvGraphicFramePr>
        <p:xfrm>
          <a:off x="439886" y="2255115"/>
          <a:ext cx="2376055" cy="27325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631069"/>
                <a:gridCol w="744986"/>
              </a:tblGrid>
              <a:tr h="683130">
                <a:tc gridSpan="2">
                  <a:txBody>
                    <a:bodyPr/>
                    <a:lstStyle/>
                    <a:p>
                      <a:pPr algn="ctr"/>
                      <a:r>
                        <a:rPr lang="pl-PL" sz="1800" dirty="0" smtClean="0">
                          <a:latin typeface="+mj-lt"/>
                        </a:rPr>
                        <a:t>Sytuacja</a:t>
                      </a:r>
                      <a:r>
                        <a:rPr lang="pl-PL" sz="1800" baseline="0" dirty="0" smtClean="0">
                          <a:latin typeface="+mj-lt"/>
                        </a:rPr>
                        <a:t> mieszkaniowa</a:t>
                      </a:r>
                      <a:endParaRPr lang="en-GB" sz="1800" dirty="0">
                        <a:latin typeface="+mj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683130">
                <a:tc>
                  <a:txBody>
                    <a:bodyPr/>
                    <a:lstStyle/>
                    <a:p>
                      <a:pPr algn="l" fontAlgn="t"/>
                      <a:r>
                        <a:rPr lang="pl-PL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Mieszkam</a:t>
                      </a:r>
                      <a:r>
                        <a:rPr lang="pl-PL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sam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/a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22%</a:t>
                      </a:r>
                    </a:p>
                  </a:txBody>
                  <a:tcPr marL="9525" marR="9525" marT="9525" marB="0" anchor="ctr"/>
                </a:tc>
              </a:tr>
              <a:tr h="683130">
                <a:tc>
                  <a:txBody>
                    <a:bodyPr/>
                    <a:lstStyle/>
                    <a:p>
                      <a:pPr algn="l" fontAlgn="t"/>
                      <a:r>
                        <a:rPr lang="pl-PL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Mieszkam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z </a:t>
                      </a:r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rodzi</a:t>
                      </a:r>
                      <a:r>
                        <a:rPr lang="pl-PL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n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ą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77%</a:t>
                      </a:r>
                    </a:p>
                  </a:txBody>
                  <a:tcPr marL="9525" marR="9525" marT="9525" marB="0" anchor="ctr"/>
                </a:tc>
              </a:tr>
              <a:tr h="683130">
                <a:tc>
                  <a:txBody>
                    <a:bodyPr/>
                    <a:lstStyle/>
                    <a:p>
                      <a:pPr algn="l"/>
                      <a:r>
                        <a:rPr lang="pl-PL" sz="1800" dirty="0" smtClean="0">
                          <a:latin typeface="+mj-lt"/>
                        </a:rPr>
                        <a:t>Inna sytuacja</a:t>
                      </a:r>
                      <a:endParaRPr lang="en-GB" sz="18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1%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7179980"/>
              </p:ext>
            </p:extLst>
          </p:nvPr>
        </p:nvGraphicFramePr>
        <p:xfrm>
          <a:off x="3259285" y="2255115"/>
          <a:ext cx="2334491" cy="2036619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602537"/>
                <a:gridCol w="731954"/>
              </a:tblGrid>
              <a:tr h="658283">
                <a:tc gridSpan="2">
                  <a:txBody>
                    <a:bodyPr/>
                    <a:lstStyle/>
                    <a:p>
                      <a:pPr algn="ctr"/>
                      <a:r>
                        <a:rPr lang="pl-PL" sz="1800" dirty="0" smtClean="0">
                          <a:latin typeface="+mj-lt"/>
                        </a:rPr>
                        <a:t>Miejsce</a:t>
                      </a:r>
                      <a:r>
                        <a:rPr lang="pl-PL" sz="1800" baseline="0" dirty="0" smtClean="0">
                          <a:latin typeface="+mj-lt"/>
                        </a:rPr>
                        <a:t> zamieszkania</a:t>
                      </a:r>
                      <a:endParaRPr lang="en-GB" sz="1800" dirty="0">
                        <a:latin typeface="+mj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689168">
                <a:tc>
                  <a:txBody>
                    <a:bodyPr/>
                    <a:lstStyle/>
                    <a:p>
                      <a:pPr algn="l" fontAlgn="t"/>
                      <a:r>
                        <a:rPr lang="pl-PL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Miasto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60%</a:t>
                      </a:r>
                    </a:p>
                  </a:txBody>
                  <a:tcPr marL="9525" marR="9525" marT="9525" marB="0" anchor="ctr"/>
                </a:tc>
              </a:tr>
              <a:tr h="689168">
                <a:tc>
                  <a:txBody>
                    <a:bodyPr/>
                    <a:lstStyle/>
                    <a:p>
                      <a:pPr algn="l" fontAlgn="t"/>
                      <a:r>
                        <a:rPr lang="pl-PL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Wieś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40%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11865236"/>
              </p:ext>
            </p:extLst>
          </p:nvPr>
        </p:nvGraphicFramePr>
        <p:xfrm>
          <a:off x="6037120" y="2255114"/>
          <a:ext cx="2369127" cy="2036619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626313"/>
                <a:gridCol w="742814"/>
              </a:tblGrid>
              <a:tr h="678873">
                <a:tc gridSpan="2">
                  <a:txBody>
                    <a:bodyPr/>
                    <a:lstStyle/>
                    <a:p>
                      <a:pPr algn="ctr"/>
                      <a:r>
                        <a:rPr lang="pl-PL" sz="1800" dirty="0" smtClean="0">
                          <a:latin typeface="+mj-lt"/>
                        </a:rPr>
                        <a:t>Płeć</a:t>
                      </a:r>
                      <a:endParaRPr lang="en-GB" sz="1800" dirty="0">
                        <a:latin typeface="+mj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678873">
                <a:tc>
                  <a:txBody>
                    <a:bodyPr/>
                    <a:lstStyle/>
                    <a:p>
                      <a:pPr algn="l" fontAlgn="t"/>
                      <a:r>
                        <a:rPr lang="pl-PL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Kobieta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58%</a:t>
                      </a:r>
                    </a:p>
                  </a:txBody>
                  <a:tcPr marL="9525" marR="9525" marT="9525" marB="0" anchor="ctr"/>
                </a:tc>
              </a:tr>
              <a:tr h="678873">
                <a:tc>
                  <a:txBody>
                    <a:bodyPr/>
                    <a:lstStyle/>
                    <a:p>
                      <a:pPr algn="l" fontAlgn="t"/>
                      <a:r>
                        <a:rPr lang="pl-PL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Mężczyzna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42%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8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18495637"/>
              </p:ext>
            </p:extLst>
          </p:nvPr>
        </p:nvGraphicFramePr>
        <p:xfrm>
          <a:off x="8856518" y="2255115"/>
          <a:ext cx="2770907" cy="27325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902120"/>
                <a:gridCol w="868787"/>
              </a:tblGrid>
              <a:tr h="683130">
                <a:tc gridSpan="2">
                  <a:txBody>
                    <a:bodyPr/>
                    <a:lstStyle/>
                    <a:p>
                      <a:pPr algn="ctr"/>
                      <a:r>
                        <a:rPr lang="pl-PL" sz="1800" dirty="0" smtClean="0">
                          <a:latin typeface="+mj-lt"/>
                        </a:rPr>
                        <a:t>Sytuacja</a:t>
                      </a:r>
                      <a:r>
                        <a:rPr lang="pl-PL" sz="1800" baseline="0" dirty="0" smtClean="0">
                          <a:latin typeface="+mj-lt"/>
                        </a:rPr>
                        <a:t> mieszkaniowa</a:t>
                      </a:r>
                      <a:endParaRPr lang="en-GB" sz="1800" dirty="0">
                        <a:latin typeface="+mj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683130">
                <a:tc>
                  <a:txBody>
                    <a:bodyPr/>
                    <a:lstStyle/>
                    <a:p>
                      <a:pPr algn="l" fontAlgn="t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60-69</a:t>
                      </a:r>
                      <a:r>
                        <a:rPr lang="pl-PL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lat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51%</a:t>
                      </a:r>
                    </a:p>
                  </a:txBody>
                  <a:tcPr marL="9525" marR="9525" marT="9525" marB="0" anchor="ctr"/>
                </a:tc>
              </a:tr>
              <a:tr h="683130">
                <a:tc>
                  <a:txBody>
                    <a:bodyPr/>
                    <a:lstStyle/>
                    <a:p>
                      <a:pPr algn="l" fontAlgn="t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70-79</a:t>
                      </a:r>
                      <a:r>
                        <a:rPr lang="pl-PL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lat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28%</a:t>
                      </a:r>
                    </a:p>
                  </a:txBody>
                  <a:tcPr marL="9525" marR="9525" marT="9525" marB="0" anchor="ctr"/>
                </a:tc>
              </a:tr>
              <a:tr h="683130">
                <a:tc>
                  <a:txBody>
                    <a:bodyPr/>
                    <a:lstStyle/>
                    <a:p>
                      <a:pPr algn="l" fontAlgn="t"/>
                      <a:r>
                        <a:rPr lang="pl-PL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</a:t>
                      </a:r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owyżej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80</a:t>
                      </a:r>
                      <a:r>
                        <a:rPr lang="pl-PL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lat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21%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37766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dirty="0" smtClean="0"/>
              <a:t>Najczęściej odwiedzaną placówkę jest Gminny Ośrodek Zdrowia w Miechowie na ul. Szpitalnej.</a:t>
            </a:r>
            <a:endParaRPr lang="en-GB" sz="3200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847653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Footer Placeholder 12"/>
          <p:cNvSpPr>
            <a:spLocks noGrp="1"/>
          </p:cNvSpPr>
          <p:nvPr>
            <p:ph type="ftr" sz="quarter" idx="11"/>
          </p:nvPr>
        </p:nvSpPr>
        <p:spPr>
          <a:xfrm>
            <a:off x="838200" y="6311900"/>
            <a:ext cx="10515600" cy="365125"/>
          </a:xfrm>
        </p:spPr>
        <p:txBody>
          <a:bodyPr/>
          <a:lstStyle/>
          <a:p>
            <a:pPr algn="l"/>
            <a:r>
              <a:rPr lang="pl-PL" dirty="0"/>
              <a:t>p2. Proszę wskazać miejsce, gdzie najczęściej korzysta Pan/i ze świadczeń </a:t>
            </a:r>
            <a:r>
              <a:rPr lang="pl-PL" dirty="0" smtClean="0"/>
              <a:t>lekarza</a:t>
            </a:r>
            <a:r>
              <a:rPr lang="pl-PL" dirty="0"/>
              <a:t> </a:t>
            </a:r>
            <a:r>
              <a:rPr lang="en-GB" dirty="0" err="1" smtClean="0"/>
              <a:t>pierwszego</a:t>
            </a:r>
            <a:r>
              <a:rPr lang="en-GB" dirty="0" smtClean="0"/>
              <a:t> </a:t>
            </a:r>
            <a:r>
              <a:rPr lang="en-GB" dirty="0" err="1"/>
              <a:t>kontaktu</a:t>
            </a:r>
            <a:r>
              <a:rPr lang="en-GB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458984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3200" dirty="0" smtClean="0"/>
              <a:t>Prawie 1/3 mieszkańców gminy ma trudności z umówieniem się na wizytę do lekarza pierwszego kontaktu. Choć zadowolenie z usług lekarza pierwszego kontaktu jest bardzo wysokie.</a:t>
            </a:r>
            <a:endParaRPr lang="en-GB" sz="3200" dirty="0"/>
          </a:p>
        </p:txBody>
      </p:sp>
      <p:graphicFrame>
        <p:nvGraphicFramePr>
          <p:cNvPr id="23" name="Content Placeholder 1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909569274"/>
              </p:ext>
            </p:extLst>
          </p:nvPr>
        </p:nvGraphicFramePr>
        <p:xfrm>
          <a:off x="914400" y="1811771"/>
          <a:ext cx="5181600" cy="43513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8" name="Content Placeholder 2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823435043"/>
              </p:ext>
            </p:extLst>
          </p:nvPr>
        </p:nvGraphicFramePr>
        <p:xfrm>
          <a:off x="6172200" y="1811770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>
          <a:xfrm>
            <a:off x="5763491" y="6284190"/>
            <a:ext cx="6206837" cy="365125"/>
          </a:xfrm>
        </p:spPr>
        <p:txBody>
          <a:bodyPr/>
          <a:lstStyle/>
          <a:p>
            <a:pPr algn="l"/>
            <a:r>
              <a:rPr lang="pl-PL" dirty="0" smtClean="0"/>
              <a:t>p4.Czy jest Pan/i zadowolony/a z opieki lekarza pierwszego kontaktu (diagnoza, sposób leczenia, podejście do pacjenta?</a:t>
            </a:r>
            <a:endParaRPr lang="en-GB" dirty="0"/>
          </a:p>
        </p:txBody>
      </p:sp>
      <p:sp>
        <p:nvSpPr>
          <p:cNvPr id="30" name="Footer Placeholder 28"/>
          <p:cNvSpPr txBox="1">
            <a:spLocks/>
          </p:cNvSpPr>
          <p:nvPr/>
        </p:nvSpPr>
        <p:spPr>
          <a:xfrm>
            <a:off x="277091" y="6292271"/>
            <a:ext cx="62068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l-PL" dirty="0"/>
              <a:t>p3. Czy ma Pan/i problem z zarejestrowaniem się do lekarza pierwszego kontaktu</a:t>
            </a:r>
            <a:r>
              <a:rPr lang="pl-PL" dirty="0" smtClean="0"/>
              <a:t>?</a:t>
            </a:r>
          </a:p>
          <a:p>
            <a:pPr algn="l"/>
            <a:r>
              <a:rPr lang="pl-PL" dirty="0" smtClean="0"/>
              <a:t>*W całym raporcie uwzględnione są tylko różnice istotne statystyczne p&lt;0,05</a:t>
            </a:r>
            <a:endParaRPr lang="en-GB" dirty="0"/>
          </a:p>
        </p:txBody>
      </p:sp>
      <p:sp>
        <p:nvSpPr>
          <p:cNvPr id="2" name="Rectangle 1"/>
          <p:cNvSpPr/>
          <p:nvPr/>
        </p:nvSpPr>
        <p:spPr>
          <a:xfrm>
            <a:off x="3631094" y="2615838"/>
            <a:ext cx="2541105" cy="133331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200" dirty="0" smtClean="0"/>
              <a:t>Wśród osób, które mają problemy z zarejestrowaniem się do lekarza 53%  stanowią mieszkańcy wsi*. 43% osób, które mają problem z zarejestrowaniem się do lekarza w Miechowie korzysta z usług lekarskich poza gminą.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1295184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dirty="0" smtClean="0"/>
              <a:t>Najczęściej odwiedzanymi specjalistami w ostatnim roku byli: okulista, kardiolog, reumatolog. </a:t>
            </a:r>
            <a:endParaRPr lang="en-GB" sz="3200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7793934"/>
              </p:ext>
            </p:extLst>
          </p:nvPr>
        </p:nvGraphicFramePr>
        <p:xfrm>
          <a:off x="149087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Footer Placeholder 12"/>
          <p:cNvSpPr>
            <a:spLocks noGrp="1"/>
          </p:cNvSpPr>
          <p:nvPr>
            <p:ph type="ftr" sz="quarter" idx="11"/>
          </p:nvPr>
        </p:nvSpPr>
        <p:spPr>
          <a:xfrm>
            <a:off x="838200" y="6311900"/>
            <a:ext cx="10515600" cy="365125"/>
          </a:xfrm>
        </p:spPr>
        <p:txBody>
          <a:bodyPr/>
          <a:lstStyle/>
          <a:p>
            <a:pPr algn="l"/>
            <a:r>
              <a:rPr lang="pl-PL" dirty="0" smtClean="0"/>
              <a:t>p5. Z usług jakich specjalistów korzystał/a Pan/i w ciągu ostatniego roku. N=1441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9700589" y="1310888"/>
            <a:ext cx="2239619" cy="7596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200" dirty="0" smtClean="0"/>
              <a:t>Wśród osób, które skorzystały z usług rehabilitanta/fizjoterapeuty 70% stanowią mieszkańcy miasta.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3739939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dirty="0" smtClean="0"/>
              <a:t>Prawie 10% mieszkańców w wieku 60+ była w szpitalu ostatniego roku nawet kilka razy.</a:t>
            </a:r>
            <a:endParaRPr lang="en-GB" sz="3200" dirty="0"/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898775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>
          <a:xfrm>
            <a:off x="838200" y="6311900"/>
            <a:ext cx="10515600" cy="365125"/>
          </a:xfrm>
        </p:spPr>
        <p:txBody>
          <a:bodyPr/>
          <a:lstStyle/>
          <a:p>
            <a:pPr algn="l"/>
            <a:r>
              <a:rPr lang="pl-PL" dirty="0"/>
              <a:t>p</a:t>
            </a:r>
            <a:r>
              <a:rPr lang="pl-PL" dirty="0" smtClean="0"/>
              <a:t>6. Czy w ostatnim roku był/a Pan/i pacjentem szpitala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9515058" y="2265044"/>
            <a:ext cx="2239619" cy="7596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200" dirty="0" smtClean="0"/>
              <a:t>Mieszkańcy wsi nieco częściej byli pacjentami szpitala niż mieszkańcy miasta.</a:t>
            </a:r>
            <a:endParaRPr lang="en-GB" sz="1200" dirty="0"/>
          </a:p>
        </p:txBody>
      </p:sp>
      <p:sp>
        <p:nvSpPr>
          <p:cNvPr id="6" name="Rectangle 5"/>
          <p:cNvSpPr/>
          <p:nvPr/>
        </p:nvSpPr>
        <p:spPr>
          <a:xfrm>
            <a:off x="9515058" y="3241694"/>
            <a:ext cx="2239619" cy="7596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200" dirty="0" smtClean="0"/>
              <a:t>Najczęstszymi pacjentami szpitala to osoby w wieku 80+.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2096600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3200" dirty="0" smtClean="0"/>
              <a:t>Aż 46% mieszkańców korzystała kiedyś z odpłatnych usług zdrowotnych. Głównym powodem, dla które mieszkańcy decydują się na odpłatną wizytę u lekarza jest zbyt długie oczekiwanie na termin wizyty w ramach NFZ.</a:t>
            </a:r>
            <a:endParaRPr lang="en-GB" sz="32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755527274"/>
              </p:ext>
            </p:extLst>
          </p:nvPr>
        </p:nvGraphicFramePr>
        <p:xfrm>
          <a:off x="838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Footer Placeholder 28"/>
          <p:cNvSpPr txBox="1">
            <a:spLocks/>
          </p:cNvSpPr>
          <p:nvPr/>
        </p:nvSpPr>
        <p:spPr>
          <a:xfrm>
            <a:off x="277091" y="6292271"/>
            <a:ext cx="62068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l-PL" dirty="0"/>
              <a:t>p</a:t>
            </a:r>
            <a:r>
              <a:rPr lang="pl-PL" dirty="0" smtClean="0"/>
              <a:t>7a.. Czy korzystała Pan/i z odpłatnych usług zdrowotnych?</a:t>
            </a:r>
            <a:endParaRPr lang="en-GB" dirty="0"/>
          </a:p>
        </p:txBody>
      </p:sp>
      <p:graphicFrame>
        <p:nvGraphicFramePr>
          <p:cNvPr id="13" name="Content Placeholder 1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484409071"/>
              </p:ext>
            </p:extLst>
          </p:nvPr>
        </p:nvGraphicFramePr>
        <p:xfrm>
          <a:off x="6944138" y="2518352"/>
          <a:ext cx="4828911" cy="25603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828911"/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Powody korzystania z odpłatnych usług zdrowotnych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Zbyt długie oczekiwanie na termin wizyty w ramach NFZ 79%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Wyższa jakość usług w odpłatnej służbie</a:t>
                      </a:r>
                      <a:r>
                        <a:rPr lang="pl-PL" baseline="0" dirty="0" smtClean="0"/>
                        <a:t> zdrowia niż NFZ 30%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Brak możliwości rejestracji 15%</a:t>
                      </a:r>
                      <a:endParaRPr lang="en-GB" dirty="0" smtClean="0"/>
                    </a:p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Footer Placeholder 28"/>
          <p:cNvSpPr txBox="1">
            <a:spLocks/>
          </p:cNvSpPr>
          <p:nvPr/>
        </p:nvSpPr>
        <p:spPr>
          <a:xfrm>
            <a:off x="6096001" y="6292270"/>
            <a:ext cx="584661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l-PL" dirty="0"/>
              <a:t>p</a:t>
            </a:r>
            <a:r>
              <a:rPr lang="pl-PL" dirty="0" smtClean="0"/>
              <a:t>7b. Z jakich powodów decyduje się Pan/Pani korzystać z odpłatnych usług zdrowotnych?</a:t>
            </a:r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4403335" y="2405339"/>
            <a:ext cx="2239619" cy="7596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200" dirty="0" smtClean="0"/>
              <a:t>Wśród osób, które korzystają z odpłatnych usług zdrowotnych 63,5% stanowią mieszkańcy miasta. </a:t>
            </a:r>
            <a:endParaRPr lang="en-GB" sz="1200" dirty="0"/>
          </a:p>
        </p:txBody>
      </p:sp>
      <p:sp>
        <p:nvSpPr>
          <p:cNvPr id="11" name="Rectangle 10"/>
          <p:cNvSpPr/>
          <p:nvPr/>
        </p:nvSpPr>
        <p:spPr>
          <a:xfrm>
            <a:off x="4403334" y="3299876"/>
            <a:ext cx="2239619" cy="7596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200" dirty="0" smtClean="0"/>
              <a:t>Wśród osób, które korzystają z odpłatnych usług zdrowotnych 56% stanowią osoby w wieku 60-69. 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2301180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3200" dirty="0" smtClean="0"/>
              <a:t>Ponad połowa mieszkańców Miechowa w wieku 60+ korzysta ze świadczeń lekarskich poza gminą. Aż 43% musiała kiedyś zrezygnować ze świadczeń lekarskich z powodów finansowych. </a:t>
            </a:r>
            <a:endParaRPr lang="en-GB" sz="32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842375946"/>
              </p:ext>
            </p:extLst>
          </p:nvPr>
        </p:nvGraphicFramePr>
        <p:xfrm>
          <a:off x="838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Content Placeholder 11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271379475"/>
              </p:ext>
            </p:extLst>
          </p:nvPr>
        </p:nvGraphicFramePr>
        <p:xfrm>
          <a:off x="6172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Footer Placeholder 28"/>
          <p:cNvSpPr txBox="1">
            <a:spLocks/>
          </p:cNvSpPr>
          <p:nvPr/>
        </p:nvSpPr>
        <p:spPr>
          <a:xfrm>
            <a:off x="838200" y="6292269"/>
            <a:ext cx="62068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l-PL" dirty="0"/>
              <a:t>p8.Czy korzysta Pan/Pani ze świadczeń lekarskich poza gminą </a:t>
            </a:r>
            <a:r>
              <a:rPr lang="pl-PL" dirty="0" smtClean="0"/>
              <a:t>Miechów?</a:t>
            </a:r>
            <a:endParaRPr lang="en-GB" dirty="0"/>
          </a:p>
        </p:txBody>
      </p:sp>
      <p:sp>
        <p:nvSpPr>
          <p:cNvPr id="14" name="Footer Placeholder 28"/>
          <p:cNvSpPr txBox="1">
            <a:spLocks/>
          </p:cNvSpPr>
          <p:nvPr/>
        </p:nvSpPr>
        <p:spPr>
          <a:xfrm>
            <a:off x="5811981" y="6292270"/>
            <a:ext cx="62068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l-PL" dirty="0"/>
              <a:t>p9. Czy kiedykolwiek nie kupił/a Pan/i lekarstw lub zrezygnował/a ze świadczeń medycznych z powodów finansowych?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4403335" y="2405339"/>
            <a:ext cx="2239619" cy="7596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200" dirty="0" smtClean="0"/>
              <a:t>Wśród osób, które korzystają z usług zdrowotnych poza gminą 56% stanowią mieszkańcy miasta.</a:t>
            </a:r>
            <a:endParaRPr lang="en-GB" sz="1200" dirty="0"/>
          </a:p>
        </p:txBody>
      </p:sp>
      <p:sp>
        <p:nvSpPr>
          <p:cNvPr id="9" name="Rectangle 8"/>
          <p:cNvSpPr/>
          <p:nvPr/>
        </p:nvSpPr>
        <p:spPr>
          <a:xfrm>
            <a:off x="4403334" y="3464428"/>
            <a:ext cx="2239619" cy="7596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200" dirty="0" smtClean="0"/>
              <a:t>Wśród osób, które korzystają z usług zdrowotnych poza gminą 50% stanowią  osoby w wieku 60-69.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2427451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3200" dirty="0" smtClean="0"/>
              <a:t>24% mieszkańców w wieku 60+ korzysta z usług OPS. Zdecydowana większość osób, nie ma klarownej opinii na temat jakości usług </a:t>
            </a:r>
            <a:r>
              <a:rPr lang="pl-PL" sz="3200" dirty="0" err="1" smtClean="0"/>
              <a:t>OPSu</a:t>
            </a:r>
            <a:r>
              <a:rPr lang="pl-PL" sz="3200" dirty="0" smtClean="0"/>
              <a:t>.</a:t>
            </a:r>
            <a:endParaRPr lang="en-GB" sz="32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068938454"/>
              </p:ext>
            </p:extLst>
          </p:nvPr>
        </p:nvGraphicFramePr>
        <p:xfrm>
          <a:off x="838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Content Placeholder 1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503874458"/>
              </p:ext>
            </p:extLst>
          </p:nvPr>
        </p:nvGraphicFramePr>
        <p:xfrm>
          <a:off x="6172200" y="1921591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Footer Placeholder 28"/>
          <p:cNvSpPr txBox="1">
            <a:spLocks/>
          </p:cNvSpPr>
          <p:nvPr/>
        </p:nvSpPr>
        <p:spPr>
          <a:xfrm>
            <a:off x="325581" y="6272929"/>
            <a:ext cx="62068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l-PL" dirty="0" smtClean="0"/>
              <a:t>p10. Czy obecnie korzysta Pan/i z usług Gminnego Ośrodka Pomocy Społecznej w Miechowie?</a:t>
            </a:r>
            <a:endParaRPr lang="en-GB" dirty="0"/>
          </a:p>
        </p:txBody>
      </p:sp>
      <p:sp>
        <p:nvSpPr>
          <p:cNvPr id="14" name="Footer Placeholder 28"/>
          <p:cNvSpPr txBox="1">
            <a:spLocks/>
          </p:cNvSpPr>
          <p:nvPr/>
        </p:nvSpPr>
        <p:spPr>
          <a:xfrm>
            <a:off x="6269183" y="6272928"/>
            <a:ext cx="62068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l-PL" dirty="0" smtClean="0"/>
              <a:t>p11. Jak ocenia Pan/i działalność Gminnego Ośrodka Pomocy Społecznej w Miechowie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0507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910</TotalTime>
  <Words>2065</Words>
  <Application>Microsoft Office PowerPoint</Application>
  <PresentationFormat>Niestandardowy</PresentationFormat>
  <Paragraphs>223</Paragraphs>
  <Slides>23</Slides>
  <Notes>3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23</vt:i4>
      </vt:variant>
    </vt:vector>
  </HeadingPairs>
  <TitlesOfParts>
    <vt:vector size="24" baseType="lpstr">
      <vt:lpstr>Office Theme</vt:lpstr>
      <vt:lpstr>Podsumowanie badania dotyczącego osób starszych w gminie Miechów</vt:lpstr>
      <vt:lpstr>57% mieszkańców gminy w wieku 60+ korzysta z lekarza pierwszego kontaktu kilka razy w roku. Drugą najliczniejszą grupą są osoby, które odwiedzają lekarza pierwszego kontaktu kilka razy w miesiącu. </vt:lpstr>
      <vt:lpstr>Najczęściej odwiedzaną placówkę jest Gminny Ośrodek Zdrowia w Miechowie na ul. Szpitalnej.</vt:lpstr>
      <vt:lpstr>Prawie 1/3 mieszkańców gminy ma trudności z umówieniem się na wizytę do lekarza pierwszego kontaktu. Choć zadowolenie z usług lekarza pierwszego kontaktu jest bardzo wysokie.</vt:lpstr>
      <vt:lpstr>Najczęściej odwiedzanymi specjalistami w ostatnim roku byli: okulista, kardiolog, reumatolog. </vt:lpstr>
      <vt:lpstr>Prawie 10% mieszkańców w wieku 60+ była w szpitalu ostatniego roku nawet kilka razy.</vt:lpstr>
      <vt:lpstr>Aż 46% mieszkańców korzystała kiedyś z odpłatnych usług zdrowotnych. Głównym powodem, dla które mieszkańcy decydują się na odpłatną wizytę u lekarza jest zbyt długie oczekiwanie na termin wizyty w ramach NFZ.</vt:lpstr>
      <vt:lpstr>Ponad połowa mieszkańców Miechowa w wieku 60+ korzysta ze świadczeń lekarskich poza gminą. Aż 43% musiała kiedyś zrezygnować ze świadczeń lekarskich z powodów finansowych. </vt:lpstr>
      <vt:lpstr>24% mieszkańców w wieku 60+ korzysta z usług OPS. Zdecydowana większość osób, nie ma klarownej opinii na temat jakości usług OPSu.</vt:lpstr>
      <vt:lpstr>Mniejszą wiedzę o usługach skierowanych do seniorów realizowanych przez gminę mają mieszkańcy wsi.</vt:lpstr>
      <vt:lpstr>1/3 mieszkańców w wieku 60+ posiada problemy zdrowotne utrudniające w poruszaniu się poza domem. Aż 70% w tym wieku nie uprawia żadnej aktywności fizycznej.</vt:lpstr>
      <vt:lpstr>61% mieszkańców miast i 39% mieszkańców wsi ocenia, że jest samodzielna.12% seniorów w ogóle nie może liczyć na wsparcie najbliższych.</vt:lpstr>
      <vt:lpstr>Najczęściej spotykanym urządzeniem w domu seniora jest lodówka i telewizor. Natomiast jedynie 1/3 mieszkańców w wieku 60+ posiada dostęp do Internetu.</vt:lpstr>
      <vt:lpstr>Najczęstszą formą spędzania czasu wolnego przez mieszkańców gminy Miechów w wieku 60+ jest oglądanie telewizji i aktywność na świeżym powietrzu. Jedynie 8% badanych działa społecznie. </vt:lpstr>
      <vt:lpstr>Wzory spędzania czasu wolnego różnią się. Mieszkańcy miast spędzają czas w bardziej aktywny sposób. </vt:lpstr>
      <vt:lpstr>Obszary działania gminy Miechów ważne z perspektywy poprawy sytuacji seniorów:</vt:lpstr>
      <vt:lpstr>Ochrona zdrowia</vt:lpstr>
      <vt:lpstr>Pomoc opiekuńcza</vt:lpstr>
      <vt:lpstr>Organizacja czasu wolnego</vt:lpstr>
      <vt:lpstr>Oferta sportowa</vt:lpstr>
      <vt:lpstr>Transport i infrastruktura drogowa</vt:lpstr>
      <vt:lpstr>Inne obszary wsparcia</vt:lpstr>
      <vt:lpstr>Dane demograficzne osób badanych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Szostak, Sonia</dc:creator>
  <cp:lastModifiedBy>Sylwia Górska</cp:lastModifiedBy>
  <cp:revision>92</cp:revision>
  <dcterms:created xsi:type="dcterms:W3CDTF">2016-03-19T17:45:44Z</dcterms:created>
  <dcterms:modified xsi:type="dcterms:W3CDTF">2017-06-24T06:34:08Z</dcterms:modified>
</cp:coreProperties>
</file>