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1" r:id="rId7"/>
    <p:sldId id="262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7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5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9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95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8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692C-EFD6-4702-8D47-0F01AEF15AD6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B7BD-EF39-4E3E-9CD9-7D8AF6C91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29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1752600"/>
          </a:xfrm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</a:rPr>
              <a:t>Konferencja </a:t>
            </a:r>
          </a:p>
          <a:p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</a:rPr>
              <a:t>Rzecznika Praw Obywatelskich i Habitat for </a:t>
            </a:r>
            <a:r>
              <a:rPr lang="pl-PL" sz="2200" b="1" dirty="0" err="1" smtClean="0">
                <a:solidFill>
                  <a:schemeClr val="accent3">
                    <a:lumMod val="75000"/>
                  </a:schemeClr>
                </a:solidFill>
              </a:rPr>
              <a:t>Humanity</a:t>
            </a:r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</a:rPr>
              <a:t> Poland</a:t>
            </a:r>
          </a:p>
          <a:p>
            <a:endParaRPr lang="pl-PL" sz="2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</a:rPr>
              <a:t>Przeciwdziałanie bezdomności i wykluczeniu mieszkaniowemu – potrzeba systemowej prewencji i instytucjonalizacji usług społecznych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83768" y="3284984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200" b="1" dirty="0" smtClean="0">
                <a:solidFill>
                  <a:srgbClr val="7F8FA9">
                    <a:lumMod val="75000"/>
                  </a:srgbClr>
                </a:solidFill>
              </a:rPr>
              <a:t>Warszawa, 5 </a:t>
            </a:r>
            <a:r>
              <a:rPr lang="pl-PL" sz="2200" b="1" dirty="0">
                <a:solidFill>
                  <a:srgbClr val="7F8FA9">
                    <a:lumMod val="75000"/>
                  </a:srgbClr>
                </a:solidFill>
              </a:rPr>
              <a:t>października 2017 r.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75656" y="4478990"/>
            <a:ext cx="61206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>
                <a:solidFill>
                  <a:schemeClr val="tx2"/>
                </a:solidFill>
              </a:rPr>
              <a:t>O potrzebie profesjonalizmu i partnerstw – towarzystwa budownictwa społecznego                      na rzecz mieszkań wspomaganych </a:t>
            </a:r>
          </a:p>
          <a:p>
            <a:endParaRPr lang="pl-PL" sz="2600" b="1" dirty="0">
              <a:solidFill>
                <a:schemeClr val="tx2"/>
              </a:solidFill>
            </a:endParaRPr>
          </a:p>
          <a:p>
            <a:r>
              <a:rPr lang="pl-PL" sz="2600" b="1" dirty="0" smtClean="0">
                <a:solidFill>
                  <a:schemeClr val="tx2"/>
                </a:solidFill>
              </a:rPr>
              <a:t>		</a:t>
            </a:r>
            <a:r>
              <a:rPr lang="pl-PL" sz="2200" b="1" dirty="0" smtClean="0">
                <a:solidFill>
                  <a:schemeClr val="tx2"/>
                </a:solidFill>
              </a:rPr>
              <a:t>dr Alina </a:t>
            </a:r>
            <a:r>
              <a:rPr lang="pl-PL" sz="2200" b="1" dirty="0" err="1" smtClean="0">
                <a:solidFill>
                  <a:schemeClr val="tx2"/>
                </a:solidFill>
              </a:rPr>
              <a:t>Muzioł-Węcławowicz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8792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15816" y="26369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Dziękuję za uwagę</a:t>
            </a:r>
          </a:p>
          <a:p>
            <a:endParaRPr lang="pl-PL" sz="2400" b="1" dirty="0">
              <a:solidFill>
                <a:schemeClr val="tx2"/>
              </a:solidFill>
            </a:endParaRPr>
          </a:p>
          <a:p>
            <a:r>
              <a:rPr lang="pl-PL" sz="2400" b="1" dirty="0" smtClean="0">
                <a:solidFill>
                  <a:schemeClr val="tx2"/>
                </a:solidFill>
              </a:rPr>
              <a:t>alina.muziol@wp.pl</a:t>
            </a:r>
            <a:endParaRPr lang="pl-P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Towarzystwa budownictwa społecznego /TBS/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19675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 główne zadanie - budowanie domów mieszkalnych i ich eksploatacja na zasadach najmu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są profesjonalnym deweloperem i zarządcą nieruchomości sektora publicznego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mogą realizować również inne cele mieszkaniowe, w tym programy mieszkań wspomaganych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 powiązane z gminą, realizują politykę mieszkaniową gminy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mają dostęp do preferencyjnego finansowania zwrotnego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funkcjonują w formule „not-for-profit” 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   /zysk na działalność podstawową/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mają ugruntowaną pozycję  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5796136" y="4221088"/>
            <a:ext cx="3168352" cy="237626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TBS: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działają od 1996 r.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wybudowały ponad 85 tys. mieszkań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w 310 miejscowościach 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eściokąt 1"/>
          <p:cNvSpPr/>
          <p:nvPr/>
        </p:nvSpPr>
        <p:spPr>
          <a:xfrm>
            <a:off x="3851920" y="2576046"/>
            <a:ext cx="1176657" cy="1140985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00" b="1" dirty="0" smtClean="0">
                <a:solidFill>
                  <a:srgbClr val="C00000"/>
                </a:solidFill>
              </a:rPr>
              <a:t>TBS</a:t>
            </a:r>
            <a:endParaRPr lang="pl-PL" sz="3100" b="1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69130" y="2020374"/>
            <a:ext cx="1440160" cy="766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gmina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28577" y="829298"/>
            <a:ext cx="1440160" cy="7454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najemca</a:t>
            </a:r>
            <a:endParaRPr 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1619672" y="829298"/>
            <a:ext cx="1440160" cy="7423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najemca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3419872" y="829298"/>
            <a:ext cx="1417210" cy="7454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najemca</a:t>
            </a:r>
            <a:endParaRPr lang="pl-PL" sz="2400" b="1" dirty="0"/>
          </a:p>
        </p:txBody>
      </p:sp>
      <p:sp>
        <p:nvSpPr>
          <p:cNvPr id="9" name="Prostokąt 8"/>
          <p:cNvSpPr/>
          <p:nvPr/>
        </p:nvSpPr>
        <p:spPr>
          <a:xfrm>
            <a:off x="1763688" y="1968832"/>
            <a:ext cx="1656184" cy="766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NGO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63688" y="3010374"/>
            <a:ext cx="1656184" cy="766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NGO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73578" y="4113534"/>
            <a:ext cx="313234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mieszkańcy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wolontariusze 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283968" y="5049638"/>
            <a:ext cx="3132348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BGK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/program rządowy/ 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980431" y="1452579"/>
            <a:ext cx="2051720" cy="1849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r</a:t>
            </a:r>
            <a:r>
              <a:rPr lang="pl-PL" sz="2000" b="1" dirty="0" smtClean="0">
                <a:solidFill>
                  <a:schemeClr val="tx2"/>
                </a:solidFill>
              </a:rPr>
              <a:t>ada gminy 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z</a:t>
            </a:r>
            <a:r>
              <a:rPr lang="pl-PL" sz="2000" b="1" dirty="0" smtClean="0">
                <a:solidFill>
                  <a:schemeClr val="tx2"/>
                </a:solidFill>
              </a:rPr>
              <a:t>arząd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s</a:t>
            </a:r>
            <a:r>
              <a:rPr lang="pl-PL" sz="2000" b="1" dirty="0" smtClean="0">
                <a:solidFill>
                  <a:schemeClr val="tx2"/>
                </a:solidFill>
              </a:rPr>
              <a:t>prawy społeczne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b</a:t>
            </a:r>
            <a:r>
              <a:rPr lang="pl-PL" sz="2000" b="1" dirty="0" smtClean="0">
                <a:solidFill>
                  <a:schemeClr val="tx2"/>
                </a:solidFill>
              </a:rPr>
              <a:t>udżet/majątek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……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257176" y="3486696"/>
            <a:ext cx="3275263" cy="12384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i</a:t>
            </a:r>
            <a:r>
              <a:rPr lang="pl-PL" sz="2000" b="1" dirty="0" smtClean="0">
                <a:solidFill>
                  <a:schemeClr val="tx2"/>
                </a:solidFill>
              </a:rPr>
              <a:t>nni partnerzy: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sponsorzy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powiat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…..</a:t>
            </a:r>
            <a:endParaRPr lang="pl-PL" sz="2000" b="1" dirty="0">
              <a:solidFill>
                <a:schemeClr val="tx2"/>
              </a:solidFill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>
            <a:off x="4283968" y="1700808"/>
            <a:ext cx="156280" cy="70261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H="1">
            <a:off x="4716016" y="1700808"/>
            <a:ext cx="541162" cy="6510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3563888" y="2132856"/>
            <a:ext cx="432048" cy="27056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3203848" y="1452579"/>
            <a:ext cx="1080120" cy="8992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V="1">
            <a:off x="3563888" y="3302500"/>
            <a:ext cx="180020" cy="909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V="1">
            <a:off x="3419872" y="3717031"/>
            <a:ext cx="576064" cy="23736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4895219" y="2391199"/>
            <a:ext cx="228600" cy="172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>
            <a:stCxn id="4" idx="3"/>
            <a:endCxn id="15" idx="1"/>
          </p:cNvCxnSpPr>
          <p:nvPr/>
        </p:nvCxnSpPr>
        <p:spPr>
          <a:xfrm flipV="1">
            <a:off x="6709290" y="2377540"/>
            <a:ext cx="271141" cy="258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>
            <a:off x="5123819" y="3010374"/>
            <a:ext cx="624838" cy="2921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>
            <a:off x="4716016" y="3954396"/>
            <a:ext cx="270581" cy="6271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1115616" y="5373216"/>
            <a:ext cx="3012861" cy="1368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inne źródła finansowania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fundusze UE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k</a:t>
            </a:r>
            <a:r>
              <a:rPr lang="pl-PL" sz="2000" b="1" dirty="0" smtClean="0">
                <a:solidFill>
                  <a:schemeClr val="tx2"/>
                </a:solidFill>
              </a:rPr>
              <a:t>omercyjne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…..</a:t>
            </a:r>
            <a:endParaRPr lang="pl-PL" sz="2000" b="1" dirty="0">
              <a:solidFill>
                <a:schemeClr val="tx2"/>
              </a:solidFill>
            </a:endParaRPr>
          </a:p>
        </p:txBody>
      </p:sp>
      <p:cxnSp>
        <p:nvCxnSpPr>
          <p:cNvPr id="45" name="Łącznik prostoliniowy 44"/>
          <p:cNvCxnSpPr/>
          <p:nvPr/>
        </p:nvCxnSpPr>
        <p:spPr>
          <a:xfrm flipH="1">
            <a:off x="3995936" y="3954396"/>
            <a:ext cx="288032" cy="12027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5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Finansowanie mieszkań wspomaganych realizowanych przez TBS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19675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preferencyjny kredyt/obsługa emisji obligacji z BGK w ramach rządowego programu popierania społecznego budownictwa czynszowego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wsparcie bezzwrotne z Funduszu Dopłat w BGK – TBS we współpracy z miastem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ś</a:t>
            </a:r>
            <a:r>
              <a:rPr lang="pl-PL" sz="2400" b="1" dirty="0" smtClean="0">
                <a:solidFill>
                  <a:schemeClr val="tx2"/>
                </a:solidFill>
              </a:rPr>
              <a:t>rodki gminy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finansowanie komercyjne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środki z partycypacji /gmina, OPP, przyszły najemca/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Nowości: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OPP może być </a:t>
            </a:r>
            <a:r>
              <a:rPr lang="pl-PL" sz="2400" b="1" dirty="0" err="1" smtClean="0">
                <a:solidFill>
                  <a:schemeClr val="accent2">
                    <a:lumMod val="75000"/>
                  </a:schemeClr>
                </a:solidFill>
              </a:rPr>
              <a:t>partycypantem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 w TBS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preferencyjne finansowanie może objąć pomieszczenia wspólne dla seniorów</a:t>
            </a:r>
          </a:p>
        </p:txBody>
      </p:sp>
    </p:spTree>
    <p:extLst>
      <p:ext uri="{BB962C8B-B14F-4D97-AF65-F5344CB8AC3E}">
        <p14:creationId xmlns:p14="http://schemas.microsoft.com/office/powerpoint/2010/main" val="279176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406" y="2467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Stargardzkie TBS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065649" y="3099625"/>
            <a:ext cx="2515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Źródło: Stargardzkie TBS</a:t>
            </a:r>
            <a:endParaRPr lang="pl-PL" i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46" y="908719"/>
            <a:ext cx="4369411" cy="2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571799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Potrzebny Dom:</a:t>
            </a:r>
          </a:p>
          <a:p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Bez barier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start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 sami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Nasz dom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 nowa</a:t>
            </a:r>
          </a:p>
          <a:p>
            <a:endParaRPr lang="pl-PL" sz="24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" y="3618787"/>
            <a:ext cx="4829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eściokąt 7"/>
          <p:cNvSpPr/>
          <p:nvPr/>
        </p:nvSpPr>
        <p:spPr>
          <a:xfrm>
            <a:off x="5868144" y="4005064"/>
            <a:ext cx="2880320" cy="223224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Lider pośród TBS</a:t>
            </a:r>
          </a:p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 w realizacji mieszkań wspomaganych </a:t>
            </a:r>
            <a:endParaRPr lang="pl-PL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406" y="2467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Szczecińskie TBS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2860" y="908720"/>
            <a:ext cx="56166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Mieszkania wspomagane dla seniorów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b. duże zainteresowanie seniorów wynajmem mieszkania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umowa najmu mieszkania zawarta w systemie „najem - podnajem” ( umowa najmu Szczecińskiego TBS z Miastem Szczecin, umowa podnajmu Miasto Szczecin z seniorem)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Klub „Senior Wigor” (Senior+)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posiłki dostępne dla seniorów – klubowiczów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usługi opiekuńcze świadczone na zasadach wynikających z ust. o pomocy społecznej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 brak barier w mieszkaniach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>
                <a:solidFill>
                  <a:schemeClr val="tx2"/>
                </a:solidFill>
              </a:rPr>
              <a:t>integracja międzypokoleniowa – „inkubator” dla usamodzielniających się wychowanków pieczy zastępczej</a:t>
            </a:r>
            <a:endParaRPr lang="pl-PL" sz="22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52120" y="10527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Współpraca MOPR i TBS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54" y="1840885"/>
            <a:ext cx="3037639" cy="199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8731"/>
            <a:ext cx="3288988" cy="23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3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406" y="2467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Szczecińskie TBS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908720"/>
            <a:ext cx="540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Mieszkania wspomagane – oferta STBS: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dla seniorów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dla osób niepełnosprawnych </a:t>
            </a:r>
          </a:p>
          <a:p>
            <a:r>
              <a:rPr lang="pl-PL" sz="2400" b="1" dirty="0" smtClean="0">
                <a:solidFill>
                  <a:schemeClr val="tx2"/>
                </a:solidFill>
              </a:rPr>
              <a:t>ruchowo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dla rodziny w kryzysie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dla dziecka /piecza zastępcza/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dla dorosłych wychowanków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pieczy zastępczej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b="1" dirty="0" smtClean="0">
              <a:solidFill>
                <a:schemeClr val="tx2"/>
              </a:solidFill>
            </a:endParaRPr>
          </a:p>
          <a:p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72372"/>
            <a:ext cx="9361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</a:p>
          <a:p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</a:p>
          <a:p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</a:p>
          <a:p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b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pl-PL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52128"/>
            <a:ext cx="32385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932040" y="6333064"/>
            <a:ext cx="24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Źródło: Szczecińskie TBS</a:t>
            </a:r>
            <a:endParaRPr lang="pl-PL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406" y="2467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ZBM II TBS w Gliwicach </a:t>
            </a:r>
            <a:endParaRPr lang="pl-PL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35" y="2924944"/>
            <a:ext cx="54028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836712"/>
            <a:ext cx="8719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CENTRUM 50+   /w realizacji/</a:t>
            </a:r>
          </a:p>
          <a:p>
            <a:r>
              <a:rPr lang="pl-PL" sz="2400" b="1" dirty="0" smtClean="0">
                <a:solidFill>
                  <a:schemeClr val="tx2"/>
                </a:solidFill>
              </a:rPr>
              <a:t>1 budynek mieszkalny z mieszkaniami na sprzedaż /39 mieszkań/</a:t>
            </a:r>
          </a:p>
          <a:p>
            <a:r>
              <a:rPr lang="pl-PL" sz="2400" b="1" dirty="0" smtClean="0">
                <a:solidFill>
                  <a:schemeClr val="tx2"/>
                </a:solidFill>
              </a:rPr>
              <a:t>2 budynki – mieszkania na wynajem w formule TBS /45 mieszkań/</a:t>
            </a:r>
          </a:p>
          <a:p>
            <a:r>
              <a:rPr lang="pl-PL" sz="2400" b="1" dirty="0" smtClean="0">
                <a:solidFill>
                  <a:schemeClr val="tx2"/>
                </a:solidFill>
              </a:rPr>
              <a:t>1 budynek usługowo-użytkowy /min. gabinety lekarskie,  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  rehabilitacyjne, gastronomiczne, catering/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3528" y="293405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1 – 2 – 3 pokoje</a:t>
            </a:r>
          </a:p>
          <a:p>
            <a:r>
              <a:rPr lang="pl-PL" sz="2000" b="1" dirty="0" smtClean="0">
                <a:solidFill>
                  <a:schemeClr val="tx2"/>
                </a:solidFill>
              </a:rPr>
              <a:t>Duże balkony, tarasy na parterze</a:t>
            </a:r>
            <a:endParaRPr lang="pl-PL" sz="20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1" y="4221088"/>
            <a:ext cx="2542010" cy="23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495835" y="6309320"/>
            <a:ext cx="540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Źródło: ZBM II TBS, www.tbs2.pl</a:t>
            </a:r>
            <a:endParaRPr lang="pl-PL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406" y="24674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Poznańskie TBS  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11960" y="6312588"/>
            <a:ext cx="434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Źródło: Poznańskie TBS, UM Poznania</a:t>
            </a:r>
            <a:endParaRPr lang="pl-PL" i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0266"/>
            <a:ext cx="4481353" cy="27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95535" y="1001133"/>
            <a:ext cx="8297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141 lokali przeznaczonych dla seniorów mieści </a:t>
            </a:r>
            <a:r>
              <a:rPr lang="pl-PL" sz="2400" b="1" dirty="0">
                <a:solidFill>
                  <a:schemeClr val="tx2"/>
                </a:solidFill>
              </a:rPr>
              <a:t>się w trzech budynkach: przy ul. </a:t>
            </a:r>
            <a:r>
              <a:rPr lang="pl-PL" sz="2400" b="1" dirty="0" err="1">
                <a:solidFill>
                  <a:schemeClr val="tx2"/>
                </a:solidFill>
              </a:rPr>
              <a:t>Drewlańskiej</a:t>
            </a:r>
            <a:r>
              <a:rPr lang="pl-PL" sz="2400" b="1" dirty="0">
                <a:solidFill>
                  <a:schemeClr val="tx2"/>
                </a:solidFill>
              </a:rPr>
              <a:t> 10 oraz przy ul. Grabowej 22B i 22C, 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mieszkaniami dysponuje miasto na podstawie umów  </a:t>
            </a:r>
            <a:r>
              <a:rPr lang="pl-PL" sz="2400" b="1" dirty="0">
                <a:solidFill>
                  <a:schemeClr val="tx2"/>
                </a:solidFill>
              </a:rPr>
              <a:t>partycypacyjnych z </a:t>
            </a:r>
            <a:r>
              <a:rPr lang="pl-PL" sz="2400" b="1" dirty="0" smtClean="0">
                <a:solidFill>
                  <a:schemeClr val="tx2"/>
                </a:solidFill>
              </a:rPr>
              <a:t>TBS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</a:rPr>
              <a:t>pierwsze mieszkania – 2008 r.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9512" y="3450266"/>
            <a:ext cx="3816423" cy="304698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Nowa inwestycja – Strzeszyn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/>
              <a:t>70 mieszkań w systemie </a:t>
            </a:r>
            <a:r>
              <a:rPr lang="pl-PL" sz="2400" b="1" dirty="0" smtClean="0"/>
              <a:t>TBS, w tym dla seniorów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/>
              <a:t>Przedszkole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/>
              <a:t>288 </a:t>
            </a:r>
            <a:r>
              <a:rPr lang="pl-PL" sz="2400" b="1" dirty="0"/>
              <a:t>mieszkań, realizowanych w programie „Najem z dojściem do </a:t>
            </a:r>
            <a:r>
              <a:rPr lang="pl-PL" sz="2400" b="1" dirty="0" smtClean="0"/>
              <a:t>własności”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534</Words>
  <Application>Microsoft Office PowerPoint</Application>
  <PresentationFormat>Pokaz na ekranie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Towarzystwa budownictwa społecznego /TBS/</vt:lpstr>
      <vt:lpstr>Prezentacja programu PowerPoint</vt:lpstr>
      <vt:lpstr>Finansowanie mieszkań wspomaganych realizowanych przez TBS</vt:lpstr>
      <vt:lpstr>Stargardzkie TBS</vt:lpstr>
      <vt:lpstr>Szczecińskie TBS</vt:lpstr>
      <vt:lpstr>Szczecińskie TBS</vt:lpstr>
      <vt:lpstr>ZBM II TBS w Gliwicach </vt:lpstr>
      <vt:lpstr>Poznańskie TBS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potrzebie profesjonalizmu i partnerstwa – rola TBS w</dc:title>
  <dc:creator>Windows User</dc:creator>
  <cp:lastModifiedBy>Artur Zalewski</cp:lastModifiedBy>
  <cp:revision>25</cp:revision>
  <dcterms:created xsi:type="dcterms:W3CDTF">2017-10-03T20:15:53Z</dcterms:created>
  <dcterms:modified xsi:type="dcterms:W3CDTF">2017-10-20T12:38:31Z</dcterms:modified>
</cp:coreProperties>
</file>