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81" r:id="rId4"/>
    <p:sldId id="267" r:id="rId5"/>
    <p:sldId id="290" r:id="rId6"/>
    <p:sldId id="286" r:id="rId7"/>
    <p:sldId id="257" r:id="rId8"/>
    <p:sldId id="261" r:id="rId9"/>
    <p:sldId id="262" r:id="rId10"/>
    <p:sldId id="263" r:id="rId11"/>
    <p:sldId id="278" r:id="rId12"/>
    <p:sldId id="258" r:id="rId13"/>
    <p:sldId id="279" r:id="rId14"/>
    <p:sldId id="271" r:id="rId15"/>
    <p:sldId id="285" r:id="rId16"/>
    <p:sldId id="277" r:id="rId17"/>
    <p:sldId id="280" r:id="rId18"/>
    <p:sldId id="269" r:id="rId19"/>
    <p:sldId id="268" r:id="rId20"/>
    <p:sldId id="270" r:id="rId21"/>
    <p:sldId id="272" r:id="rId22"/>
    <p:sldId id="273" r:id="rId23"/>
    <p:sldId id="274" r:id="rId24"/>
    <p:sldId id="275" r:id="rId25"/>
    <p:sldId id="289" r:id="rId26"/>
    <p:sldId id="265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90" y="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34466223267642E-2"/>
          <c:y val="0.14352631403208341"/>
          <c:w val="0.62823851162415822"/>
          <c:h val="0.75858004875000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Mężczyźni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Arkusz1!$B$2:$B$6</c:f>
              <c:numCache>
                <c:formatCode>General</c:formatCode>
                <c:ptCount val="5"/>
                <c:pt idx="0">
                  <c:v>67.599999999999994</c:v>
                </c:pt>
                <c:pt idx="1">
                  <c:v>69.7</c:v>
                </c:pt>
                <c:pt idx="2">
                  <c:v>70.8</c:v>
                </c:pt>
                <c:pt idx="3">
                  <c:v>72.099999999999994</c:v>
                </c:pt>
                <c:pt idx="4">
                  <c:v>72.400000000000006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Kobiety</c:v>
                </c:pt>
              </c:strCache>
            </c:strRef>
          </c:tx>
          <c:spPr>
            <a:solidFill>
              <a:srgbClr val="006C31"/>
            </a:solidFill>
            <a:scene3d>
              <a:camera prst="orthographicFront"/>
              <a:lightRig rig="threePt" dir="t"/>
            </a:scene3d>
            <a:sp3d>
              <a:bevelT w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  <c:pt idx="0">
                  <c:v>76.400000000000006</c:v>
                </c:pt>
                <c:pt idx="1">
                  <c:v>78</c:v>
                </c:pt>
                <c:pt idx="2">
                  <c:v>79.400000000000006</c:v>
                </c:pt>
                <c:pt idx="3">
                  <c:v>80.599999999999994</c:v>
                </c:pt>
                <c:pt idx="4">
                  <c:v>80.900000000000006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979151488"/>
        <c:axId val="979152032"/>
      </c:barChart>
      <c:catAx>
        <c:axId val="97915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9152032"/>
        <c:crosses val="autoZero"/>
        <c:auto val="1"/>
        <c:lblAlgn val="ctr"/>
        <c:lblOffset val="100"/>
        <c:noMultiLvlLbl val="0"/>
      </c:catAx>
      <c:valAx>
        <c:axId val="97915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91514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735174669526547"/>
          <c:y val="6.5426133246836257E-2"/>
          <c:w val="0.35942338533514195"/>
          <c:h val="6.2782184782556844E-2"/>
        </c:manualLayout>
      </c:layout>
      <c:overlay val="0"/>
      <c:txPr>
        <a:bodyPr/>
        <a:lstStyle/>
        <a:p>
          <a:pPr>
            <a:defRPr baseline="0">
              <a:latin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40 - 64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</c:numCache>
            </c:num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33.370000000000005</c:v>
                </c:pt>
                <c:pt idx="1">
                  <c:v>33.809999999999995</c:v>
                </c:pt>
                <c:pt idx="2">
                  <c:v>35.17</c:v>
                </c:pt>
                <c:pt idx="3">
                  <c:v>36.800000000000011</c:v>
                </c:pt>
                <c:pt idx="4">
                  <c:v>37.61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65 - 79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11.66</c:v>
                </c:pt>
                <c:pt idx="1">
                  <c:v>14.06</c:v>
                </c:pt>
                <c:pt idx="2">
                  <c:v>16.27</c:v>
                </c:pt>
                <c:pt idx="3">
                  <c:v>15.91</c:v>
                </c:pt>
                <c:pt idx="4">
                  <c:v>14.98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80+</c:v>
                </c:pt>
              </c:strCache>
            </c:strRef>
          </c:tx>
          <c:spPr>
            <a:solidFill>
              <a:srgbClr val="006C3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  <c:pt idx="0">
                  <c:v>4.3499999999999996</c:v>
                </c:pt>
                <c:pt idx="1">
                  <c:v>4.42</c:v>
                </c:pt>
                <c:pt idx="2">
                  <c:v>4.3</c:v>
                </c:pt>
                <c:pt idx="3">
                  <c:v>5.48</c:v>
                </c:pt>
                <c:pt idx="4">
                  <c:v>7.1199999999999992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44"/>
        <c:axId val="979144960"/>
        <c:axId val="979152576"/>
      </c:barChart>
      <c:catAx>
        <c:axId val="9791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9152576"/>
        <c:crosses val="autoZero"/>
        <c:auto val="1"/>
        <c:lblAlgn val="ctr"/>
        <c:lblOffset val="100"/>
        <c:noMultiLvlLbl val="0"/>
      </c:catAx>
      <c:valAx>
        <c:axId val="979152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9144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ZLŚ 2009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F00 - F09</c:v>
                </c:pt>
                <c:pt idx="1">
                  <c:v>F20</c:v>
                </c:pt>
                <c:pt idx="2">
                  <c:v>F21-F29</c:v>
                </c:pt>
                <c:pt idx="3">
                  <c:v>F30-F39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43.6</c:v>
                </c:pt>
                <c:pt idx="1">
                  <c:v>25.5</c:v>
                </c:pt>
                <c:pt idx="2">
                  <c:v>8.2000000000000011</c:v>
                </c:pt>
                <c:pt idx="3">
                  <c:v>22.3</c:v>
                </c:pt>
                <c:pt idx="4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ZLŚ 2010</c:v>
                </c:pt>
              </c:strCache>
            </c:strRef>
          </c:tx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F00-F09</c:v>
                </c:pt>
                <c:pt idx="1">
                  <c:v>F20</c:v>
                </c:pt>
                <c:pt idx="2">
                  <c:v>F21-F29</c:v>
                </c:pt>
                <c:pt idx="3">
                  <c:v>F30-F39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41.6</c:v>
                </c:pt>
                <c:pt idx="1">
                  <c:v>29.1</c:v>
                </c:pt>
                <c:pt idx="2">
                  <c:v>8</c:v>
                </c:pt>
                <c:pt idx="3">
                  <c:v>20.6</c:v>
                </c:pt>
                <c:pt idx="4">
                  <c:v>0.70000000000000007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spPr>
        <a:noFill/>
      </c:spPr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ZLŚ 2011</c:v>
                </c:pt>
              </c:strCache>
            </c:strRef>
          </c:tx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/>
              </a:solidFill>
            </c:spPr>
          </c:dPt>
          <c:dPt>
            <c:idx val="4"/>
            <c:bubble3D val="0"/>
            <c:spPr>
              <a:solidFill>
                <a:schemeClr val="accent4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F00-F09</c:v>
                </c:pt>
                <c:pt idx="1">
                  <c:v>F11-F19</c:v>
                </c:pt>
                <c:pt idx="2">
                  <c:v>F20</c:v>
                </c:pt>
                <c:pt idx="3">
                  <c:v>F21-F29</c:v>
                </c:pt>
                <c:pt idx="4">
                  <c:v>F30-F39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45.6</c:v>
                </c:pt>
                <c:pt idx="1">
                  <c:v>0.2</c:v>
                </c:pt>
                <c:pt idx="2">
                  <c:v>30.8</c:v>
                </c:pt>
                <c:pt idx="3">
                  <c:v>5.9</c:v>
                </c:pt>
                <c:pt idx="4">
                  <c:v>17.600000000000001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dirty="0" err="1" smtClean="0"/>
              <a:t>Woj..mazowieckie</a:t>
            </a:r>
            <a:endParaRPr lang="en-US" dirty="0"/>
          </a:p>
        </c:rich>
      </c:tx>
      <c:layout>
        <c:manualLayout>
          <c:xMode val="edge"/>
          <c:yMode val="edge"/>
          <c:x val="0.38441929417619292"/>
          <c:y val="3.69935093382880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829130096655924"/>
          <c:y val="9.9875095930675145E-2"/>
          <c:w val="0.52594433951783137"/>
          <c:h val="0.88253580117260688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struktura 65+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65 - 69</c:v>
                </c:pt>
                <c:pt idx="1">
                  <c:v>70 - 74</c:v>
                </c:pt>
                <c:pt idx="2">
                  <c:v>75 - 79</c:v>
                </c:pt>
                <c:pt idx="3">
                  <c:v>80 - 84</c:v>
                </c:pt>
                <c:pt idx="4">
                  <c:v>85+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26.5</c:v>
                </c:pt>
                <c:pt idx="1">
                  <c:v>23.7</c:v>
                </c:pt>
                <c:pt idx="2">
                  <c:v>21.6</c:v>
                </c:pt>
                <c:pt idx="3">
                  <c:v>16.8</c:v>
                </c:pt>
                <c:pt idx="4">
                  <c:v>11.5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299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51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24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09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76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308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82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02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309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58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22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FB123-B713-42A0-8111-F9BB2B455B9B}" type="datetimeFigureOut">
              <a:rPr lang="pl-PL" smtClean="0"/>
              <a:pPr/>
              <a:t>13.09.2016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83DB0-E725-48E3-805A-D6626400886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296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5825" y="1122363"/>
            <a:ext cx="8226175" cy="2387600"/>
          </a:xfrm>
        </p:spPr>
        <p:txBody>
          <a:bodyPr>
            <a:normAutofit/>
          </a:bodyPr>
          <a:lstStyle/>
          <a:p>
            <a:r>
              <a:rPr lang="pl-PL" b="1" dirty="0" smtClean="0"/>
              <a:t>„Psychogeriatria, dlaczego jej tak mało w RP?” </a:t>
            </a:r>
            <a:endParaRPr lang="pl-PL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5015" y="4095197"/>
            <a:ext cx="7328899" cy="774753"/>
          </a:xfrm>
        </p:spPr>
        <p:txBody>
          <a:bodyPr/>
          <a:lstStyle/>
          <a:p>
            <a:r>
              <a:rPr lang="pl-PL" dirty="0" smtClean="0"/>
              <a:t>Kondycja Geriatrii w </a:t>
            </a:r>
            <a:r>
              <a:rPr lang="pl-PL" dirty="0" err="1" smtClean="0"/>
              <a:t>Polsce.Warszawa</a:t>
            </a:r>
            <a:r>
              <a:rPr lang="pl-PL" dirty="0" smtClean="0"/>
              <a:t>, 13 września 2016 r. </a:t>
            </a:r>
          </a:p>
        </p:txBody>
      </p:sp>
      <p:pic>
        <p:nvPicPr>
          <p:cNvPr id="4" name="Picture 2" descr="http://static2.medforum.pl/upload/image/Klienci/PTP/NPOZP%20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0" y="0"/>
            <a:ext cx="3509963" cy="350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57175" y="540861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dirty="0"/>
              <a:t>R A P O R T </a:t>
            </a:r>
            <a:endParaRPr lang="pl-PL" dirty="0" smtClean="0"/>
          </a:p>
          <a:p>
            <a:pPr algn="ctr"/>
            <a:r>
              <a:rPr lang="pl-PL" dirty="0" smtClean="0"/>
              <a:t>NARODOWY </a:t>
            </a:r>
            <a:r>
              <a:rPr lang="pl-PL" dirty="0"/>
              <a:t>PROGRAM OCHRONY ZDROWIA PSYCHICZNEGO 2016–2020 </a:t>
            </a:r>
            <a:r>
              <a:rPr lang="pl-PL" dirty="0" smtClean="0"/>
              <a:t>Rekomendacje</a:t>
            </a:r>
          </a:p>
          <a:p>
            <a:pPr algn="ctr"/>
            <a:r>
              <a:rPr lang="pl-PL" dirty="0" smtClean="0"/>
              <a:t> </a:t>
            </a:r>
            <a:r>
              <a:rPr lang="pl-PL" dirty="0"/>
              <a:t>Warszawa, 1 października 2015 </a:t>
            </a:r>
          </a:p>
        </p:txBody>
      </p:sp>
    </p:spTree>
    <p:extLst>
      <p:ext uri="{BB962C8B-B14F-4D97-AF65-F5344CB8AC3E}">
        <p14:creationId xmlns:p14="http://schemas.microsoft.com/office/powerpoint/2010/main" val="32260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69" y="3282519"/>
            <a:ext cx="10998558" cy="3357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63"/>
            <a:ext cx="29146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315" y="23861"/>
            <a:ext cx="58483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066024" y="22084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Warszawa Luty 2013</a:t>
            </a:r>
          </a:p>
        </p:txBody>
      </p:sp>
    </p:spTree>
    <p:extLst>
      <p:ext uri="{BB962C8B-B14F-4D97-AF65-F5344CB8AC3E}">
        <p14:creationId xmlns:p14="http://schemas.microsoft.com/office/powerpoint/2010/main" val="4054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1600" y="365125"/>
            <a:ext cx="12293600" cy="1325563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 smtClean="0"/>
              <a:t>„pomimo systematycznego wzrostu funduszy przeznaczonych przez NFZ na finansowanie świadczeń z zakresu </a:t>
            </a:r>
            <a:r>
              <a:rPr lang="pl-PL" sz="2800" b="1" dirty="0" err="1" smtClean="0"/>
              <a:t>geriatrii,jest</a:t>
            </a:r>
            <a:r>
              <a:rPr lang="pl-PL" sz="2800" b="1" dirty="0" smtClean="0"/>
              <a:t> przede wszystkim zbyt mała liczba praktykujących lekarzy specjalistów </a:t>
            </a:r>
            <a:r>
              <a:rPr lang="pl-PL" sz="2800" b="1" dirty="0" err="1" smtClean="0"/>
              <a:t>geriatrów,a</a:t>
            </a:r>
            <a:r>
              <a:rPr lang="pl-PL" sz="2800" b="1" dirty="0" smtClean="0"/>
              <a:t> co za tym idzie ograniczona liczba oddziałów geriatrycznych „ NFZ 22.6.2016 do </a:t>
            </a:r>
            <a:r>
              <a:rPr lang="pl-PL" sz="2800" b="1" dirty="0" err="1" smtClean="0"/>
              <a:t>S.Karczewskiego</a:t>
            </a:r>
            <a:endParaRPr lang="pl-PL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776644"/>
              </p:ext>
            </p:extLst>
          </p:nvPr>
        </p:nvGraphicFramePr>
        <p:xfrm>
          <a:off x="88900" y="1990725"/>
          <a:ext cx="11912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4584700"/>
                <a:gridCol w="2501900"/>
                <a:gridCol w="34544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Rok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 smtClean="0"/>
                        <a:t>zakres świadczeń</a:t>
                      </a:r>
                    </a:p>
                    <a:p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Wartość umów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Liczba świadczeniodawców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2014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 smtClean="0"/>
                        <a:t>Świadczenie dzienne psychiatryczne geriatryczne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4887271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15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2014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 smtClean="0"/>
                        <a:t>Świadczenia psychogeriatryczne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42870866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18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2015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 smtClean="0"/>
                        <a:t>Świadczenie dzienne psychiatryczne geriatryczne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5625145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18</a:t>
                      </a:r>
                      <a:endParaRPr lang="pl-P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2015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 smtClean="0"/>
                        <a:t>Świadczenia psychogeriatryczne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45232684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 smtClean="0"/>
                        <a:t>19</a:t>
                      </a:r>
                      <a:endParaRPr lang="pl-PL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67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058650" cy="2395469"/>
          </a:xfrm>
        </p:spPr>
        <p:txBody>
          <a:bodyPr>
            <a:noAutofit/>
          </a:bodyPr>
          <a:lstStyle/>
          <a:p>
            <a:pPr algn="ctr"/>
            <a:r>
              <a:rPr lang="pl-PL" sz="3600" b="1" cap="all" dirty="0" smtClean="0"/>
              <a:t>ROZPORZĄDZENIE RADY </a:t>
            </a:r>
            <a:r>
              <a:rPr lang="pl-PL" sz="3600" b="1" cap="all" dirty="0"/>
              <a:t>MINISTRÓW</a:t>
            </a:r>
            <a:br>
              <a:rPr lang="pl-PL" sz="3600" b="1" cap="all" dirty="0"/>
            </a:br>
            <a:r>
              <a:rPr lang="pl-PL" sz="3600" dirty="0"/>
              <a:t>z dnia </a:t>
            </a:r>
            <a:r>
              <a:rPr lang="pl-PL" sz="3600" dirty="0" smtClean="0"/>
              <a:t>9.8.2016  (Projekt)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b="1" dirty="0"/>
              <a:t>w sprawie Narodowego Programu Zdrowia na lata 2016–2020</a:t>
            </a:r>
            <a:br>
              <a:rPr lang="pl-PL" sz="3600" b="1" dirty="0"/>
            </a:br>
            <a:r>
              <a:rPr lang="pl-PL" sz="2000" dirty="0"/>
              <a:t>Na podstawie art. 9 ust. 2 ustawy z dnia 11 września 2015 r. o zdrowiu publicznym (Dz. U. poz. 1916)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62685"/>
              </p:ext>
            </p:extLst>
          </p:nvPr>
        </p:nvGraphicFramePr>
        <p:xfrm>
          <a:off x="266700" y="2414833"/>
          <a:ext cx="119253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2650"/>
                <a:gridCol w="596265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2000" b="1" dirty="0" smtClean="0">
                          <a:latin typeface="+mn-lt"/>
                        </a:rPr>
                        <a:t>CEL OPERACYJNY 5-WSKAŹNIKI MONITOROWANIA</a:t>
                      </a:r>
                      <a:endParaRPr lang="pl-PL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2000" b="1" dirty="0" smtClean="0">
                          <a:latin typeface="+mn-lt"/>
                        </a:rPr>
                        <a:t>ŹRÓDŁO</a:t>
                      </a:r>
                      <a:endParaRPr lang="pl-PL" sz="20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41.Chorobowość i zapadalność na choroby otępienne</a:t>
                      </a:r>
                      <a:endParaRPr lang="pl-PL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NFZ, NIZP–PZH</a:t>
                      </a:r>
                      <a:endParaRPr lang="pl-PL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42.Samoocena przewlekłej chorobowości o osób w wieku powyżej 60 lat</a:t>
                      </a:r>
                      <a:endParaRPr lang="pl-PL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POL–SENIOR (badanie - Aspekty medyczne, psychologiczne, socjologiczne i ekonomiczne starzenia się ludzi w Polsce), SHARE(</a:t>
                      </a:r>
                      <a:r>
                        <a:rPr lang="pl-PL" sz="2000" b="1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Survey</a:t>
                      </a:r>
                      <a:r>
                        <a:rPr lang="pl-PL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on </a:t>
                      </a:r>
                      <a:r>
                        <a:rPr lang="pl-PL" sz="2000" b="1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pl-PL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l-PL" sz="2000" b="1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Ageing</a:t>
                      </a:r>
                      <a:r>
                        <a:rPr lang="pl-PL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and </a:t>
                      </a:r>
                      <a:r>
                        <a:rPr lang="pl-PL" sz="2000" b="1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Retirement</a:t>
                      </a:r>
                      <a:r>
                        <a:rPr lang="pl-PL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in Europe)</a:t>
                      </a:r>
                      <a:endParaRPr lang="pl-PL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43.Odsetek osób w wieku powyżej 60 lat odczuwających ograniczenia funkcjonalne fizyczne i dotyczące narządów zmysłu</a:t>
                      </a:r>
                      <a:endParaRPr lang="pl-PL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POL–SENIOR, SHARE </a:t>
                      </a:r>
                      <a:endParaRPr lang="pl-PL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44.Odsetek osób odczuwających bóle mięśniowo–szkieletowe</a:t>
                      </a:r>
                      <a:endParaRPr lang="pl-PL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POL–SENIOR, SHARE</a:t>
                      </a:r>
                      <a:endParaRPr lang="pl-PL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50918" y="5918285"/>
            <a:ext cx="7702814" cy="671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26110" indent="-302260" algn="just">
              <a:lnSpc>
                <a:spcPct val="150000"/>
              </a:lnSpc>
              <a:spcAft>
                <a:spcPts val="0"/>
              </a:spcAft>
            </a:pPr>
            <a:r>
              <a:rPr lang="pl-PL" sz="2800" b="1" dirty="0">
                <a:ea typeface="MS Mincho"/>
                <a:cs typeface="Arial" panose="020B0604020202020204" pitchFamily="34" charset="0"/>
              </a:rPr>
              <a:t>Realizator: MZ we współpracy z NFZ oraz </a:t>
            </a:r>
            <a:r>
              <a:rPr lang="pl-PL" sz="2800" b="1" dirty="0" err="1">
                <a:ea typeface="MS Mincho"/>
                <a:cs typeface="Arial" panose="020B0604020202020204" pitchFamily="34" charset="0"/>
              </a:rPr>
              <a:t>NIGRiR</a:t>
            </a:r>
            <a:endParaRPr lang="pl-PL" sz="2800" b="1" dirty="0">
              <a:effectLst/>
              <a:ea typeface="MS Mincho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5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427"/>
            <a:ext cx="120777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NARODOWY PROGRAM OCHRONY ZDROWIA PSYCHICZNEGO 2016−2020 – Rekomendacje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6726"/>
            <a:ext cx="12077700" cy="2124075"/>
          </a:xfr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pPr>
              <a:lnSpc>
                <a:spcPts val="3000"/>
              </a:lnSpc>
            </a:pPr>
            <a:r>
              <a:rPr lang="pl-PL" smtClean="0"/>
              <a:t>Stereotypy</a:t>
            </a:r>
            <a:r>
              <a:rPr lang="pl-PL" dirty="0"/>
              <a:t>, uprzedzenia i niewielka świadomość społeczna dotycząca chorób psychicznych </a:t>
            </a:r>
            <a:endParaRPr lang="pl-PL" dirty="0" smtClean="0"/>
          </a:p>
          <a:p>
            <a:pPr>
              <a:lnSpc>
                <a:spcPts val="3000"/>
              </a:lnSpc>
            </a:pPr>
            <a:r>
              <a:rPr lang="pl-PL" dirty="0"/>
              <a:t>Brak koordynacji opieki psychiatrycznej </a:t>
            </a:r>
            <a:endParaRPr lang="pl-PL" dirty="0" smtClean="0"/>
          </a:p>
          <a:p>
            <a:pPr>
              <a:lnSpc>
                <a:spcPts val="3000"/>
              </a:lnSpc>
            </a:pPr>
            <a:r>
              <a:rPr lang="pl-PL" dirty="0"/>
              <a:t>Wykluczenie społeczne osób z zaburzeniami psychicznymi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364736"/>
            <a:ext cx="12077700" cy="20159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pl-PL" sz="2800" dirty="0" smtClean="0"/>
              <a:t>3. </a:t>
            </a:r>
            <a:r>
              <a:rPr lang="pl-PL" sz="2800" dirty="0"/>
              <a:t>Centrum psychogeriatrii </a:t>
            </a:r>
            <a:endParaRPr lang="pl-PL" sz="2800" dirty="0" smtClean="0"/>
          </a:p>
          <a:p>
            <a:pPr>
              <a:lnSpc>
                <a:spcPts val="3000"/>
              </a:lnSpc>
            </a:pPr>
            <a:r>
              <a:rPr lang="pl-PL" sz="2800" dirty="0" smtClean="0"/>
              <a:t>Oddział </a:t>
            </a:r>
            <a:r>
              <a:rPr lang="pl-PL" sz="2800" dirty="0"/>
              <a:t>psychogeriatryczny zaburzeń poznawczych </a:t>
            </a:r>
            <a:r>
              <a:rPr lang="pl-PL" sz="2800" dirty="0" smtClean="0"/>
              <a:t>	0,5 mln </a:t>
            </a:r>
          </a:p>
          <a:p>
            <a:pPr>
              <a:lnSpc>
                <a:spcPts val="3000"/>
              </a:lnSpc>
            </a:pPr>
            <a:r>
              <a:rPr lang="pl-PL" sz="2800" dirty="0" smtClean="0"/>
              <a:t>Oddział  </a:t>
            </a:r>
            <a:r>
              <a:rPr lang="pl-PL" sz="2800" dirty="0"/>
              <a:t>psychogeriatryczny </a:t>
            </a:r>
            <a:r>
              <a:rPr lang="pl-PL" sz="2800" dirty="0" smtClean="0"/>
              <a:t>rehabilitacyjny			0,5 mln</a:t>
            </a:r>
          </a:p>
          <a:p>
            <a:pPr>
              <a:lnSpc>
                <a:spcPts val="3000"/>
              </a:lnSpc>
            </a:pPr>
            <a:r>
              <a:rPr lang="pl-PL" sz="2800" dirty="0" smtClean="0"/>
              <a:t>Oddział Dzienny </a:t>
            </a:r>
            <a:r>
              <a:rPr lang="pl-PL" sz="2800" dirty="0"/>
              <a:t>psychogeriatryczny </a:t>
            </a:r>
            <a:r>
              <a:rPr lang="pl-PL" sz="2800" dirty="0" smtClean="0"/>
              <a:t>				0,25 mln</a:t>
            </a:r>
          </a:p>
          <a:p>
            <a:pPr>
              <a:lnSpc>
                <a:spcPts val="3000"/>
              </a:lnSpc>
            </a:pPr>
            <a:r>
              <a:rPr lang="pl-PL" sz="2800" dirty="0" smtClean="0"/>
              <a:t>Zakład </a:t>
            </a:r>
            <a:r>
              <a:rPr lang="pl-PL" sz="2800" dirty="0"/>
              <a:t>opiekuńczo-leczniczy </a:t>
            </a:r>
            <a:r>
              <a:rPr lang="pl-PL" sz="2800" dirty="0" smtClean="0"/>
              <a:t>					0,25 mln</a:t>
            </a:r>
            <a:endParaRPr lang="pl-PL" sz="2800" dirty="0"/>
          </a:p>
        </p:txBody>
      </p:sp>
      <p:sp>
        <p:nvSpPr>
          <p:cNvPr id="5" name="Rectangle 4"/>
          <p:cNvSpPr/>
          <p:nvPr/>
        </p:nvSpPr>
        <p:spPr>
          <a:xfrm>
            <a:off x="0" y="5424547"/>
            <a:ext cx="12077700" cy="12464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pl-PL" sz="2800" dirty="0"/>
              <a:t>10. Program opieki i terapii nad osobami 60+ </a:t>
            </a:r>
            <a:r>
              <a:rPr lang="pl-PL" sz="2800" dirty="0" smtClean="0"/>
              <a:t>:   1. </a:t>
            </a:r>
            <a:r>
              <a:rPr lang="pl-PL" sz="2800" dirty="0"/>
              <a:t>Opieka i terapia </a:t>
            </a:r>
            <a:r>
              <a:rPr lang="pl-PL" sz="2800" dirty="0" smtClean="0"/>
              <a:t>                              2. </a:t>
            </a:r>
            <a:r>
              <a:rPr lang="pl-PL" sz="2800" dirty="0"/>
              <a:t>Przeciwdziałanie wykluczeniu, stygmatyzacji i </a:t>
            </a:r>
            <a:r>
              <a:rPr lang="pl-PL" sz="2800" dirty="0" smtClean="0"/>
              <a:t>izolacji;   3. Fizjoterapia                        4. Rehabilitacja;  5. </a:t>
            </a:r>
            <a:r>
              <a:rPr lang="pl-PL" sz="2800" dirty="0" err="1" smtClean="0"/>
              <a:t>Arteterapia</a:t>
            </a:r>
            <a:r>
              <a:rPr lang="pl-PL" sz="2800" dirty="0" smtClean="0"/>
              <a:t>   6. </a:t>
            </a:r>
            <a:r>
              <a:rPr lang="pl-PL" sz="2800" dirty="0"/>
              <a:t>Terapia zajęciowa</a:t>
            </a:r>
          </a:p>
        </p:txBody>
      </p:sp>
    </p:spTree>
    <p:extLst>
      <p:ext uri="{BB962C8B-B14F-4D97-AF65-F5344CB8AC3E}">
        <p14:creationId xmlns:p14="http://schemas.microsoft.com/office/powerpoint/2010/main" val="12918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Oddziały psychogeriatryczne w latach 2009 – 2015 – </a:t>
            </a:r>
            <a:r>
              <a:rPr lang="pl-PL" b="1" dirty="0" err="1" smtClean="0"/>
              <a:t>woj.mazowieckie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562639"/>
              </p:ext>
            </p:extLst>
          </p:nvPr>
        </p:nvGraphicFramePr>
        <p:xfrm>
          <a:off x="1775520" y="2132856"/>
          <a:ext cx="8640960" cy="265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4360"/>
                <a:gridCol w="3784192"/>
                <a:gridCol w="36724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Wykorzystanie łóżek</a:t>
                      </a:r>
                    </a:p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Średni pobyt pacjenta (dni)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95,2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36,8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96,2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37,5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96,7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39,9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sz="2400" dirty="0" smtClean="0"/>
                        <a:t>2015	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smtClean="0"/>
                        <a:t>98,09 </a:t>
                      </a:r>
                      <a:endParaRPr lang="pl-P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smtClean="0"/>
                        <a:t>27,99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868" y="4959432"/>
            <a:ext cx="1184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Raport konsultanta wojewódzkiego za 2015 rok. </a:t>
            </a:r>
            <a:endParaRPr lang="pl-PL" sz="2400" b="1" dirty="0" smtClean="0"/>
          </a:p>
          <a:p>
            <a:r>
              <a:rPr lang="pl-PL" sz="2400" dirty="0" smtClean="0"/>
              <a:t>71 łóżek </a:t>
            </a:r>
            <a:r>
              <a:rPr lang="pl-PL" sz="2400" dirty="0"/>
              <a:t>w oddziałach psychiatrycznych dla chorych somatycznie (4710). Ponadto w województwie mazowieckim znajduje się 155 łóżek w oddziałach psychogeriatrycznych (4712), 40 łóżek w oddziałach psychiatrycznych dla przewlekle chorych (4716</a:t>
            </a:r>
            <a:r>
              <a:rPr lang="pl-PL" sz="2400" dirty="0" smtClean="0"/>
              <a:t>). </a:t>
            </a:r>
            <a:endParaRPr lang="pl-P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854200" y="5037428"/>
            <a:ext cx="859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		       		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97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69950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Programy uwzględniające potrzeby ludzi starych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2"/>
          </p:nvPr>
        </p:nvSpPr>
        <p:spPr>
          <a:xfrm>
            <a:off x="206598" y="2961466"/>
            <a:ext cx="5851301" cy="2284597"/>
          </a:xfrm>
        </p:spPr>
        <p:txBody>
          <a:bodyPr>
            <a:noAutofit/>
          </a:bodyPr>
          <a:lstStyle/>
          <a:p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Wnioski: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 badaniu środowiskowym stwierdzono rozdrobnienie usług, sztywność  i trudności w scaleniu usług specjalistycznych. Ciągłość polega na monitorowaniu środowisko-szpital i odwrotnie przy udziale POZ i wsparcia środowiskowego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6032679" y="3433696"/>
            <a:ext cx="6168009" cy="1970511"/>
          </a:xfrm>
        </p:spPr>
        <p:txBody>
          <a:bodyPr>
            <a:noAutofit/>
          </a:bodyPr>
          <a:lstStyle/>
          <a:p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Wnioski: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specjalistyczne usługi psychogeriatryczne dotyczą 10% populacji; wymagają wielodyscyplinarnego przeszkolonego personelu w zakresie dostępności i ukierunkowania na specyficzne (indywidualne) cele.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"/>
          </p:nvPr>
        </p:nvSpPr>
        <p:spPr>
          <a:xfrm>
            <a:off x="231820" y="1149934"/>
            <a:ext cx="5800859" cy="17782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SPECIALIZED GERIATRIC AND PSYCHOGERIATRIC SERVICES IN THE CENTRAL EAST LHIN:AN ENVIRONMENTAL SCAN 2012</a:t>
            </a:r>
            <a:endParaRPr lang="pl-PL" dirty="0"/>
          </a:p>
          <a:p>
            <a:r>
              <a:rPr lang="en-US" dirty="0"/>
              <a:t>PATTI REED 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155128" y="1201448"/>
            <a:ext cx="6036872" cy="2232248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</a:pPr>
            <a:r>
              <a:rPr lang="en-US" dirty="0" smtClean="0"/>
              <a:t>TRANSLATING PRINCIPLES OF PSYCHOGERIATRIC CARE INTO PRACTICE: PROCESS AND OUTCOMES</a:t>
            </a:r>
            <a:endParaRPr lang="pl-PL" dirty="0" smtClean="0"/>
          </a:p>
          <a:p>
            <a:pPr>
              <a:lnSpc>
                <a:spcPts val="2000"/>
              </a:lnSpc>
            </a:pPr>
            <a:r>
              <a:rPr lang="en-US" dirty="0" smtClean="0"/>
              <a:t>A REPORT ON SANDRINGHAM CARE CENTRE, VICTORIA, B</a:t>
            </a:r>
            <a:r>
              <a:rPr lang="pl-PL" dirty="0" smtClean="0"/>
              <a:t>C</a:t>
            </a:r>
          </a:p>
          <a:p>
            <a:pPr>
              <a:lnSpc>
                <a:spcPts val="2000"/>
              </a:lnSpc>
            </a:pPr>
            <a:r>
              <a:rPr lang="en-US" dirty="0" smtClean="0"/>
              <a:t> H</a:t>
            </a:r>
            <a:r>
              <a:rPr lang="pl-PL" dirty="0" smtClean="0"/>
              <a:t>.</a:t>
            </a:r>
            <a:r>
              <a:rPr lang="en-US" dirty="0" smtClean="0"/>
              <a:t>TUOKKO,  P</a:t>
            </a:r>
            <a:r>
              <a:rPr lang="pl-PL" dirty="0" smtClean="0"/>
              <a:t>.</a:t>
            </a:r>
            <a:r>
              <a:rPr lang="en-US" dirty="0" smtClean="0"/>
              <a:t> MACCOURT, </a:t>
            </a:r>
            <a:endParaRPr lang="pl-PL" dirty="0" smtClean="0"/>
          </a:p>
          <a:p>
            <a:r>
              <a:rPr lang="en-US" dirty="0" smtClean="0"/>
              <a:t>JUNE 2006</a:t>
            </a:r>
            <a:endParaRPr lang="pl-PL" dirty="0"/>
          </a:p>
        </p:txBody>
      </p:sp>
      <p:sp>
        <p:nvSpPr>
          <p:cNvPr id="4" name="Rounded Rectangle 3"/>
          <p:cNvSpPr/>
          <p:nvPr/>
        </p:nvSpPr>
        <p:spPr>
          <a:xfrm>
            <a:off x="2554036" y="5640512"/>
            <a:ext cx="7202184" cy="121748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/>
              <a:t>Brak całościowej koncepcji opieki nad ludźmi w wieku </a:t>
            </a:r>
            <a:r>
              <a:rPr lang="pl-PL" sz="2000" b="1" dirty="0" smtClean="0"/>
              <a:t>podeszłym</a:t>
            </a:r>
          </a:p>
          <a:p>
            <a:pPr algn="ctr"/>
            <a:r>
              <a:rPr lang="pl-PL" sz="2000" b="1" dirty="0" smtClean="0"/>
              <a:t>Brak zbiorczych danych </a:t>
            </a:r>
            <a:r>
              <a:rPr lang="pl-PL" sz="2000" b="1" dirty="0" err="1" smtClean="0"/>
              <a:t>nt.obszarów</a:t>
            </a:r>
            <a:r>
              <a:rPr lang="pl-PL" sz="2000" b="1" dirty="0" smtClean="0"/>
              <a:t> zainteresowań społecznych</a:t>
            </a:r>
            <a:endParaRPr lang="pl-PL" sz="2000" b="1" dirty="0" smtClean="0"/>
          </a:p>
          <a:p>
            <a:pPr algn="ctr"/>
            <a:r>
              <a:rPr lang="pl-PL" sz="2000" b="1" dirty="0" smtClean="0"/>
              <a:t>Lekceważenie problemu przez Rząd i </a:t>
            </a:r>
            <a:r>
              <a:rPr lang="pl-PL" sz="2000" b="1" dirty="0" smtClean="0"/>
              <a:t>NFZ</a:t>
            </a:r>
          </a:p>
          <a:p>
            <a:pPr algn="ctr"/>
            <a:r>
              <a:rPr lang="pl-PL" sz="2000" b="1" dirty="0" smtClean="0"/>
              <a:t>Nadmierne planowanie – brak realizacji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52029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Mało czy dużo ?</a:t>
            </a:r>
            <a:r>
              <a:rPr lang="pl-PL" b="1" dirty="0"/>
              <a:t> </a:t>
            </a:r>
            <a:endParaRPr lang="pl-PL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219200"/>
            <a:ext cx="11899900" cy="5091448"/>
          </a:xfrm>
        </p:spPr>
        <p:txBody>
          <a:bodyPr>
            <a:normAutofit fontScale="92500" lnSpcReduction="20000"/>
          </a:bodyPr>
          <a:lstStyle/>
          <a:p>
            <a:r>
              <a:rPr lang="pl-PL" dirty="0" err="1" smtClean="0"/>
              <a:t>Oddz.Psychogeriatryczny</a:t>
            </a:r>
            <a:r>
              <a:rPr lang="pl-PL" dirty="0" smtClean="0"/>
              <a:t> Wojewódzkiego Ośrodka </a:t>
            </a:r>
            <a:r>
              <a:rPr lang="pl-PL" dirty="0"/>
              <a:t>Lecznictwa Psychiatrycznego w </a:t>
            </a:r>
            <a:r>
              <a:rPr lang="pl-PL" dirty="0" smtClean="0"/>
              <a:t>Toruniu</a:t>
            </a:r>
          </a:p>
          <a:p>
            <a:r>
              <a:rPr lang="pl-PL" b="1" dirty="0"/>
              <a:t> </a:t>
            </a:r>
            <a:r>
              <a:rPr lang="pl-PL" dirty="0"/>
              <a:t>Mazowieckie Specjalistyczne Centrum Zdrowia </a:t>
            </a:r>
            <a:r>
              <a:rPr lang="pl-PL" dirty="0" smtClean="0"/>
              <a:t>im</a:t>
            </a:r>
            <a:r>
              <a:rPr lang="pl-PL" dirty="0"/>
              <a:t>. prof. Jana Mazurkiewicza </a:t>
            </a:r>
            <a:endParaRPr lang="pl-PL" dirty="0" smtClean="0"/>
          </a:p>
          <a:p>
            <a:r>
              <a:rPr lang="pl-PL" dirty="0"/>
              <a:t>Od 1 stycznia 2016 roku planowane jest kolejne jej poszerzenie -  otwarcie poradni psychogeriatrycznej oraz uruchomienie oddziału dziennego dla pacjentów w starszym wieku. </a:t>
            </a:r>
            <a:r>
              <a:rPr lang="pl-PL" dirty="0" smtClean="0"/>
              <a:t>Szpital </a:t>
            </a:r>
            <a:r>
              <a:rPr lang="pl-PL" dirty="0" err="1" smtClean="0"/>
              <a:t>im.Babińskiego</a:t>
            </a:r>
            <a:endParaRPr lang="pl-PL" dirty="0" smtClean="0"/>
          </a:p>
          <a:p>
            <a:r>
              <a:rPr lang="pl-PL" dirty="0" smtClean="0"/>
              <a:t>Oddział psychogeriatryczny w Janowie Lubelskim</a:t>
            </a:r>
            <a:r>
              <a:rPr lang="pl-PL" dirty="0"/>
              <a:t>5 października uroczyście otwarto także oddział psychogeriatrii. Jak mówi dyrektor Goździkiewicz, będzie tu mogło przebywać 47 chorych psychicznie starszych osób. 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5 października uroczyście otwarto także oddział psychogeriatrii. Jak mówi dyrektor Goździkiewicz, będzie tu mogło przebywać 47 chorych psychicznie starszych osób. 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Od 5.10.powstanie oddział psychogeriatryczny na 47 osób. Choroszcz (2015)</a:t>
            </a:r>
          </a:p>
          <a:p>
            <a:r>
              <a:rPr lang="pl-PL" dirty="0" smtClean="0"/>
              <a:t>155 łóżek psychogeriatrycznych na Mazowszu!! Raport konsultanta wojewódzkiego za 2015 rok.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336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ZARZĄDZENIE NR 56/2016/DSOZ</a:t>
            </a:r>
            <a:br>
              <a:rPr lang="pl-PL" b="1" dirty="0"/>
            </a:br>
            <a:r>
              <a:rPr lang="pl-PL" b="1" dirty="0"/>
              <a:t>PREZESA</a:t>
            </a:r>
            <a:br>
              <a:rPr lang="pl-PL" b="1" dirty="0"/>
            </a:br>
            <a:r>
              <a:rPr lang="pl-PL" b="1" dirty="0"/>
              <a:t>NARODOWEGO FUNDUSZU ZDROWIA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z dnia 28 czerwca 2016 r.</a:t>
            </a:r>
            <a:br>
              <a:rPr lang="pl-PL" dirty="0"/>
            </a:br>
            <a:r>
              <a:rPr lang="pl-PL" b="1" dirty="0"/>
              <a:t>w sprawie określenia warunków zawierania i realizacji umów rodzaju opieka psychiatryczna i leczenie uzależnień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470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51584" y="188640"/>
            <a:ext cx="7772400" cy="850106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tx2"/>
                </a:solidFill>
              </a:rPr>
              <a:t>Świadczenia POZ w wieku 65+</a:t>
            </a:r>
            <a:endParaRPr lang="pl-PL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927278" y="1052736"/>
          <a:ext cx="10740980" cy="22860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685245"/>
                <a:gridCol w="2685245"/>
                <a:gridCol w="2685245"/>
                <a:gridCol w="2685245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Rok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/>
                        <a:t>Porady w grupach</a:t>
                      </a:r>
                      <a:endParaRPr lang="pl-PL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/>
                        <a:t>wiekowych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Porady POZ u 65+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Grupa 65 - 79</a:t>
                      </a:r>
                      <a:endParaRPr lang="pl-PL" sz="2000" b="1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Grupa 80+</a:t>
                      </a:r>
                      <a:endParaRPr lang="pl-PL" sz="2000" b="1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2009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21,34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9,27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30,61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2010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21,13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9,90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31,03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2011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21,13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10,31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31,46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>
            <p:extLst/>
          </p:nvPr>
        </p:nvGraphicFramePr>
        <p:xfrm>
          <a:off x="1017432" y="4365104"/>
          <a:ext cx="10586432" cy="19812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646608"/>
                <a:gridCol w="2646608"/>
                <a:gridCol w="2646608"/>
                <a:gridCol w="264660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Rok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Porady w 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Grupach wieku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Porady</a:t>
                      </a:r>
                      <a:r>
                        <a:rPr lang="pl-PL" sz="2000" baseline="0" dirty="0" smtClean="0"/>
                        <a:t> 65+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Grupa 65 - 79</a:t>
                      </a:r>
                      <a:endParaRPr lang="pl-PL" sz="2000" b="1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Grupa 80+</a:t>
                      </a:r>
                      <a:endParaRPr lang="pl-PL" sz="2000" b="1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2009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51,20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44,52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95,72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2010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49,90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45,07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94,97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2011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44,30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53,23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/>
                        <a:t>97,53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528034" y="3564500"/>
            <a:ext cx="110758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+mj-lt"/>
              </a:rPr>
              <a:t>Ambulatoryjna geriatryczna opieka zdrowotna</a:t>
            </a:r>
            <a:endParaRPr lang="pl-PL" sz="32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541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31504" y="27463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Szpitale psychiatryczne w </a:t>
            </a:r>
            <a:r>
              <a:rPr lang="pl-PL" b="1" dirty="0" err="1" smtClean="0"/>
              <a:t>woj.mazowieckim</a:t>
            </a:r>
            <a:r>
              <a:rPr lang="pl-PL" b="1" dirty="0" smtClean="0"/>
              <a:t> 2009 – 2011</a:t>
            </a:r>
            <a:br>
              <a:rPr lang="pl-PL" b="1" dirty="0" smtClean="0"/>
            </a:br>
            <a:r>
              <a:rPr lang="pl-PL" sz="1600" b="1" dirty="0" err="1"/>
              <a:t>MUW,Raport,marzec</a:t>
            </a:r>
            <a:r>
              <a:rPr lang="pl-PL" sz="1600" b="1" dirty="0"/>
              <a:t> 2013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489400" y="1916833"/>
          <a:ext cx="11333406" cy="421344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93839"/>
                <a:gridCol w="1729694"/>
                <a:gridCol w="1365548"/>
                <a:gridCol w="1729694"/>
                <a:gridCol w="1274512"/>
                <a:gridCol w="1729694"/>
                <a:gridCol w="1410425"/>
              </a:tblGrid>
              <a:tr h="1066678"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Jednostki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66678">
                <a:tc>
                  <a:txBody>
                    <a:bodyPr/>
                    <a:lstStyle/>
                    <a:p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zakładów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łóżek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zakładów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łóżek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zakładów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Liczba łóżek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Publiczne szpitale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3077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2992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2741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17996"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Spółki z o.o.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228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17996"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3077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2992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2969</a:t>
                      </a:r>
                      <a:endParaRPr lang="pl-PL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14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60900" y="1219200"/>
            <a:ext cx="7391400" cy="4673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Oval 4"/>
          <p:cNvSpPr/>
          <p:nvPr/>
        </p:nvSpPr>
        <p:spPr>
          <a:xfrm>
            <a:off x="241300" y="1219200"/>
            <a:ext cx="8166100" cy="4673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TextBox 5"/>
          <p:cNvSpPr txBox="1"/>
          <p:nvPr/>
        </p:nvSpPr>
        <p:spPr>
          <a:xfrm>
            <a:off x="1016000" y="2971225"/>
            <a:ext cx="294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/>
              <a:t>PSYCHIATRIA</a:t>
            </a:r>
          </a:p>
          <a:p>
            <a:pPr algn="ctr"/>
            <a:r>
              <a:rPr lang="pl-PL" sz="3200" b="1" dirty="0" smtClean="0"/>
              <a:t>80%</a:t>
            </a:r>
            <a:endParaRPr lang="pl-PL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585200" y="2059394"/>
            <a:ext cx="3289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GERIATRIA</a:t>
            </a:r>
          </a:p>
          <a:p>
            <a:pPr algn="ctr"/>
            <a:r>
              <a:rPr lang="pl-PL" sz="3200" b="1" dirty="0" smtClean="0"/>
              <a:t>PSYCHOLOGIA</a:t>
            </a:r>
          </a:p>
          <a:p>
            <a:pPr algn="ctr"/>
            <a:r>
              <a:rPr lang="pl-PL" sz="3200" b="1" dirty="0" smtClean="0"/>
              <a:t>40%</a:t>
            </a:r>
            <a:endParaRPr lang="pl-PL" sz="3200" b="1" dirty="0"/>
          </a:p>
        </p:txBody>
      </p:sp>
      <p:sp>
        <p:nvSpPr>
          <p:cNvPr id="8" name="Isosceles Triangle 7"/>
          <p:cNvSpPr/>
          <p:nvPr/>
        </p:nvSpPr>
        <p:spPr>
          <a:xfrm rot="10800000">
            <a:off x="5235575" y="225622"/>
            <a:ext cx="2476500" cy="1498600"/>
          </a:xfrm>
          <a:prstGeom prst="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Isosceles Triangle 8"/>
          <p:cNvSpPr/>
          <p:nvPr/>
        </p:nvSpPr>
        <p:spPr>
          <a:xfrm>
            <a:off x="5318125" y="5387776"/>
            <a:ext cx="2311400" cy="1295400"/>
          </a:xfrm>
          <a:prstGeom prst="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pl-PL" b="1" dirty="0"/>
              <a:t>L</a:t>
            </a:r>
            <a:r>
              <a:rPr lang="pl-PL" b="1" dirty="0" smtClean="0"/>
              <a:t>ECZENIE</a:t>
            </a:r>
            <a:endParaRPr lang="pl-PL" b="1" dirty="0"/>
          </a:p>
        </p:txBody>
      </p:sp>
      <p:sp>
        <p:nvSpPr>
          <p:cNvPr id="12" name="Oval 11"/>
          <p:cNvSpPr/>
          <p:nvPr/>
        </p:nvSpPr>
        <p:spPr>
          <a:xfrm>
            <a:off x="4775200" y="1800542"/>
            <a:ext cx="3454400" cy="3556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TextBox 12"/>
          <p:cNvSpPr txBox="1"/>
          <p:nvPr/>
        </p:nvSpPr>
        <p:spPr>
          <a:xfrm>
            <a:off x="5621338" y="374531"/>
            <a:ext cx="162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DIAGNOSTYKA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78400" y="2551836"/>
            <a:ext cx="29908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NEURO-PSYCHIATRIA</a:t>
            </a:r>
          </a:p>
          <a:p>
            <a:pPr algn="ctr"/>
            <a:r>
              <a:rPr lang="pl-PL" sz="3200" b="1" dirty="0"/>
              <a:t>20-40%</a:t>
            </a:r>
          </a:p>
          <a:p>
            <a:pPr algn="ctr"/>
            <a:r>
              <a:rPr lang="pl-PL" sz="3200" b="1" dirty="0" smtClean="0"/>
              <a:t>GERIATRYCZNA</a:t>
            </a:r>
          </a:p>
          <a:p>
            <a:pPr algn="ctr"/>
            <a:r>
              <a:rPr lang="pl-PL" sz="3200" b="1" dirty="0" smtClean="0"/>
              <a:t>4D</a:t>
            </a:r>
          </a:p>
        </p:txBody>
      </p:sp>
      <p:sp>
        <p:nvSpPr>
          <p:cNvPr id="2" name="Flowchart: Or 1"/>
          <p:cNvSpPr/>
          <p:nvPr/>
        </p:nvSpPr>
        <p:spPr>
          <a:xfrm>
            <a:off x="4660900" y="1187966"/>
            <a:ext cx="7467600" cy="4736068"/>
          </a:xfrm>
          <a:prstGeom prst="flowChartOr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TextBox 2"/>
          <p:cNvSpPr txBox="1"/>
          <p:nvPr/>
        </p:nvSpPr>
        <p:spPr>
          <a:xfrm>
            <a:off x="8407400" y="3921442"/>
            <a:ext cx="3289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GERIATRIA SOMATYKA</a:t>
            </a:r>
          </a:p>
          <a:p>
            <a:pPr algn="ctr"/>
            <a:r>
              <a:rPr lang="pl-PL" sz="3200" b="1" dirty="0" smtClean="0"/>
              <a:t>60%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156226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8941" y="274638"/>
            <a:ext cx="117712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Udział pacjentów 65+ hospitalizowanych 2009 – 2011 – </a:t>
            </a:r>
            <a:r>
              <a:rPr lang="pl-PL" b="1" dirty="0" err="1" smtClean="0"/>
              <a:t>woj.mazowieckie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605308" y="2492896"/>
          <a:ext cx="1107583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958"/>
                <a:gridCol w="2768958"/>
                <a:gridCol w="2768958"/>
                <a:gridCol w="2768958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oddziały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 (%)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 (%)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 (%)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okulistyczny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wewnętrzny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kardiologiczny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neurologiczny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urologiczny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85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363272" cy="778098"/>
          </a:xfrm>
        </p:spPr>
        <p:txBody>
          <a:bodyPr/>
          <a:lstStyle/>
          <a:p>
            <a:pPr algn="ctr"/>
            <a:r>
              <a:rPr lang="pl-PL" dirty="0" smtClean="0"/>
              <a:t>Hospitalizacje 65+; ZLŚ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4084320"/>
          <a:ext cx="8712968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1296144"/>
                <a:gridCol w="1224136"/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Zaburzenia psychiczne ogółem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Organiczne zaburzenia psychiczne 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Schizofrenia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Inne zaburzenia  psychotyczne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Zaburzenia nastroju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inne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656823" y="1052736"/>
          <a:ext cx="1093416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116"/>
                <a:gridCol w="2240607"/>
                <a:gridCol w="1702861"/>
                <a:gridCol w="2180857"/>
                <a:gridCol w="1822361"/>
                <a:gridCol w="1822361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świadczenia</a:t>
                      </a:r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zakres</a:t>
                      </a:r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Udział </a:t>
                      </a:r>
                      <a:r>
                        <a:rPr lang="pl-PL" sz="20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</a:t>
                      </a:r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Udział </a:t>
                      </a:r>
                      <a:r>
                        <a:rPr lang="pl-PL" sz="20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</a:t>
                      </a:r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65+</a:t>
                      </a:r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Grupa 65 - 79</a:t>
                      </a:r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Grupa 80+</a:t>
                      </a:r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pl-PL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Opieka </a:t>
                      </a:r>
                      <a:r>
                        <a:rPr lang="pl-PL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psychiat</a:t>
                      </a:r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9,34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3,88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13,22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ryczna</a:t>
                      </a:r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leczenie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F00 – F99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8,82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4,03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12,85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pl-P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Uzależnień</a:t>
                      </a:r>
                      <a:endParaRPr lang="pl-P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8,85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4,44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13,30</a:t>
                      </a:r>
                      <a:endParaRPr lang="pl-PL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82581" y="3356993"/>
            <a:ext cx="10869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tx2"/>
                </a:solidFill>
                <a:latin typeface="+mj-lt"/>
              </a:rPr>
              <a:t>ZLŚ/Leczenie domowe  - </a:t>
            </a:r>
            <a:r>
              <a:rPr lang="pl-PL" sz="3600" b="1" dirty="0" err="1">
                <a:solidFill>
                  <a:schemeClr val="tx2"/>
                </a:solidFill>
                <a:latin typeface="+mj-lt"/>
              </a:rPr>
              <a:t>woj.mazowieckie</a:t>
            </a:r>
            <a:endParaRPr lang="pl-PL" sz="36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931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7772400" cy="922114"/>
          </a:xfrm>
        </p:spPr>
        <p:txBody>
          <a:bodyPr/>
          <a:lstStyle/>
          <a:p>
            <a:pPr algn="ctr"/>
            <a:r>
              <a:rPr lang="pl-PL" b="1" dirty="0" smtClean="0"/>
              <a:t>ZLŚ/Leczenie domowe 65+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437882" y="1268759"/>
          <a:ext cx="5643310" cy="276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>
            <p:extLst/>
          </p:nvPr>
        </p:nvGraphicFramePr>
        <p:xfrm>
          <a:off x="4727847" y="1196752"/>
          <a:ext cx="6876017" cy="2692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Symbol zastępczy zawartości 3"/>
          <p:cNvGraphicFramePr>
            <a:graphicFrameLocks/>
          </p:cNvGraphicFramePr>
          <p:nvPr>
            <p:extLst/>
          </p:nvPr>
        </p:nvGraphicFramePr>
        <p:xfrm>
          <a:off x="2871989" y="3861048"/>
          <a:ext cx="6709893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9414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0607" y="32406"/>
            <a:ext cx="11423561" cy="948323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Najważniejsze problemy do rozwiązania </a:t>
            </a:r>
            <a:br>
              <a:rPr lang="pl-PL" b="1" dirty="0" smtClean="0"/>
            </a:br>
            <a:r>
              <a:rPr lang="pl-PL" sz="1800" b="1" dirty="0"/>
              <a:t>MUW,Raport,marzec,2013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1065" y="1628800"/>
            <a:ext cx="11011435" cy="4572000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1.W zakresie medycyny naprawczej: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Brak oddziałów geriatrycznych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Brak dziennych oddziałów realizujących krótkotrwałą, pełną diagnostykę i leczenie osób starszych z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wielochorobowością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Mała liczba poradni geriatrycznych z kontraktem NFZ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Brak właściwego modelu ambulatoryjnej specjalistycznej opieki geriatrycznej</a:t>
            </a: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Wysoki wskaźnik wykorzystania łóżek w oddziałach psychogeriatrycznych, brak poradni psychogeriatrycznych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Zbyt niska wycena świadczeń geriatrycznych i internistycznych przez NFZ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Długi czas oczekiwania na przyjęcie do zakładu stacjonarnej opieki długoterminowej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17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9093" y="274638"/>
            <a:ext cx="11552349" cy="164219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b="1" dirty="0" smtClean="0"/>
              <a:t>Rekomendacje Wojewody Mazowieckiego</a:t>
            </a:r>
            <a:br>
              <a:rPr lang="pl-PL" b="1" dirty="0" smtClean="0"/>
            </a:br>
            <a:r>
              <a:rPr lang="pl-PL" sz="1800" b="1" dirty="0"/>
              <a:t>MUW,Raport,marzec,2013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426" y="1911886"/>
            <a:ext cx="11668259" cy="4572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Utworzenie dziennych oddziałów geriatrycznych realizujących krótkotrwałą diagnostykę i leczenie osób starszych z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wielochorobowością,bez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konieczności całodobowej hospitalizacji. Ograniczyłoby to koszty leczenia i znacznie zmniejszyło powikłania długotrwałej hospitalizacji osób starszych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Zwiększenie liczby poradni geriatrycznych</a:t>
            </a:r>
          </a:p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Zwiększenie liczby oddziałów psychogeriatrycznych. Utworzenie poradni psychogeriatrycznych. Uwzględnienie potrzeb osób starszych w Mazowieckim Programie Ochrony Zdrowia Psychicznego i Warszawskim programie Ochrony Zdrowia Psychicznego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7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252" y="71089"/>
            <a:ext cx="8478748" cy="1006593"/>
          </a:xfrm>
        </p:spPr>
        <p:txBody>
          <a:bodyPr>
            <a:normAutofit fontScale="90000"/>
          </a:bodyPr>
          <a:lstStyle/>
          <a:p>
            <a:pPr algn="ctr" fontAlgn="t">
              <a:lnSpc>
                <a:spcPct val="100000"/>
              </a:lnSpc>
            </a:pPr>
            <a:r>
              <a:rPr lang="pl-PL" sz="3600" dirty="0">
                <a:latin typeface="Arial Black" panose="020B0A04020102020204" pitchFamily="34" charset="0"/>
              </a:rPr>
              <a:t>„Ludzie są istotami społecznymi”</a:t>
            </a:r>
            <a:br>
              <a:rPr lang="pl-PL" sz="3600" dirty="0">
                <a:latin typeface="Arial Black" panose="020B0A04020102020204" pitchFamily="34" charset="0"/>
              </a:rPr>
            </a:br>
            <a:r>
              <a:rPr lang="pl-PL" sz="1350" dirty="0">
                <a:latin typeface="Arial Black" panose="020B0A04020102020204" pitchFamily="34" charset="0"/>
              </a:rPr>
              <a:t>Arystoteles 384-322 </a:t>
            </a:r>
            <a:r>
              <a:rPr lang="pl-PL" sz="1350" dirty="0" err="1">
                <a:latin typeface="Arial Black" panose="020B0A04020102020204" pitchFamily="34" charset="0"/>
              </a:rPr>
              <a:t>pne</a:t>
            </a:r>
            <a:r>
              <a:rPr lang="pl-PL" sz="1350" dirty="0">
                <a:latin typeface="Arial Black" panose="020B0A04020102020204" pitchFamily="34" charset="0"/>
              </a:rPr>
              <a:t>.</a:t>
            </a:r>
            <a:r>
              <a:rPr lang="pl-PL" sz="2400" dirty="0">
                <a:latin typeface="Arial Black" panose="020B0A04020102020204" pitchFamily="34" charset="0"/>
              </a:rPr>
              <a:t>          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pl-PL" sz="2400" dirty="0">
                <a:latin typeface="Arial Black" panose="020B0A04020102020204" pitchFamily="34" charset="0"/>
              </a:rPr>
              <a:t>                                                                  </a:t>
            </a:r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pl-PL" sz="975" dirty="0" err="1">
                <a:latin typeface="Arial" panose="020B0604020202020204" pitchFamily="34" charset="0"/>
                <a:cs typeface="Arial" panose="020B0604020202020204" pitchFamily="34" charset="0"/>
              </a:rPr>
              <a:t>Eun-Surk</a:t>
            </a:r>
            <a:r>
              <a:rPr lang="pl-PL" sz="9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75" dirty="0" err="1">
                <a:latin typeface="Arial" panose="020B0604020202020204" pitchFamily="34" charset="0"/>
                <a:cs typeface="Arial" panose="020B0604020202020204" pitchFamily="34" charset="0"/>
              </a:rPr>
              <a:t>Yi,Hee-Joung</a:t>
            </a:r>
            <a:r>
              <a:rPr lang="pl-PL" sz="9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975" dirty="0" err="1">
                <a:latin typeface="Arial" panose="020B0604020202020204" pitchFamily="34" charset="0"/>
                <a:cs typeface="Arial" panose="020B0604020202020204" pitchFamily="34" charset="0"/>
              </a:rPr>
              <a:t>Hwang</a:t>
            </a:r>
            <a:r>
              <a:rPr lang="pl-PL" sz="9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A study on the social behavior and social isolation of the elderly Korea</a:t>
            </a:r>
            <a:r>
              <a:rPr lang="pl-PL" sz="97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975" dirty="0" err="1">
                <a:latin typeface="Arial" panose="020B0604020202020204" pitchFamily="34" charset="0"/>
                <a:cs typeface="Arial" panose="020B0604020202020204" pitchFamily="34" charset="0"/>
              </a:rPr>
              <a:t>Exerc</a:t>
            </a:r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75" dirty="0" err="1">
                <a:latin typeface="Arial" panose="020B0604020202020204" pitchFamily="34" charset="0"/>
                <a:cs typeface="Arial" panose="020B0604020202020204" pitchFamily="34" charset="0"/>
              </a:rPr>
              <a:t>Rehabil</a:t>
            </a:r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. 2015 ; 11(3): 125–132.</a:t>
            </a:r>
            <a:endParaRPr lang="pl-PL" sz="9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189" y="3602427"/>
            <a:ext cx="8930811" cy="5162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pantheion.pl/sites/default/files/styles/large/public/field/image/aristotle_bust_0.png?itok=UnneyIq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3181"/>
            <a:ext cx="665252" cy="90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1583078" y="1116982"/>
            <a:ext cx="9084923" cy="2539895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interakcji symbolicznej: 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ludzie aktywnie definiują ,nadają znaczenie i interpretują wyniki interakcji społecznych.</a:t>
            </a:r>
          </a:p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społeczna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Zachowania ludzkie podlegają regułom ekonomicznym. Zachowanie jest wynikiem procesu maksymalizacji kompensacji i minimalizacji wydatków </a:t>
            </a:r>
          </a:p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braku korzyści z zgromadzonego zysku: 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słaba  sieć społeczna w młodości=brak w starości.</a:t>
            </a:r>
          </a:p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 kontroli społecznej: </a:t>
            </a:r>
            <a:r>
              <a:rPr lang="pl-PL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kontroli rodzinnej nad starym człowiekiem powoduje pogorszenie jego zdrowia.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3078" y="6139797"/>
            <a:ext cx="9155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Stan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zdrowia,depresja,funkcje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poznawcze,funkcjonowanie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w rodzinie = samobójstwa,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depresja,zachowania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kryminalne, otępienie</a:t>
            </a:r>
          </a:p>
        </p:txBody>
      </p:sp>
      <p:sp>
        <p:nvSpPr>
          <p:cNvPr id="20" name="Striped Right Arrow 19"/>
          <p:cNvSpPr/>
          <p:nvPr/>
        </p:nvSpPr>
        <p:spPr>
          <a:xfrm>
            <a:off x="1583078" y="3290332"/>
            <a:ext cx="8956153" cy="1055670"/>
          </a:xfrm>
          <a:prstGeom prst="striped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Mentor    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Wymuszona emerytura; Brak wpływu ekonomicznego  na rodzinę i otoczenie     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Maruda</a:t>
            </a:r>
          </a:p>
        </p:txBody>
      </p:sp>
      <p:pic>
        <p:nvPicPr>
          <p:cNvPr id="22" name="Picture 2" descr="An external file that holds a picture, illustration, etc.&#10;Object name is jer-11-3-125f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483" y="4158004"/>
            <a:ext cx="2215877" cy="154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An external file that holds a picture, illustration, etc.&#10;Object name is jer-11-3-125f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808" y="4224734"/>
            <a:ext cx="2321061" cy="1473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An external file that holds a picture, illustration, etc.&#10;Object name is jer-11-3-125f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317" y="4270410"/>
            <a:ext cx="2358926" cy="1450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An external file that holds a picture, illustration, etc.&#10;Object name is jer-11-3-125f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866" y="4352330"/>
            <a:ext cx="2155365" cy="134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717533" y="4514088"/>
            <a:ext cx="1308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„S”=230%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52174" y="4365652"/>
            <a:ext cx="1609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Czyny=250%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73236" y="4343252"/>
            <a:ext cx="1741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O=30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70/10000</a:t>
            </a: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845232" y="4502286"/>
            <a:ext cx="1067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D=170%</a:t>
            </a:r>
          </a:p>
        </p:txBody>
      </p:sp>
      <p:sp>
        <p:nvSpPr>
          <p:cNvPr id="29" name="Circular Arrow 28"/>
          <p:cNvSpPr/>
          <p:nvPr/>
        </p:nvSpPr>
        <p:spPr>
          <a:xfrm rot="5400000">
            <a:off x="9948671" y="6296205"/>
            <a:ext cx="261019" cy="333512"/>
          </a:xfrm>
          <a:prstGeom prst="circular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4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Struktura odsetkowa ludności 65+ w grupach wiekowych 31.12.2011</a:t>
            </a:r>
            <a:br>
              <a:rPr lang="pl-PL" b="1" dirty="0" smtClean="0"/>
            </a:br>
            <a:r>
              <a:rPr lang="pl-PL" sz="1600" b="1" dirty="0" err="1"/>
              <a:t>MUW,Raport,marzec</a:t>
            </a:r>
            <a:r>
              <a:rPr lang="pl-PL" sz="1600" b="1" dirty="0"/>
              <a:t> 2013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/>
          </p:nvPr>
        </p:nvGraphicFramePr>
        <p:xfrm>
          <a:off x="450761" y="1447800"/>
          <a:ext cx="11397802" cy="51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18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ZJAWISKO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86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OPEACOWANIE PROBLEMU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92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POTRZEBY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759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0" y="116632"/>
            <a:ext cx="12192000" cy="104342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„Srebrne tsunami”  w Polsce – </a:t>
            </a:r>
            <a:r>
              <a:rPr lang="pl-PL" sz="4400" b="1" dirty="0" smtClean="0"/>
              <a:t>długość życia 1995 – 2011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1800" b="1" dirty="0"/>
              <a:t>MUW</a:t>
            </a:r>
            <a:r>
              <a:rPr lang="pl-PL" sz="1800" b="1" dirty="0" smtClean="0"/>
              <a:t>, </a:t>
            </a:r>
            <a:r>
              <a:rPr lang="pl-PL" sz="1800" b="1" dirty="0" err="1" smtClean="0"/>
              <a:t>Raport,marzec</a:t>
            </a:r>
            <a:r>
              <a:rPr lang="pl-PL" sz="1800" b="1" dirty="0" smtClean="0"/>
              <a:t> 2013; STOMOZ,2013</a:t>
            </a:r>
            <a:endParaRPr lang="pl-PL" sz="1800" b="1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5482580"/>
              </p:ext>
            </p:extLst>
          </p:nvPr>
        </p:nvGraphicFramePr>
        <p:xfrm>
          <a:off x="96546" y="1160060"/>
          <a:ext cx="6427543" cy="524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445304" y="1478559"/>
            <a:ext cx="6557979" cy="5241025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Brak geriatrii w kształceniu na UM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Brak praktyk po zakończeniu studiów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Brak poradni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psychogeriatrycznych  ~ 18 ?/ 2000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Niewielka liczba łóżek psychogeriatrycznych 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 obrębie psychiatrii~ 650?17700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 obrębie geriatrii 271/1202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Brak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form pośrednich i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środowiskowych: 13 umów(2012);Podlaskie Centrum Psychogeriatrii (2016)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dzienna opieka psychogeriatryczna (geriatria) – 67 miejsc</a:t>
            </a:r>
          </a:p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BRAK SPECJALIZACJI !!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9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Prognoza liczby ludności w </a:t>
            </a:r>
            <a:r>
              <a:rPr lang="pl-PL" b="1" dirty="0" err="1" smtClean="0"/>
              <a:t>woj.mazowieckim</a:t>
            </a:r>
            <a:r>
              <a:rPr lang="pl-PL" b="1" dirty="0" smtClean="0"/>
              <a:t>                            w latach 2015 – 2035</a:t>
            </a:r>
            <a:br>
              <a:rPr lang="pl-PL" b="1" dirty="0" smtClean="0"/>
            </a:br>
            <a:r>
              <a:rPr lang="pl-PL" sz="1600" b="1" dirty="0" err="1"/>
              <a:t>MUW,Raport,marzec</a:t>
            </a:r>
            <a:r>
              <a:rPr lang="pl-PL" sz="1600" b="1" dirty="0"/>
              <a:t> 2013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828117"/>
              </p:ext>
            </p:extLst>
          </p:nvPr>
        </p:nvGraphicFramePr>
        <p:xfrm>
          <a:off x="1191802" y="1447800"/>
          <a:ext cx="9018998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101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321" y="171942"/>
            <a:ext cx="10515600" cy="1325563"/>
          </a:xfrm>
        </p:spPr>
        <p:txBody>
          <a:bodyPr/>
          <a:lstStyle/>
          <a:p>
            <a:pPr algn="ctr"/>
            <a:r>
              <a:rPr lang="pl-PL" b="1" dirty="0" smtClean="0"/>
              <a:t>1990 - 2014</a:t>
            </a:r>
            <a:endParaRPr lang="pl-PL" b="1" dirty="0"/>
          </a:p>
        </p:txBody>
      </p:sp>
      <p:sp>
        <p:nvSpPr>
          <p:cNvPr id="4" name="Rectangle 3"/>
          <p:cNvSpPr/>
          <p:nvPr/>
        </p:nvSpPr>
        <p:spPr>
          <a:xfrm>
            <a:off x="241300" y="1411238"/>
            <a:ext cx="11709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„W </a:t>
            </a:r>
            <a:r>
              <a:rPr lang="pl-PL" sz="2800" dirty="0"/>
              <a:t>ostatnich latach obserwowany jest także dalszy wzrost liczby osób w wieku poprodukcyjnym (mężczyźni 65 lat i więcej, kobiety 60 lat i więcej). </a:t>
            </a:r>
            <a:r>
              <a:rPr lang="pl-PL" sz="2800" b="1" dirty="0"/>
              <a:t>Według wstępnych danych w końcu 2014 r. ludność w wieku poprodukcyjnym liczyła ponad 7 mln osób, a jej udział w ogólnej populacji wyniósł 19% </a:t>
            </a:r>
            <a:r>
              <a:rPr lang="pl-PL" sz="2800" dirty="0"/>
              <a:t>(w 2000 r. było to 5,7 mln osób i prawie 15% udział, a w 1990 r. niespełna 13%). W stosunku do 2013 r. liczba osób w wieku poprodukcyjnym wzrosła o ponad 226 tys. (o 0,6 pkt. proc</a:t>
            </a:r>
            <a:r>
              <a:rPr lang="pl-PL" sz="2800" dirty="0" smtClean="0"/>
              <a:t>.).” </a:t>
            </a:r>
            <a:endParaRPr lang="pl-PL" sz="2800" dirty="0"/>
          </a:p>
        </p:txBody>
      </p:sp>
      <p:sp>
        <p:nvSpPr>
          <p:cNvPr id="5" name="Rectangle 4"/>
          <p:cNvSpPr/>
          <p:nvPr/>
        </p:nvSpPr>
        <p:spPr>
          <a:xfrm>
            <a:off x="419100" y="3105835"/>
            <a:ext cx="1153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683576"/>
              </p:ext>
            </p:extLst>
          </p:nvPr>
        </p:nvGraphicFramePr>
        <p:xfrm>
          <a:off x="44448" y="4713270"/>
          <a:ext cx="1210310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5600"/>
                <a:gridCol w="711200"/>
                <a:gridCol w="673100"/>
                <a:gridCol w="723900"/>
                <a:gridCol w="711200"/>
                <a:gridCol w="647700"/>
                <a:gridCol w="673100"/>
                <a:gridCol w="685800"/>
                <a:gridCol w="749300"/>
                <a:gridCol w="698500"/>
                <a:gridCol w="800100"/>
                <a:gridCol w="863604"/>
              </a:tblGrid>
              <a:tr h="0">
                <a:tc>
                  <a:txBody>
                    <a:bodyPr/>
                    <a:lstStyle/>
                    <a:p>
                      <a:r>
                        <a:rPr lang="pl-PL" dirty="0" smtClean="0"/>
                        <a:t>Ludność w wieku     GUS,2015 %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1990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2000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2005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2007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2008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2009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2010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2011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2012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2013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2014b 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poprodukcyjnym (60/65 lat i więcej)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12,8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13,8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15,4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16,0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16,2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16,5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16,8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17,3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17,8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18,4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19,0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1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aokrąglony 2"/>
          <p:cNvSpPr/>
          <p:nvPr/>
        </p:nvSpPr>
        <p:spPr>
          <a:xfrm>
            <a:off x="211199" y="3611924"/>
            <a:ext cx="6846424" cy="895681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USA - 8,5%;Australia-6%;Japonia-0,5% psychologów zajmuje się osobami 65+</a:t>
            </a:r>
          </a:p>
          <a:p>
            <a:pPr algn="ctr"/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Brazylia – 120 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geropsychologów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1052736"/>
          </a:xfrm>
        </p:spPr>
        <p:txBody>
          <a:bodyPr>
            <a:normAutofit/>
          </a:bodyPr>
          <a:lstStyle/>
          <a:p>
            <a:r>
              <a:rPr lang="pl-PL" b="1" dirty="0" smtClean="0"/>
              <a:t>„Srebrne tsunami” w USA</a:t>
            </a:r>
            <a:br>
              <a:rPr lang="pl-PL" b="1" dirty="0" smtClean="0"/>
            </a:br>
            <a:r>
              <a:rPr lang="pl-PL" sz="1800" dirty="0"/>
              <a:t>Bartels&amp;Naslund,NEJM,2013;368:493-496;  IPA,2012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158839" y="2257311"/>
            <a:ext cx="7027572" cy="129614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USA</a:t>
            </a:r>
          </a:p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2013 - 8 mln 65+ - 1800 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psychogeriatrów</a:t>
            </a:r>
            <a:endParaRPr lang="pl-PL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2030 – 14,4 mln 65+ - 1650 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psychogeriatrów</a:t>
            </a:r>
            <a:endParaRPr lang="pl-PL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Zainteresowanie psychologów = 4,2%</a:t>
            </a:r>
            <a:endParaRPr lang="pl-PL" sz="2000" dirty="0"/>
          </a:p>
        </p:txBody>
      </p:sp>
      <p:sp>
        <p:nvSpPr>
          <p:cNvPr id="6" name="Prostokąt zaokrąglony 5"/>
          <p:cNvSpPr/>
          <p:nvPr/>
        </p:nvSpPr>
        <p:spPr>
          <a:xfrm>
            <a:off x="7306614" y="1223721"/>
            <a:ext cx="4885386" cy="546041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pl-PL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Rozwiązania?</a:t>
            </a:r>
          </a:p>
          <a:p>
            <a:pPr algn="ctr"/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Pracownicy socjalni</a:t>
            </a:r>
          </a:p>
          <a:p>
            <a:pPr algn="ctr"/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Telezdrowie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Przyuczeni praktycy w </a:t>
            </a:r>
            <a:r>
              <a:rPr lang="pl-PL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DPSach</a:t>
            </a:r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Zjednoczenie odpowiedzialności</a:t>
            </a:r>
          </a:p>
          <a:p>
            <a:pPr algn="ctr"/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przez administrację</a:t>
            </a:r>
          </a:p>
          <a:p>
            <a:pPr algn="ctr"/>
            <a:endParaRPr lang="pl-PL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Włączenie do badań ludzi starych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274748" y="1114214"/>
            <a:ext cx="6885905" cy="108012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Nakłady na psychiatrię (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Medicare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) – 1%</a:t>
            </a:r>
          </a:p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Koszt leczenia chorego psychicznie = 47%</a:t>
            </a:r>
          </a:p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Koszt leczenia chorego w wieku podeszłym = 200%</a:t>
            </a:r>
            <a:endParaRPr lang="pl-PL" sz="20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0" y="5489848"/>
            <a:ext cx="7225048" cy="136815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latin typeface="Arial" pitchFamily="34" charset="0"/>
                <a:cs typeface="Arial" pitchFamily="34" charset="0"/>
              </a:rPr>
              <a:t>Potrzeby (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Medicare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) skierowane do POZ</a:t>
            </a:r>
          </a:p>
          <a:p>
            <a:pPr algn="ctr"/>
            <a:r>
              <a:rPr lang="pl-PL" sz="2000" b="1" dirty="0" err="1">
                <a:latin typeface="Arial" pitchFamily="34" charset="0"/>
                <a:cs typeface="Arial" pitchFamily="34" charset="0"/>
              </a:rPr>
              <a:t>Skrining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/rozpoznawanie depresji</a:t>
            </a:r>
          </a:p>
          <a:p>
            <a:pPr algn="ctr"/>
            <a:r>
              <a:rPr lang="pl-PL" sz="2000" b="1" dirty="0" err="1">
                <a:latin typeface="Arial" pitchFamily="34" charset="0"/>
                <a:cs typeface="Arial" pitchFamily="34" charset="0"/>
              </a:rPr>
              <a:t>Skrining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/rozpoznawanie zaburzeń funkcji poznawczych</a:t>
            </a:r>
          </a:p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Brak wykształconych lekarzy!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965916" y="4559219"/>
            <a:ext cx="4844228" cy="8640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Praktyka geriatryczna</a:t>
            </a:r>
          </a:p>
          <a:p>
            <a:pPr algn="ctr"/>
            <a:r>
              <a:rPr lang="pl-PL" sz="2000" b="1" dirty="0">
                <a:latin typeface="Arial" pitchFamily="34" charset="0"/>
                <a:cs typeface="Arial" pitchFamily="34" charset="0"/>
              </a:rPr>
              <a:t>„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evidence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 –</a:t>
            </a:r>
            <a:r>
              <a:rPr lang="pl-PL" sz="2000" b="1" dirty="0" err="1">
                <a:latin typeface="Arial" pitchFamily="34" charset="0"/>
                <a:cs typeface="Arial" pitchFamily="34" charset="0"/>
              </a:rPr>
              <a:t>free</a:t>
            </a:r>
            <a:r>
              <a:rPr lang="pl-PL" sz="2000" b="1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485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356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/>
              <a:t>Małgorzata Marcińska, wiceminister pracy i polityki społecznej, wzięła udział w panelu dyskusyjnym „Dokąd zmierza Polityka senioralna w Polsce? Zdrowe starzenie – wyzwaniem dla polskiej gospodarki”. Panel odbył się podczas IV Forum Ochrony Zdrowia w ramach Forum Ekonomicznego w Krynicy</a:t>
            </a:r>
            <a:r>
              <a:rPr lang="pl-PL" sz="2400" b="1" dirty="0" smtClean="0"/>
              <a:t>. (2013)</a:t>
            </a:r>
            <a:endParaRPr lang="pl-PL" sz="24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686300" y="3305965"/>
            <a:ext cx="3289300" cy="16129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dirty="0" smtClean="0"/>
              <a:t>Miasto dla SENIORA</a:t>
            </a:r>
          </a:p>
          <a:p>
            <a:pPr algn="ctr"/>
            <a:r>
              <a:rPr lang="pl-PL" sz="2800" dirty="0" err="1" smtClean="0"/>
              <a:t>Częstochowa,Toruń,Łódź</a:t>
            </a:r>
            <a:r>
              <a:rPr lang="pl-PL" sz="2800" dirty="0" smtClean="0"/>
              <a:t> i in.</a:t>
            </a:r>
            <a:endParaRPr lang="pl-PL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3644900" y="5245100"/>
            <a:ext cx="2819400" cy="16129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smtClean="0"/>
              <a:t>UTW 500</a:t>
            </a:r>
            <a:endParaRPr lang="pl-PL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353300" y="5187955"/>
            <a:ext cx="2819400" cy="161290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smtClean="0"/>
              <a:t>Senior-WIGOR</a:t>
            </a:r>
          </a:p>
          <a:p>
            <a:pPr algn="ctr"/>
            <a:r>
              <a:rPr lang="pl-PL" sz="2800" b="1" dirty="0" smtClean="0"/>
              <a:t>2015-2020</a:t>
            </a:r>
          </a:p>
          <a:p>
            <a:pPr algn="ctr"/>
            <a:r>
              <a:rPr lang="pl-PL" sz="2800" b="1" dirty="0" smtClean="0"/>
              <a:t>Domy dzienne</a:t>
            </a:r>
            <a:endParaRPr lang="pl-PL" sz="2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7061200" y="1381919"/>
            <a:ext cx="4483100" cy="16129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smtClean="0"/>
              <a:t>Program Rządowy ASOS</a:t>
            </a:r>
          </a:p>
          <a:p>
            <a:pPr algn="ctr"/>
            <a:r>
              <a:rPr lang="pl-PL" sz="2800" b="1" dirty="0" smtClean="0"/>
              <a:t>2014-2020 </a:t>
            </a:r>
          </a:p>
          <a:p>
            <a:pPr algn="ctr"/>
            <a:r>
              <a:rPr lang="pl-PL" sz="2800" b="1" dirty="0" smtClean="0"/>
              <a:t>edukacja, aktywność, partycypacja, usługi</a:t>
            </a:r>
            <a:endParaRPr lang="pl-PL" sz="2800" b="1" dirty="0"/>
          </a:p>
        </p:txBody>
      </p:sp>
      <p:pic>
        <p:nvPicPr>
          <p:cNvPr id="1026" name="Picture 2" descr="http://www.senior.gov.pl/source/ZpxirHesllHs11WilQASOS%202016%20wyniki-WW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1690688"/>
            <a:ext cx="4333875" cy="242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dyplomowe-logo-k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88" y="4699008"/>
            <a:ext cx="2866912" cy="167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sm.warszawa.pl/images/wsm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00" y="3429000"/>
            <a:ext cx="1917700" cy="1917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9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656" y="1403797"/>
            <a:ext cx="9076744" cy="272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ipsa 4"/>
          <p:cNvSpPr/>
          <p:nvPr/>
        </p:nvSpPr>
        <p:spPr>
          <a:xfrm>
            <a:off x="9227653" y="198896"/>
            <a:ext cx="943075" cy="837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2007</a:t>
            </a:r>
          </a:p>
        </p:txBody>
      </p:sp>
      <p:sp>
        <p:nvSpPr>
          <p:cNvPr id="6" name="Elipsa 5"/>
          <p:cNvSpPr/>
          <p:nvPr/>
        </p:nvSpPr>
        <p:spPr>
          <a:xfrm>
            <a:off x="1816510" y="2636912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2009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9" r="6287"/>
          <a:stretch/>
        </p:blipFill>
        <p:spPr bwMode="auto">
          <a:xfrm>
            <a:off x="0" y="4128434"/>
            <a:ext cx="8551571" cy="266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5627" cy="133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lipsa 10"/>
          <p:cNvSpPr/>
          <p:nvPr/>
        </p:nvSpPr>
        <p:spPr>
          <a:xfrm>
            <a:off x="9035627" y="5013176"/>
            <a:ext cx="108012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151492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04298" y="223796"/>
            <a:ext cx="477764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Policy </a:t>
            </a:r>
          </a:p>
          <a:p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Edited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by Janusz Szymborski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RZĄDOWA  RADA  LUDNOŚCIOWA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Warszawa 2012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Copyright © by Rządowa Rada Ludnościowa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Warszawa 2012 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ISBN 978-83-7027-489-4 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Redaktor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Władysława Czech-Matuszewska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Rządowa Rada Ludnościowa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Al. Niepodległości 208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00-925 Warszawa 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tel. (48) 22 449 40 40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(48) 22 608 30 40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(48) 22 608 31 75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Fax (48) 22 608 38 87 </a:t>
            </a:r>
          </a:p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e-mail: kongresdemograficzny@stat.gov.pl 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5190187" y="154547"/>
            <a:ext cx="6789480" cy="6509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Priorytety w ochronie zdrowia psychicznego.</a:t>
            </a:r>
          </a:p>
          <a:p>
            <a:pPr marL="0" indent="0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obecnej sytuacji epidemiologicznej można wyróżnić cztery grupy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rozpoznań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, które stanowią największe zagrożenie dla zdrowia psychicznego Polaków, generując przy tym około 75% kosztów leczenia: </a:t>
            </a:r>
          </a:p>
          <a:p>
            <a:pPr marL="0" indent="0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Clr>
                <a:schemeClr val="bg1">
                  <a:lumMod val="25000"/>
                </a:schemeClr>
              </a:buClr>
              <a:buFont typeface="+mj-lt"/>
              <a:buAutoNum type="arabicPeriod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przewlekłe choroby schizofreniczne i afektywne, </a:t>
            </a:r>
          </a:p>
          <a:p>
            <a:pPr marL="514350" indent="-514350">
              <a:buClr>
                <a:schemeClr val="bg1">
                  <a:lumMod val="25000"/>
                </a:schemeClr>
              </a:buClr>
              <a:buFont typeface="+mj-lt"/>
              <a:buAutoNum type="arabicPeriod"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zaburzenia związane ze spożyciem alkoholu, </a:t>
            </a:r>
          </a:p>
          <a:p>
            <a:pPr marL="514350" indent="-514350">
              <a:buClr>
                <a:schemeClr val="bg1">
                  <a:lumMod val="25000"/>
                </a:schemeClr>
              </a:buClr>
              <a:buFont typeface="+mj-lt"/>
              <a:buAutoNum type="arabicPeriod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choroby związane ze starzeniem, w tym choroby organiczne, </a:t>
            </a:r>
          </a:p>
          <a:p>
            <a:pPr marL="514350" indent="-514350">
              <a:buClr>
                <a:schemeClr val="bg1">
                  <a:lumMod val="25000"/>
                </a:schemeClr>
              </a:buClr>
              <a:buFont typeface="+mj-lt"/>
              <a:buAutoNum type="arabicPeriod"/>
            </a:pP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depresje. </a:t>
            </a:r>
          </a:p>
          <a:p>
            <a:pPr marL="0" indent="0" algn="r">
              <a:buNone/>
            </a:pP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Moskalewicz&amp;Jakubowska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dirty="0" err="1">
                <a:latin typeface="Arial" panose="020B0604020202020204" pitchFamily="34" charset="0"/>
                <a:cs typeface="Arial" panose="020B0604020202020204" pitchFamily="34" charset="0"/>
              </a:rPr>
              <a:t>IPiN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44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1556</Words>
  <Application>Microsoft Office PowerPoint</Application>
  <PresentationFormat>Widescreen</PresentationFormat>
  <Paragraphs>393</Paragraphs>
  <Slides>29</Slides>
  <Notes>0</Notes>
  <HiddenSlides>14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Arial Black</vt:lpstr>
      <vt:lpstr>Calibri</vt:lpstr>
      <vt:lpstr>Calibri Light</vt:lpstr>
      <vt:lpstr>MS Mincho</vt:lpstr>
      <vt:lpstr>Symbol</vt:lpstr>
      <vt:lpstr>Times New Roman</vt:lpstr>
      <vt:lpstr>Wingdings</vt:lpstr>
      <vt:lpstr>Office Theme</vt:lpstr>
      <vt:lpstr>„Psychogeriatria, dlaczego jej tak mało w RP?” </vt:lpstr>
      <vt:lpstr>PowerPoint Presentation</vt:lpstr>
      <vt:lpstr>„Srebrne tsunami”  w Polsce – długość życia 1995 – 2011 MUW, Raport,marzec 2013; STOMOZ,2013</vt:lpstr>
      <vt:lpstr>Prognoza liczby ludności w woj.mazowieckim                            w latach 2015 – 2035 MUW,Raport,marzec 2013</vt:lpstr>
      <vt:lpstr>1990 - 2014</vt:lpstr>
      <vt:lpstr>„Srebrne tsunami” w USA Bartels&amp;Naslund,NEJM,2013;368:493-496;  IPA,2012</vt:lpstr>
      <vt:lpstr>Małgorzata Marcińska, wiceminister pracy i polityki społecznej, wzięła udział w panelu dyskusyjnym „Dokąd zmierza Polityka senioralna w Polsce? Zdrowe starzenie – wyzwaniem dla polskiej gospodarki”. Panel odbył się podczas IV Forum Ochrony Zdrowia w ramach Forum Ekonomicznego w Krynicy. (2013)</vt:lpstr>
      <vt:lpstr>PowerPoint Presentation</vt:lpstr>
      <vt:lpstr>PowerPoint Presentation</vt:lpstr>
      <vt:lpstr>PowerPoint Presentation</vt:lpstr>
      <vt:lpstr>„pomimo systematycznego wzrostu funduszy przeznaczonych przez NFZ na finansowanie świadczeń z zakresu geriatrii,jest przede wszystkim zbyt mała liczba praktykujących lekarzy specjalistów geriatrów,a co za tym idzie ograniczona liczba oddziałów geriatrycznych „ NFZ 22.6.2016 do S.Karczewskiego</vt:lpstr>
      <vt:lpstr>ROZPORZĄDZENIE RADY MINISTRÓW z dnia 9.8.2016  (Projekt) w sprawie Narodowego Programu Zdrowia na lata 2016–2020 Na podstawie art. 9 ust. 2 ustawy z dnia 11 września 2015 r. o zdrowiu publicznym (Dz. U. poz. 1916) </vt:lpstr>
      <vt:lpstr>NARODOWY PROGRAM OCHRONY ZDROWIA PSYCHICZNEGO 2016−2020 – Rekomendacje </vt:lpstr>
      <vt:lpstr>Oddziały psychogeriatryczne w latach 2009 – 2015 – woj.mazowieckie</vt:lpstr>
      <vt:lpstr>Programy uwzględniające potrzeby ludzi starych</vt:lpstr>
      <vt:lpstr>Mało czy dużo ? </vt:lpstr>
      <vt:lpstr>PowerPoint Presentation</vt:lpstr>
      <vt:lpstr>Świadczenia POZ w wieku 65+</vt:lpstr>
      <vt:lpstr>Szpitale psychiatryczne w woj.mazowieckim 2009 – 2011 MUW,Raport,marzec 2013</vt:lpstr>
      <vt:lpstr>Udział pacjentów 65+ hospitalizowanych 2009 – 2011 – woj.mazowieckie</vt:lpstr>
      <vt:lpstr>Hospitalizacje 65+; ZLŚ</vt:lpstr>
      <vt:lpstr>ZLŚ/Leczenie domowe 65+</vt:lpstr>
      <vt:lpstr>Najważniejsze problemy do rozwiązania  MUW,Raport,marzec,2013</vt:lpstr>
      <vt:lpstr>Rekomendacje Wojewody Mazowieckiego MUW,Raport,marzec,2013</vt:lpstr>
      <vt:lpstr>„Ludzie są istotami społecznymi” Arystoteles 384-322 pne.                                                                             J Eun-Surk Yi,Hee-Joung Hwang A study on the social behavior and social isolation of the elderly Korea.Exerc Rehabil. 2015 ; 11(3): 125–132.</vt:lpstr>
      <vt:lpstr>Struktura odsetkowa ludności 65+ w grupach wiekowych 31.12.2011 MUW,Raport,marzec 2013</vt:lpstr>
      <vt:lpstr>ZJAWISKO</vt:lpstr>
      <vt:lpstr>OPEACOWANIE PROBLEMU</vt:lpstr>
      <vt:lpstr>POTRZEBY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„Psychogeriatria, dlaczego jej tak mało w RP?”</dc:title>
  <dc:creator>T. P.</dc:creator>
  <cp:lastModifiedBy>T. P.</cp:lastModifiedBy>
  <cp:revision>45</cp:revision>
  <dcterms:created xsi:type="dcterms:W3CDTF">2016-08-29T12:21:45Z</dcterms:created>
  <dcterms:modified xsi:type="dcterms:W3CDTF">2016-09-13T06:58:35Z</dcterms:modified>
</cp:coreProperties>
</file>