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handoutMasterIdLst>
    <p:handoutMasterId r:id="rId17"/>
  </p:handoutMasterIdLst>
  <p:sldIdLst>
    <p:sldId id="269" r:id="rId4"/>
    <p:sldId id="304" r:id="rId5"/>
    <p:sldId id="264" r:id="rId6"/>
    <p:sldId id="303" r:id="rId7"/>
    <p:sldId id="314" r:id="rId8"/>
    <p:sldId id="315" r:id="rId9"/>
    <p:sldId id="305" r:id="rId10"/>
    <p:sldId id="308" r:id="rId11"/>
    <p:sldId id="309" r:id="rId12"/>
    <p:sldId id="311" r:id="rId13"/>
    <p:sldId id="313" r:id="rId14"/>
    <p:sldId id="263" r:id="rId15"/>
  </p:sldIdLst>
  <p:sldSz cx="12192000" cy="6858000"/>
  <p:notesSz cx="6797675" cy="9926638"/>
  <p:embeddedFontLst>
    <p:embeddedFont>
      <p:font typeface="Roboto Condensed" panose="02000000000000000000" pitchFamily="2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Roboto regular" panose="020B0604020202020204" charset="0"/>
      <p:regular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D8D8"/>
    <a:srgbClr val="EEEEEE"/>
    <a:srgbClr val="CECECE"/>
    <a:srgbClr val="0F7EC2"/>
    <a:srgbClr val="005987"/>
    <a:srgbClr val="0B6DA9"/>
    <a:srgbClr val="C92428"/>
    <a:srgbClr val="1F1D1E"/>
    <a:srgbClr val="F0F0F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36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82DE0-7BD1-40FA-8BDA-82F1512617F8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F9323-8B77-44C4-9888-625D82263C8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9330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12451-C442-4A09-847F-031C44747B60}" type="datetimeFigureOut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42922-2CE3-444B-8F94-F4BBD59BBA6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3743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7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048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1611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7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50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354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47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459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42922-2CE3-444B-8F94-F4BBD59BBA65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57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4036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5380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941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0929257" y="6318573"/>
            <a:ext cx="1262743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87313"/>
            <a:r>
              <a:rPr lang="pl-PL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87313"/>
              <a:t>‹#›</a:t>
            </a:fld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40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06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105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1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33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86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0929257" y="6318573"/>
            <a:ext cx="1262743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87313" indent="0"/>
            <a:r>
              <a:rPr lang="pl-PL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STRONA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400" b="1" smtClean="0">
                <a:latin typeface="Arial" panose="020B0604020202020204" pitchFamily="34" charset="0"/>
                <a:cs typeface="Arial" panose="020B0604020202020204" pitchFamily="34" charset="0"/>
              </a:rPr>
              <a:pPr marL="87313" indent="0"/>
              <a:t>‹#›</a:t>
            </a:fld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3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360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426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480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411EA-A2ED-4E10-AD28-50BE4DD5EA6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5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600F6-4D56-463F-B918-24E35FE82CF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ole tekstowe 6"/>
          <p:cNvSpPr txBox="1"/>
          <p:nvPr userDrawn="1"/>
        </p:nvSpPr>
        <p:spPr>
          <a:xfrm>
            <a:off x="10929257" y="6318573"/>
            <a:ext cx="1262743" cy="307777"/>
          </a:xfrm>
          <a:prstGeom prst="rect">
            <a:avLst/>
          </a:prstGeom>
          <a:solidFill>
            <a:srgbClr val="D8D8D8"/>
          </a:solidFill>
        </p:spPr>
        <p:txBody>
          <a:bodyPr wrap="square" rtlCol="0">
            <a:spAutoFit/>
          </a:bodyPr>
          <a:lstStyle/>
          <a:p>
            <a:pPr marL="87313"/>
            <a:r>
              <a:rPr lang="pl-PL" sz="1000" dirty="0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STRONA</a:t>
            </a:r>
            <a:r>
              <a:rPr lang="pl-PL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DEF465F1-E3E2-4A94-97D5-F6BB718F3BDA}" type="slidenum">
              <a:rPr lang="pl-PL" sz="1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87313"/>
              <a:t>‹#›</a:t>
            </a:fld>
            <a:endParaRPr lang="pl-PL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317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76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325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0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099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230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5F94B-B1C5-4DF6-8094-FA85AE73B2FE}" type="datetime1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978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5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64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607E6-9C99-4F33-AFA7-B249230D1BF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9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685-39A9-4A7C-B0A5-9BD0E1C66C4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3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1389-8724-423A-B3CD-E267BDD3ADDD}" type="datetime1">
              <a:rPr lang="pl-PL" smtClean="0"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76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5FDE-AC36-480B-BED3-045BFA2354C5}" type="datetime1">
              <a:rPr lang="pl-PL" smtClean="0"/>
              <a:t>2017-02-07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97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2E5B-4440-4CAB-BD9F-8733EE8F77EF}" type="datetime1">
              <a:rPr lang="pl-PL" smtClean="0"/>
              <a:t>2017-02-07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076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6EF7-2863-4ED3-ABE7-2CE6AC88DF4E}" type="datetime1">
              <a:rPr lang="pl-PL" smtClean="0"/>
              <a:t>2017-02-07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885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7686-A2F2-4209-851A-7A69A3DB8A45}" type="datetime1">
              <a:rPr lang="pl-PL" smtClean="0"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849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EB91-0F29-46D7-A99B-786512FA11D1}" type="datetime1">
              <a:rPr lang="pl-PL" smtClean="0"/>
              <a:t>2017-02-07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79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/>
              <a:t>2017-02-07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53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28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5ADAA-C9EC-4026-B664-948AF4F10469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2017-02-07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AA638-EC09-4C58-A679-BAC4553AE71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20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f.gov.pl/pdf/Raport_RF_Kredyty_walutowe.pdf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okik.gov.pl/rejestr_klauzul_niedozwolonych2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332" y="0"/>
            <a:ext cx="8581668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758" y="3513909"/>
            <a:ext cx="879635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45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POMAGA </a:t>
            </a:r>
          </a:p>
          <a:p>
            <a:pPr>
              <a:lnSpc>
                <a:spcPts val="4500"/>
              </a:lnSpc>
            </a:pPr>
            <a:r>
              <a:rPr lang="pl-PL" sz="45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RZECZNIK FINANSOWY?</a:t>
            </a:r>
            <a:endParaRPr lang="pl-PL" sz="45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46791" y="3571965"/>
            <a:ext cx="72571" cy="100148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10014857" y="6358890"/>
            <a:ext cx="19521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1200" dirty="0" smtClean="0">
                <a:latin typeface="Roboto regular" panose="02000000000000000000" pitchFamily="2" charset="0"/>
                <a:ea typeface="Roboto regular" panose="02000000000000000000" pitchFamily="2" charset="0"/>
              </a:rPr>
              <a:t>Warszawa 2016</a:t>
            </a:r>
            <a:endParaRPr lang="pl-PL" sz="1200" dirty="0">
              <a:latin typeface="Roboto regular" panose="02000000000000000000" pitchFamily="2" charset="0"/>
              <a:ea typeface="Roboto regular" panose="02000000000000000000" pitchFamily="2" charset="0"/>
            </a:endParaRP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1" y="1261976"/>
            <a:ext cx="3571210" cy="11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04949" y="238810"/>
            <a:ext cx="925122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BRAK POROZUMIENIA Z POMIOTEM RYNKU FINANSOWEGO</a:t>
            </a:r>
            <a:endParaRPr lang="pl-PL" sz="30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459807" y="458844"/>
            <a:ext cx="72571" cy="540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32378" y="637342"/>
            <a:ext cx="8796353" cy="571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Co dalej?</a:t>
            </a: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49" y="1311319"/>
            <a:ext cx="10517320" cy="1048678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689004" y="5324249"/>
            <a:ext cx="107058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Przedstawienie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poglądu jest uprawnieniem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Rzecznika Finansowego,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a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obowiązkiem</a:t>
            </a:r>
          </a:p>
          <a:p>
            <a:pPr algn="ctr">
              <a:buClr>
                <a:schemeClr val="accent1"/>
              </a:buClr>
            </a:pP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Jest wydawany,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gdy Rzecznik Finansowy uzna, że jest to podyktowane koniecznością ochrony interesów lub praw klienta podmiotu rynku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finansowego.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2" y="2656260"/>
            <a:ext cx="8902885" cy="2371725"/>
          </a:xfrm>
          <a:prstGeom prst="rect">
            <a:avLst/>
          </a:prstGeom>
        </p:spPr>
      </p:pic>
      <p:sp>
        <p:nvSpPr>
          <p:cNvPr id="8" name="Prostokąt zaokrąglony 7"/>
          <p:cNvSpPr/>
          <p:nvPr/>
        </p:nvSpPr>
        <p:spPr>
          <a:xfrm>
            <a:off x="9485774" y="2857103"/>
            <a:ext cx="2225580" cy="226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9666994" y="2857103"/>
            <a:ext cx="1798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344</a:t>
            </a:r>
            <a:endParaRPr lang="pl-PL" sz="4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573825" y="3577903"/>
            <a:ext cx="2224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TYLE  ISTOTNYCH POGLĄDÓW WYDAŁ RZECZNIK FINANSOWY W 2016*</a:t>
            </a:r>
          </a:p>
          <a:p>
            <a:r>
              <a:rPr lang="pl-PL" sz="1200" i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*wstępne dane</a:t>
            </a:r>
            <a:endParaRPr lang="pl-PL" sz="1200" i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3905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PODSUMOWANIE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422" y="553966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WALCZYĆ O SWOJE PRAWA PRZY WSPARCIU RZECZNIKA FINANSOWEGO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17" name="Grupa 16"/>
          <p:cNvGrpSpPr/>
          <p:nvPr/>
        </p:nvGrpSpPr>
        <p:grpSpPr>
          <a:xfrm>
            <a:off x="471375" y="1771649"/>
            <a:ext cx="2314347" cy="2708407"/>
            <a:chOff x="1085849" y="4782474"/>
            <a:chExt cx="2324101" cy="2719822"/>
          </a:xfrm>
        </p:grpSpPr>
        <p:sp>
          <p:nvSpPr>
            <p:cNvPr id="2" name="Elipsa 1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grpSp>
          <p:nvGrpSpPr>
            <p:cNvPr id="8" name="Grupa 7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7" name="Grupa 6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5" name="Pagon 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" name="Prostokąt 5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39" name="Elipsa 38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" name="Łącznik prosty 9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56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a 57"/>
          <p:cNvGrpSpPr/>
          <p:nvPr/>
        </p:nvGrpSpPr>
        <p:grpSpPr>
          <a:xfrm>
            <a:off x="2716875" y="3067108"/>
            <a:ext cx="2314347" cy="2743620"/>
            <a:chOff x="1085849" y="6083394"/>
            <a:chExt cx="2324101" cy="2755185"/>
          </a:xfrm>
        </p:grpSpPr>
        <p:sp>
          <p:nvSpPr>
            <p:cNvPr id="59" name="Elipsa 58"/>
            <p:cNvSpPr/>
            <p:nvPr/>
          </p:nvSpPr>
          <p:spPr>
            <a:xfrm>
              <a:off x="1790699" y="792417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grpSp>
          <p:nvGrpSpPr>
            <p:cNvPr id="60" name="Grupa 59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63" name="Grupa 62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65" name="Pagon 6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Prostokąt 66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64" name="Elipsa 63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D8D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61" name="Łącznik prosty 60"/>
            <p:cNvCxnSpPr/>
            <p:nvPr/>
          </p:nvCxnSpPr>
          <p:spPr>
            <a:xfrm flipV="1">
              <a:off x="2247899" y="7001055"/>
              <a:ext cx="1" cy="942545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Łącznik prosty 61"/>
            <p:cNvCxnSpPr/>
            <p:nvPr/>
          </p:nvCxnSpPr>
          <p:spPr>
            <a:xfrm flipV="1">
              <a:off x="2247899" y="6083394"/>
              <a:ext cx="0" cy="507906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upa 67"/>
          <p:cNvGrpSpPr/>
          <p:nvPr/>
        </p:nvGrpSpPr>
        <p:grpSpPr>
          <a:xfrm>
            <a:off x="4964209" y="1771649"/>
            <a:ext cx="2314347" cy="2708407"/>
            <a:chOff x="1085849" y="4782474"/>
            <a:chExt cx="2324101" cy="2719822"/>
          </a:xfrm>
        </p:grpSpPr>
        <p:sp>
          <p:nvSpPr>
            <p:cNvPr id="69" name="Elipsa 68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 smtClean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pl-PL" sz="4000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Grupa 69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73" name="Grupa 72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75" name="Pagon 74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Prostokąt 76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4" name="Elipsa 73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1" name="Łącznik prosty 70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Łącznik prosty 71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upa 88"/>
          <p:cNvGrpSpPr/>
          <p:nvPr/>
        </p:nvGrpSpPr>
        <p:grpSpPr>
          <a:xfrm>
            <a:off x="9508048" y="1771649"/>
            <a:ext cx="2314347" cy="2708407"/>
            <a:chOff x="1085849" y="4782474"/>
            <a:chExt cx="2324101" cy="2719822"/>
          </a:xfrm>
        </p:grpSpPr>
        <p:sp>
          <p:nvSpPr>
            <p:cNvPr id="90" name="Elipsa 89"/>
            <p:cNvSpPr/>
            <p:nvPr/>
          </p:nvSpPr>
          <p:spPr>
            <a:xfrm>
              <a:off x="1790699" y="4782474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0F7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 smtClean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pl-PL" sz="4000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upa 90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94" name="Grupa 93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96" name="Pagon 95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Prostokąt 97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5" name="Elipsa 94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0F7E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92" name="Łącznik prosty 91"/>
            <p:cNvCxnSpPr/>
            <p:nvPr/>
          </p:nvCxnSpPr>
          <p:spPr>
            <a:xfrm flipV="1">
              <a:off x="2247899" y="5677665"/>
              <a:ext cx="1" cy="942545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Łącznik prosty 92"/>
            <p:cNvCxnSpPr/>
            <p:nvPr/>
          </p:nvCxnSpPr>
          <p:spPr>
            <a:xfrm flipV="1">
              <a:off x="2247899" y="6994390"/>
              <a:ext cx="0" cy="507906"/>
            </a:xfrm>
            <a:prstGeom prst="line">
              <a:avLst/>
            </a:prstGeom>
            <a:ln w="19050">
              <a:solidFill>
                <a:srgbClr val="0F7E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Prostokąt 98"/>
          <p:cNvSpPr/>
          <p:nvPr/>
        </p:nvSpPr>
        <p:spPr>
          <a:xfrm>
            <a:off x="4768362" y="4718260"/>
            <a:ext cx="2863361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interwencję Rzecznika Finansowego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na tym etapie eksperci analizują umowę, odpowiedź na reklamację itp. Formułują argumenty na korzyść klienta.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Prostokąt 99"/>
          <p:cNvSpPr/>
          <p:nvPr/>
        </p:nvSpPr>
        <p:spPr>
          <a:xfrm>
            <a:off x="2522862" y="1375836"/>
            <a:ext cx="29446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Reklamacja składana do banku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ogólnie formułująca zastrzeżenia do umowy.</a:t>
            </a:r>
          </a:p>
          <a:p>
            <a:pPr algn="ctr">
              <a:lnSpc>
                <a:spcPts val="2200"/>
              </a:lnSpc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Warunek niezbędny do interwencji RF.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1" name="Grupa 100"/>
          <p:cNvGrpSpPr/>
          <p:nvPr/>
        </p:nvGrpSpPr>
        <p:grpSpPr>
          <a:xfrm>
            <a:off x="7227126" y="3061348"/>
            <a:ext cx="2314347" cy="2743620"/>
            <a:chOff x="1085849" y="6083394"/>
            <a:chExt cx="2324101" cy="2755185"/>
          </a:xfrm>
        </p:grpSpPr>
        <p:sp>
          <p:nvSpPr>
            <p:cNvPr id="102" name="Elipsa 101"/>
            <p:cNvSpPr/>
            <p:nvPr/>
          </p:nvSpPr>
          <p:spPr>
            <a:xfrm>
              <a:off x="1790699" y="7924179"/>
              <a:ext cx="914400" cy="9144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D8D8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4000" b="1" dirty="0" smtClean="0">
                  <a:solidFill>
                    <a:srgbClr val="1F1D1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pl-PL" sz="4000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3" name="Grupa 102"/>
            <p:cNvGrpSpPr/>
            <p:nvPr/>
          </p:nvGrpSpPr>
          <p:grpSpPr>
            <a:xfrm>
              <a:off x="1085849" y="6591300"/>
              <a:ext cx="2324101" cy="432000"/>
              <a:chOff x="1085849" y="6591300"/>
              <a:chExt cx="2324101" cy="432000"/>
            </a:xfrm>
          </p:grpSpPr>
          <p:grpSp>
            <p:nvGrpSpPr>
              <p:cNvPr id="106" name="Grupa 105"/>
              <p:cNvGrpSpPr/>
              <p:nvPr/>
            </p:nvGrpSpPr>
            <p:grpSpPr>
              <a:xfrm>
                <a:off x="1085849" y="6591300"/>
                <a:ext cx="2324101" cy="432000"/>
                <a:chOff x="459364" y="2455046"/>
                <a:chExt cx="2440358" cy="432000"/>
              </a:xfrm>
              <a:solidFill>
                <a:srgbClr val="0F7EC2"/>
              </a:solidFill>
            </p:grpSpPr>
            <p:sp>
              <p:nvSpPr>
                <p:cNvPr id="108" name="Pagon 107"/>
                <p:cNvSpPr/>
                <p:nvPr/>
              </p:nvSpPr>
              <p:spPr>
                <a:xfrm>
                  <a:off x="459364" y="2455046"/>
                  <a:ext cx="219075" cy="432000"/>
                </a:xfrm>
                <a:prstGeom prst="chevron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Pagon 35"/>
                <p:cNvSpPr/>
                <p:nvPr/>
              </p:nvSpPr>
              <p:spPr>
                <a:xfrm>
                  <a:off x="2622550" y="2455046"/>
                  <a:ext cx="277172" cy="432000"/>
                </a:xfrm>
                <a:custGeom>
                  <a:avLst/>
                  <a:gdLst>
                    <a:gd name="connsiteX0" fmla="*/ 0 w 219075"/>
                    <a:gd name="connsiteY0" fmla="*/ 0 h 432000"/>
                    <a:gd name="connsiteX1" fmla="*/ 109538 w 219075"/>
                    <a:gd name="connsiteY1" fmla="*/ 0 h 432000"/>
                    <a:gd name="connsiteX2" fmla="*/ 219075 w 219075"/>
                    <a:gd name="connsiteY2" fmla="*/ 216000 h 432000"/>
                    <a:gd name="connsiteX3" fmla="*/ 109538 w 219075"/>
                    <a:gd name="connsiteY3" fmla="*/ 432000 h 432000"/>
                    <a:gd name="connsiteX4" fmla="*/ 0 w 219075"/>
                    <a:gd name="connsiteY4" fmla="*/ 432000 h 432000"/>
                    <a:gd name="connsiteX5" fmla="*/ 109538 w 219075"/>
                    <a:gd name="connsiteY5" fmla="*/ 216000 h 432000"/>
                    <a:gd name="connsiteX6" fmla="*/ 0 w 219075"/>
                    <a:gd name="connsiteY6" fmla="*/ 0 h 432000"/>
                    <a:gd name="connsiteX0" fmla="*/ 58097 w 277172"/>
                    <a:gd name="connsiteY0" fmla="*/ 0 h 432000"/>
                    <a:gd name="connsiteX1" fmla="*/ 167635 w 277172"/>
                    <a:gd name="connsiteY1" fmla="*/ 0 h 432000"/>
                    <a:gd name="connsiteX2" fmla="*/ 277172 w 277172"/>
                    <a:gd name="connsiteY2" fmla="*/ 216000 h 432000"/>
                    <a:gd name="connsiteX3" fmla="*/ 167635 w 277172"/>
                    <a:gd name="connsiteY3" fmla="*/ 432000 h 432000"/>
                    <a:gd name="connsiteX4" fmla="*/ 58097 w 277172"/>
                    <a:gd name="connsiteY4" fmla="*/ 432000 h 432000"/>
                    <a:gd name="connsiteX5" fmla="*/ 0 w 277172"/>
                    <a:gd name="connsiteY5" fmla="*/ 221479 h 432000"/>
                    <a:gd name="connsiteX6" fmla="*/ 58097 w 277172"/>
                    <a:gd name="connsiteY6" fmla="*/ 0 h 43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7172" h="432000">
                      <a:moveTo>
                        <a:pt x="58097" y="0"/>
                      </a:moveTo>
                      <a:lnTo>
                        <a:pt x="167635" y="0"/>
                      </a:lnTo>
                      <a:lnTo>
                        <a:pt x="277172" y="216000"/>
                      </a:lnTo>
                      <a:lnTo>
                        <a:pt x="167635" y="432000"/>
                      </a:lnTo>
                      <a:lnTo>
                        <a:pt x="58097" y="432000"/>
                      </a:lnTo>
                      <a:lnTo>
                        <a:pt x="0" y="221479"/>
                      </a:lnTo>
                      <a:lnTo>
                        <a:pt x="58097" y="0"/>
                      </a:lnTo>
                      <a:close/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Prostokąt 109"/>
                <p:cNvSpPr/>
                <p:nvPr/>
              </p:nvSpPr>
              <p:spPr>
                <a:xfrm>
                  <a:off x="568901" y="2455046"/>
                  <a:ext cx="2165332" cy="432000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l-PL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7" name="Elipsa 106"/>
              <p:cNvSpPr/>
              <p:nvPr/>
            </p:nvSpPr>
            <p:spPr>
              <a:xfrm>
                <a:off x="2060809" y="6620210"/>
                <a:ext cx="374180" cy="374180"/>
              </a:xfrm>
              <a:prstGeom prst="ellipse">
                <a:avLst/>
              </a:prstGeom>
              <a:solidFill>
                <a:srgbClr val="FFFFFF"/>
              </a:solidFill>
              <a:ln w="215900">
                <a:solidFill>
                  <a:srgbClr val="D8D8D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04" name="Łącznik prosty 103"/>
            <p:cNvCxnSpPr/>
            <p:nvPr/>
          </p:nvCxnSpPr>
          <p:spPr>
            <a:xfrm flipV="1">
              <a:off x="2247899" y="7001055"/>
              <a:ext cx="1" cy="942545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Łącznik prosty 104"/>
            <p:cNvCxnSpPr/>
            <p:nvPr/>
          </p:nvCxnSpPr>
          <p:spPr>
            <a:xfrm flipV="1">
              <a:off x="2247899" y="6083394"/>
              <a:ext cx="0" cy="507906"/>
            </a:xfrm>
            <a:prstGeom prst="line">
              <a:avLst/>
            </a:prstGeom>
            <a:ln w="19050">
              <a:solidFill>
                <a:srgbClr val="D8D8D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Prostokąt 110"/>
          <p:cNvSpPr/>
          <p:nvPr/>
        </p:nvSpPr>
        <p:spPr>
          <a:xfrm>
            <a:off x="320891" y="4718260"/>
            <a:ext cx="261531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Telefoniczna porada eksperta </a:t>
            </a:r>
            <a:r>
              <a:rPr lang="pl-PL" sz="2000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Rzecznika Finansowego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podstawowe informacje, bez analizy dokumentów.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Prostokąt 111"/>
          <p:cNvSpPr/>
          <p:nvPr/>
        </p:nvSpPr>
        <p:spPr>
          <a:xfrm>
            <a:off x="7076642" y="1886430"/>
            <a:ext cx="2615315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polubowne rozwiązanie sporu </a:t>
            </a:r>
            <a:r>
              <a:rPr lang="pl-PL" sz="2000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przy RF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tylko w sytuacji chęci zawarcia ugody.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Prostokąt 112"/>
          <p:cNvSpPr/>
          <p:nvPr/>
        </p:nvSpPr>
        <p:spPr>
          <a:xfrm>
            <a:off x="9357564" y="4718260"/>
            <a:ext cx="2615315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pl-PL" sz="2000" b="1" dirty="0" smtClean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Wniosek o istotny pogląd RF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składany dopiero na etapie postępowania sądowego.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Obraz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1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42" y="0"/>
            <a:ext cx="8581668" cy="68580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971758" y="3310707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45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DZIĘKUJEMY ZA UWAGĘ</a:t>
            </a:r>
            <a:endParaRPr lang="pl-PL" sz="45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746791" y="3368763"/>
            <a:ext cx="72571" cy="504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971758" y="4417888"/>
            <a:ext cx="4789472" cy="1524591"/>
            <a:chOff x="4582170" y="4517476"/>
            <a:chExt cx="4789472" cy="1524591"/>
          </a:xfrm>
        </p:grpSpPr>
        <p:sp>
          <p:nvSpPr>
            <p:cNvPr id="13" name="Prostokąt 12"/>
            <p:cNvSpPr/>
            <p:nvPr/>
          </p:nvSpPr>
          <p:spPr>
            <a:xfrm>
              <a:off x="5006025" y="4517476"/>
              <a:ext cx="2834011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90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www.rf.gov.pl</a:t>
              </a:r>
              <a:endParaRPr lang="pl-PL" sz="190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5006025" y="5130953"/>
              <a:ext cx="2834011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90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biuro@rf.gov.pl</a:t>
              </a:r>
              <a:endParaRPr lang="pl-PL" sz="190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5006025" y="5657346"/>
              <a:ext cx="4365617" cy="3847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1900" dirty="0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facebook.com/</a:t>
              </a:r>
              <a:r>
                <a:rPr lang="pl-PL" sz="1900" dirty="0" err="1" smtClean="0">
                  <a:latin typeface="Roboto regular" panose="02000000000000000000" pitchFamily="2" charset="0"/>
                  <a:ea typeface="Roboto regular" panose="02000000000000000000" pitchFamily="2" charset="0"/>
                </a:rPr>
                <a:t>RzecznikFinansowy</a:t>
              </a:r>
              <a:endParaRPr lang="pl-PL" sz="1900" dirty="0">
                <a:latin typeface="Roboto regular" panose="02000000000000000000" pitchFamily="2" charset="0"/>
                <a:ea typeface="Roboto regular" panose="02000000000000000000" pitchFamily="2" charset="0"/>
              </a:endParaRPr>
            </a:p>
          </p:txBody>
        </p:sp>
        <p:pic>
          <p:nvPicPr>
            <p:cNvPr id="3" name="Obraz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324" y="5683582"/>
              <a:ext cx="161820" cy="337125"/>
            </a:xfrm>
            <a:prstGeom prst="rect">
              <a:avLst/>
            </a:prstGeom>
          </p:spPr>
        </p:pic>
        <p:pic>
          <p:nvPicPr>
            <p:cNvPr id="17" name="Obraz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5123900"/>
              <a:ext cx="312796" cy="305522"/>
            </a:xfrm>
            <a:prstGeom prst="rect">
              <a:avLst/>
            </a:prstGeom>
          </p:spPr>
        </p:pic>
        <p:pic>
          <p:nvPicPr>
            <p:cNvPr id="18" name="Obraz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2170" y="4582662"/>
              <a:ext cx="316590" cy="312682"/>
            </a:xfrm>
            <a:prstGeom prst="rect">
              <a:avLst/>
            </a:prstGeom>
          </p:spPr>
        </p:pic>
      </p:grpSp>
      <p:pic>
        <p:nvPicPr>
          <p:cNvPr id="19" name="Obraz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91" y="1261976"/>
            <a:ext cx="3571210" cy="117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759297" y="168036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O CZYM BĘDZIEMY MÓWIĆ?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29682" y="181583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2339332" y="2056892"/>
            <a:ext cx="6725921" cy="2985704"/>
            <a:chOff x="1487565" y="1576265"/>
            <a:chExt cx="6725921" cy="2985704"/>
          </a:xfrm>
        </p:grpSpPr>
        <p:sp>
          <p:nvSpPr>
            <p:cNvPr id="9" name="Prostokąt 8"/>
            <p:cNvSpPr/>
            <p:nvPr/>
          </p:nvSpPr>
          <p:spPr>
            <a:xfrm>
              <a:off x="1487565" y="1576265"/>
              <a:ext cx="5442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PORADNICTWO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2343359" y="3135847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POSTĘPOWANIA POLUBOWNE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1915462" y="2356056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INTERWENCJE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2771256" y="3915638"/>
              <a:ext cx="544223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ISTOTNE POGLĄDY</a:t>
              </a:r>
              <a:endParaRPr lang="pl-PL" sz="2400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-4136192" y="2084770"/>
            <a:ext cx="7073869" cy="3052488"/>
            <a:chOff x="-4170275" y="1541562"/>
            <a:chExt cx="7073869" cy="3052488"/>
          </a:xfrm>
        </p:grpSpPr>
        <p:grpSp>
          <p:nvGrpSpPr>
            <p:cNvPr id="16" name="Grupa 15"/>
            <p:cNvGrpSpPr/>
            <p:nvPr/>
          </p:nvGrpSpPr>
          <p:grpSpPr>
            <a:xfrm>
              <a:off x="0" y="1541562"/>
              <a:ext cx="1625474" cy="692292"/>
              <a:chOff x="-769651" y="3323771"/>
              <a:chExt cx="1373093" cy="929655"/>
            </a:xfrm>
            <a:solidFill>
              <a:srgbClr val="F0F0F0"/>
            </a:solidFill>
          </p:grpSpPr>
          <p:sp>
            <p:nvSpPr>
              <p:cNvPr id="38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rostokąt 38"/>
              <p:cNvSpPr/>
              <p:nvPr/>
            </p:nvSpPr>
            <p:spPr>
              <a:xfrm>
                <a:off x="-769651" y="3323771"/>
                <a:ext cx="83200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7" name="Grupa 16"/>
            <p:cNvGrpSpPr/>
            <p:nvPr/>
          </p:nvGrpSpPr>
          <p:grpSpPr>
            <a:xfrm>
              <a:off x="-1" y="3115026"/>
              <a:ext cx="2501939" cy="692292"/>
              <a:chOff x="-1510031" y="3323772"/>
              <a:chExt cx="2113473" cy="929654"/>
            </a:xfrm>
            <a:solidFill>
              <a:srgbClr val="F0F0F0"/>
            </a:solidFill>
          </p:grpSpPr>
          <p:sp>
            <p:nvSpPr>
              <p:cNvPr id="36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Prostokąt 36"/>
              <p:cNvSpPr/>
              <p:nvPr/>
            </p:nvSpPr>
            <p:spPr>
              <a:xfrm>
                <a:off x="-1510031" y="3323772"/>
                <a:ext cx="1510030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8" name="Grupa 17"/>
            <p:cNvGrpSpPr/>
            <p:nvPr/>
          </p:nvGrpSpPr>
          <p:grpSpPr>
            <a:xfrm>
              <a:off x="0" y="3901758"/>
              <a:ext cx="2903594" cy="692292"/>
              <a:chOff x="-1849323" y="3323772"/>
              <a:chExt cx="2452765" cy="929654"/>
            </a:xfrm>
            <a:solidFill>
              <a:srgbClr val="F0F0F0"/>
            </a:solidFill>
          </p:grpSpPr>
          <p:sp>
            <p:nvSpPr>
              <p:cNvPr id="34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Prostokąt 34"/>
              <p:cNvSpPr/>
              <p:nvPr/>
            </p:nvSpPr>
            <p:spPr>
              <a:xfrm>
                <a:off x="-1849323" y="3323772"/>
                <a:ext cx="1849323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grpSp>
          <p:nvGrpSpPr>
            <p:cNvPr id="19" name="Grupa 18"/>
            <p:cNvGrpSpPr/>
            <p:nvPr/>
          </p:nvGrpSpPr>
          <p:grpSpPr>
            <a:xfrm>
              <a:off x="0" y="2328294"/>
              <a:ext cx="2027130" cy="692292"/>
              <a:chOff x="-1108944" y="3323772"/>
              <a:chExt cx="1712386" cy="929654"/>
            </a:xfrm>
            <a:solidFill>
              <a:srgbClr val="F0F0F0"/>
            </a:solidFill>
          </p:grpSpPr>
          <p:sp>
            <p:nvSpPr>
              <p:cNvPr id="32" name="Pagon 35"/>
              <p:cNvSpPr/>
              <p:nvPr/>
            </p:nvSpPr>
            <p:spPr>
              <a:xfrm>
                <a:off x="-394709" y="3323772"/>
                <a:ext cx="998151" cy="929654"/>
              </a:xfrm>
              <a:custGeom>
                <a:avLst/>
                <a:gdLst>
                  <a:gd name="connsiteX0" fmla="*/ 0 w 219075"/>
                  <a:gd name="connsiteY0" fmla="*/ 0 h 432000"/>
                  <a:gd name="connsiteX1" fmla="*/ 109538 w 219075"/>
                  <a:gd name="connsiteY1" fmla="*/ 0 h 432000"/>
                  <a:gd name="connsiteX2" fmla="*/ 219075 w 219075"/>
                  <a:gd name="connsiteY2" fmla="*/ 216000 h 432000"/>
                  <a:gd name="connsiteX3" fmla="*/ 109538 w 219075"/>
                  <a:gd name="connsiteY3" fmla="*/ 432000 h 432000"/>
                  <a:gd name="connsiteX4" fmla="*/ 0 w 219075"/>
                  <a:gd name="connsiteY4" fmla="*/ 432000 h 432000"/>
                  <a:gd name="connsiteX5" fmla="*/ 109538 w 219075"/>
                  <a:gd name="connsiteY5" fmla="*/ 216000 h 432000"/>
                  <a:gd name="connsiteX6" fmla="*/ 0 w 219075"/>
                  <a:gd name="connsiteY6" fmla="*/ 0 h 432000"/>
                  <a:gd name="connsiteX0" fmla="*/ 58097 w 277172"/>
                  <a:gd name="connsiteY0" fmla="*/ 0 h 432000"/>
                  <a:gd name="connsiteX1" fmla="*/ 167635 w 277172"/>
                  <a:gd name="connsiteY1" fmla="*/ 0 h 432000"/>
                  <a:gd name="connsiteX2" fmla="*/ 277172 w 277172"/>
                  <a:gd name="connsiteY2" fmla="*/ 216000 h 432000"/>
                  <a:gd name="connsiteX3" fmla="*/ 167635 w 277172"/>
                  <a:gd name="connsiteY3" fmla="*/ 432000 h 432000"/>
                  <a:gd name="connsiteX4" fmla="*/ 58097 w 277172"/>
                  <a:gd name="connsiteY4" fmla="*/ 432000 h 432000"/>
                  <a:gd name="connsiteX5" fmla="*/ 0 w 277172"/>
                  <a:gd name="connsiteY5" fmla="*/ 221479 h 432000"/>
                  <a:gd name="connsiteX6" fmla="*/ 58097 w 277172"/>
                  <a:gd name="connsiteY6" fmla="*/ 0 h 43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7172" h="432000">
                    <a:moveTo>
                      <a:pt x="58097" y="0"/>
                    </a:moveTo>
                    <a:lnTo>
                      <a:pt x="167635" y="0"/>
                    </a:lnTo>
                    <a:lnTo>
                      <a:pt x="277172" y="216000"/>
                    </a:lnTo>
                    <a:lnTo>
                      <a:pt x="167635" y="432000"/>
                    </a:lnTo>
                    <a:lnTo>
                      <a:pt x="58097" y="432000"/>
                    </a:lnTo>
                    <a:lnTo>
                      <a:pt x="0" y="221479"/>
                    </a:lnTo>
                    <a:lnTo>
                      <a:pt x="58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-1108944" y="3323772"/>
                <a:ext cx="1108942" cy="92965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sp>
          <p:nvSpPr>
            <p:cNvPr id="22" name="Prostokąt 21"/>
            <p:cNvSpPr/>
            <p:nvPr/>
          </p:nvSpPr>
          <p:spPr>
            <a:xfrm>
              <a:off x="-4170275" y="1576265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01.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-3314481" y="3135847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03.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5" name="Prostokąt 24"/>
            <p:cNvSpPr/>
            <p:nvPr/>
          </p:nvSpPr>
          <p:spPr>
            <a:xfrm>
              <a:off x="-3705802" y="2356056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02.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-2850008" y="3915638"/>
              <a:ext cx="5442230" cy="5837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spcAft>
                  <a:spcPts val="2300"/>
                </a:spcAft>
                <a:buSzPct val="350000"/>
              </a:pPr>
              <a:r>
                <a:rPr lang="pl-PL" sz="2400" b="1" dirty="0" smtClean="0">
                  <a:solidFill>
                    <a:srgbClr val="0F7EC2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04.</a:t>
              </a:r>
              <a:endParaRPr lang="pl-PL" sz="2400" b="1" dirty="0">
                <a:solidFill>
                  <a:srgbClr val="0F7EC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40" name="Obraz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094" y="346783"/>
            <a:ext cx="2240906" cy="73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6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2367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PORADNICTWO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422" y="553966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Pierwsza pomoc w razie problemów 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sp>
        <p:nvSpPr>
          <p:cNvPr id="12" name="Prostokąt 11"/>
          <p:cNvSpPr/>
          <p:nvPr/>
        </p:nvSpPr>
        <p:spPr>
          <a:xfrm>
            <a:off x="316523" y="5235665"/>
            <a:ext cx="103837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Ważne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!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jest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możliwe przesłanie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umowy do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Rzecznika do analizy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pod kątem abuzywności jej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zapisów bez uprzedniego wyczerpania </a:t>
            </a:r>
            <a:r>
              <a:rPr lang="pl-PL" sz="2000" b="1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procedury reklamacyjnej.</a:t>
            </a:r>
            <a:endParaRPr lang="pl-PL" sz="2000" b="1" dirty="0" smtClean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Tylko w ramach akcji z RPO, w wybranych miastach, eksperci analizują pojedyncze umowy.</a:t>
            </a:r>
            <a:endParaRPr lang="pl-PL" sz="2000" b="1" dirty="0">
              <a:solidFill>
                <a:srgbClr val="FF000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496092" y="3998991"/>
            <a:ext cx="105657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Porady telefoniczne to </a:t>
            </a:r>
            <a:r>
              <a:rPr lang="pl-PL" sz="20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często pierwszy kontakt z Rzecznikiem Finansowym. Podpowiadamy jakie są uprawnienia klienta, co warto napisać w reklamacji i zachęcamy do dalszej walki o swoje prawa.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378" y="1342760"/>
            <a:ext cx="7943850" cy="2428875"/>
          </a:xfrm>
          <a:prstGeom prst="rect">
            <a:avLst/>
          </a:prstGeom>
        </p:spPr>
      </p:pic>
      <p:grpSp>
        <p:nvGrpSpPr>
          <p:cNvPr id="4" name="Grupa 3"/>
          <p:cNvGrpSpPr/>
          <p:nvPr/>
        </p:nvGrpSpPr>
        <p:grpSpPr>
          <a:xfrm>
            <a:off x="9548446" y="1369558"/>
            <a:ext cx="2643555" cy="2543019"/>
            <a:chOff x="9548446" y="1369558"/>
            <a:chExt cx="2643555" cy="2543019"/>
          </a:xfrm>
        </p:grpSpPr>
        <p:sp>
          <p:nvSpPr>
            <p:cNvPr id="2" name="Prostokąt zaokrąglony 1"/>
            <p:cNvSpPr/>
            <p:nvPr/>
          </p:nvSpPr>
          <p:spPr>
            <a:xfrm>
              <a:off x="9548446" y="1369558"/>
              <a:ext cx="2514600" cy="254301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 tekstowe 8"/>
            <p:cNvSpPr txBox="1"/>
            <p:nvPr/>
          </p:nvSpPr>
          <p:spPr>
            <a:xfrm>
              <a:off x="9662747" y="2175747"/>
              <a:ext cx="2529254" cy="1661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TYLE PORAD TELEFONICZNYCH UDZIELILI EKSPERCI RZECZNIKA FINANSOWEGO W 2016*</a:t>
              </a:r>
            </a:p>
            <a:p>
              <a:r>
                <a:rPr lang="pl-PL" sz="1200" i="1" dirty="0" smtClean="0">
                  <a:solidFill>
                    <a:srgbClr val="1F1D1E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*wstępne dane</a:t>
              </a:r>
              <a:endParaRPr lang="pl-PL" sz="1200" i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10" name="Prostokąt 9"/>
            <p:cNvSpPr/>
            <p:nvPr/>
          </p:nvSpPr>
          <p:spPr>
            <a:xfrm>
              <a:off x="9851632" y="1369558"/>
              <a:ext cx="214841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l-PL" sz="4400" b="1" dirty="0" smtClean="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Arial" panose="020B0604020202020204" pitchFamily="34" charset="0"/>
                </a:rPr>
                <a:t>27 000</a:t>
              </a:r>
              <a:endParaRPr lang="pl-PL" sz="44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85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2367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PROCEDURA REKLAMCYJNA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50" y="1410678"/>
            <a:ext cx="12010377" cy="1352550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459806" y="2900771"/>
            <a:ext cx="10565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Jak należy sformułować reklamację?</a:t>
            </a:r>
            <a:endParaRPr lang="pl-PL" sz="20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689421" y="532300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Warunek konieczny do podjęcia działań przez Rzecznika Finansowego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59806" y="3562564"/>
            <a:ext cx="9954193" cy="34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SzPct val="350000"/>
            </a:pP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32378" y="5793892"/>
            <a:ext cx="1049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Nie trzeba składać kilku reklamacji dotyczących różnych zapisów w umowie. </a:t>
            </a:r>
          </a:p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jednej reklamacji można zawrzeć wszystkie zastrzeżenia do treści umowy. 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59806" y="3287604"/>
            <a:ext cx="11576863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ma konieczności precyzyjnego wyliczania wysokości roszczenia.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Wystarczą ogólne sformułowania np. „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Kwestionuję zgodność z prawem klauzul przeliczeniowych/modyfikacyjnych/indeksacyjnych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„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Uważam, że w umowie nie wpisano jasnego sposobu przeliczenia kursów walutowych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”; „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umowie nie wskazano, jakie bank stosuje </a:t>
            </a:r>
            <a:r>
              <a:rPr lang="pl-PL" sz="1600" i="1" dirty="0" err="1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spready</a:t>
            </a:r>
            <a:r>
              <a:rPr lang="pl-PL" sz="1600" i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jak je wylicza</a:t>
            </a: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sformułowaniu konkretnych zastrzeżeń może być przydatna lektura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Raportu Rzecznika Finansowego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czerwca 2016 r., dotyczącego kwestii budzących wątpliwości Rzecznika w związku z umowami kredytów indeksowanych/denominowanych do walut obcych – dostępny na stronie </a:t>
            </a:r>
            <a:r>
              <a:rPr lang="pl-PL" sz="1600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pl-PL" sz="1600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rf.gov.pl/pdf/Raport_RF_Kredyty_walutowe.pdf</a:t>
            </a:r>
            <a:endParaRPr lang="pl-PL" sz="16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2367"/>
            <a:ext cx="914884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MOŻE WYGLĄDAĆ KLAUZULA WALORYZACYJNA?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807809" y="4149633"/>
            <a:ext cx="10495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zakresie ustalania wysokości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raty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34493" y="590528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Bez wprowadzania do umowy tzw. </a:t>
            </a:r>
            <a:r>
              <a:rPr lang="pl-PL" dirty="0" err="1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spreadu</a:t>
            </a: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09" y="4690533"/>
            <a:ext cx="10596792" cy="107371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9985" y="2046902"/>
            <a:ext cx="10276188" cy="1953763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830764" y="1533435"/>
            <a:ext cx="10495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zakresie ustalania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kwoty kredytu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7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689422" y="282367"/>
            <a:ext cx="9148845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WYGLĄDAJĄ KLAUZULE WALORYZACYJNE?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830763" y="3887581"/>
            <a:ext cx="10495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zakresie ustalania wysokości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raty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34493" y="590528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Wprowadzające do umowy tzw. </a:t>
            </a:r>
            <a:r>
              <a:rPr lang="pl-PL" dirty="0" err="1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spread</a:t>
            </a: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830764" y="1533435"/>
            <a:ext cx="104954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zakresie ustalania </a:t>
            </a:r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kwoty kredytu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056707" y="6039535"/>
            <a:ext cx="106653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Przykładowe </a:t>
            </a: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</a:rPr>
              <a:t>klauzule wpisane do Rejestru Klauzul Niedozwolonych </a:t>
            </a:r>
            <a:r>
              <a:rPr lang="pl-PL" sz="1600" i="1" dirty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</a:t>
            </a:r>
            <a:r>
              <a:rPr lang="pl-PL" sz="1600" i="1" dirty="0" smtClean="0"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uokik.gov.pl/rejestr_klauzul_niedozwolonych2.php</a:t>
            </a:r>
            <a:r>
              <a:rPr lang="pl-PL" sz="16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pl-PL" sz="16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496092" y="1765784"/>
            <a:ext cx="11340308" cy="1728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SzPct val="350000"/>
            </a:pPr>
            <a:endParaRPr lang="pl-PL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Kredyt jest indeksowany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CHF/USD/EUR, po przeliczeniu wypłaconej kwoty zgodnie z 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kursem kupna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CHF/USD/EUR według Tabeli Kursów Walut Obcych obowiązującej w Banku Millennium w dniu uruchomienia kredytu lub transzy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  <a:p>
            <a:pPr hangingPunct="0"/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l-PL" sz="1600" i="1" dirty="0">
                <a:solidFill>
                  <a:prstClr val="black"/>
                </a:solidFill>
              </a:rPr>
              <a:t>Klauzula nr 3178, wyrok SOKIK z 14 grudnia 2010 r. (Sygn. Akt XVII </a:t>
            </a:r>
            <a:r>
              <a:rPr lang="pl-PL" sz="1600" i="1" dirty="0" err="1">
                <a:solidFill>
                  <a:prstClr val="black"/>
                </a:solidFill>
              </a:rPr>
              <a:t>AmC</a:t>
            </a:r>
            <a:r>
              <a:rPr lang="pl-PL" sz="1600" i="1" dirty="0">
                <a:solidFill>
                  <a:prstClr val="black"/>
                </a:solidFill>
              </a:rPr>
              <a:t> 426/09</a:t>
            </a:r>
            <a:r>
              <a:rPr lang="pl-PL" sz="1600" i="1" dirty="0" smtClean="0">
                <a:solidFill>
                  <a:prstClr val="black"/>
                </a:solidFill>
              </a:rPr>
              <a:t>)</a:t>
            </a:r>
            <a:endParaRPr lang="pl-PL" altLang="pl-PL" dirty="0">
              <a:solidFill>
                <a:prstClr val="black"/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32378" y="4087636"/>
            <a:ext cx="11340308" cy="1759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SzPct val="350000"/>
            </a:pPr>
            <a:endParaRPr lang="pl-PL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hangingPunct="0"/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kredytu indeksowanego 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kursem waluty obcej kwota raty spłaty obliczona jest według </a:t>
            </a:r>
            <a:r>
              <a:rPr lang="pl-PL" b="1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kursu sprzedaży</a:t>
            </a:r>
            <a:r>
              <a:rPr lang="pl-PL" dirty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dewiz, obowiązującego w Banku na podstawie obowiązującej w Banku Tabeli Kursów Walut Obcych z dnia </a:t>
            </a: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spłaty.”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hangingPunct="0"/>
            <a:r>
              <a:rPr lang="pl-PL" sz="1600" i="1" dirty="0"/>
              <a:t>Klauzula nr 3179, wyrok SOKIK z 14 grudnia 2010 r. (Sygn. Akt XVII </a:t>
            </a:r>
            <a:r>
              <a:rPr lang="pl-PL" sz="1600" i="1" dirty="0" err="1"/>
              <a:t>AmC</a:t>
            </a:r>
            <a:r>
              <a:rPr lang="pl-PL" sz="1600" i="1" dirty="0"/>
              <a:t> 426/09)</a:t>
            </a:r>
          </a:p>
        </p:txBody>
      </p:sp>
    </p:spTree>
    <p:extLst>
      <p:ext uri="{BB962C8B-B14F-4D97-AF65-F5344CB8AC3E}">
        <p14:creationId xmlns:p14="http://schemas.microsoft.com/office/powerpoint/2010/main" val="52268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9485774" y="2857103"/>
            <a:ext cx="2225580" cy="2268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689422" y="282367"/>
            <a:ext cx="8796353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2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INTERWENCJE</a:t>
            </a:r>
            <a:endParaRPr lang="pl-PL" sz="32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459807" y="426027"/>
            <a:ext cx="72571" cy="623455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0" y="425180"/>
            <a:ext cx="1824346" cy="598462"/>
          </a:xfrm>
          <a:prstGeom prst="rect">
            <a:avLst/>
          </a:prstGeom>
        </p:spPr>
      </p:pic>
      <p:sp>
        <p:nvSpPr>
          <p:cNvPr id="19" name="Prostokąt 18"/>
          <p:cNvSpPr/>
          <p:nvPr/>
        </p:nvSpPr>
        <p:spPr>
          <a:xfrm>
            <a:off x="532378" y="3153541"/>
            <a:ext cx="8137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Dopiero na tym etapie postępowania, eksperci Rzecznika Finansowego szczegółowo analizują umowę kredytową i w piśmie przedstawiają argumenty za uznaniem niektórych postanowień za abuzywne.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07" y="1293906"/>
            <a:ext cx="10026764" cy="1560290"/>
          </a:xfrm>
          <a:prstGeom prst="rect">
            <a:avLst/>
          </a:prstGeom>
        </p:spPr>
      </p:pic>
      <p:sp>
        <p:nvSpPr>
          <p:cNvPr id="13" name="Prostokąt 12"/>
          <p:cNvSpPr/>
          <p:nvPr/>
        </p:nvSpPr>
        <p:spPr>
          <a:xfrm>
            <a:off x="532380" y="4369707"/>
            <a:ext cx="753896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odpowiedzi bank przedstawia swoje argumenty</a:t>
            </a:r>
          </a:p>
          <a:p>
            <a:pPr marL="449263" indent="-449263">
              <a:lnSpc>
                <a:spcPts val="2200"/>
              </a:lnSpc>
              <a:buSzPct val="350000"/>
              <a:buBlip>
                <a:blip r:embed="rId5"/>
              </a:buBlip>
            </a:pPr>
            <a:r>
              <a:rPr lang="pl-PL" dirty="0" smtClean="0">
                <a:solidFill>
                  <a:srgbClr val="1F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nie ma obowiązku postępowania zgodnie ze stanowiskiem przedstawionym przez Rzecznika Finansowego</a:t>
            </a:r>
            <a:endParaRPr lang="pl-PL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96092" y="5425260"/>
            <a:ext cx="10495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Nawet jeśli bank nie zmieni decyzji na skutek postępowania interwencyjnego, to warto je podjąć, żeby poznać zastrzeżenia ekspertów Rzecznika Finansowego do umowy.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689421" y="532300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Tryb postępowania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9573825" y="3663292"/>
            <a:ext cx="2334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TYLE WNIOSKÓW O INTERWENCJĘ PRZYJĄŁ RZECZNIK FINANSOWY W 2016*</a:t>
            </a:r>
          </a:p>
          <a:p>
            <a:r>
              <a:rPr lang="pl-PL" sz="1200" i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*wstępne dane</a:t>
            </a:r>
            <a:endParaRPr lang="pl-PL" sz="1200" i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9666994" y="2857103"/>
            <a:ext cx="214841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17 000</a:t>
            </a:r>
            <a:endParaRPr lang="pl-PL" sz="44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le tekstowe 11"/>
          <p:cNvSpPr txBox="1"/>
          <p:nvPr/>
        </p:nvSpPr>
        <p:spPr>
          <a:xfrm>
            <a:off x="689422" y="304687"/>
            <a:ext cx="89182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b="1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POSTĘPOWANIA POLUBOWNE</a:t>
            </a:r>
            <a:endParaRPr lang="pl-PL" sz="3000" b="1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59807" y="446809"/>
            <a:ext cx="72571" cy="828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00" y="446809"/>
            <a:ext cx="1824346" cy="598462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689421" y="532300"/>
            <a:ext cx="8796353" cy="582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Nowe uprawnienie, istotne wyzwania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956440" y="5578825"/>
            <a:ext cx="9861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Występując do Rzecznika Finansowego z wnioskiem o postępowania interwencyjne lub polubowne warto mieć świadomość różnic w między tymi trybami.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44" y="1518598"/>
            <a:ext cx="10248656" cy="358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6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1008993" y="5578445"/>
            <a:ext cx="9791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0F7E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Arial" panose="020B0604020202020204" pitchFamily="34" charset="0"/>
              </a:rPr>
              <a:t>Ważne! Opinia wydawana na zakończenie postępowania polubownego ma zupełnie inny charakter niż istotny pogląd. Jej wykorzystanie np. w procesie sądowym nie zawsze musi być korzystne dla klienta.</a:t>
            </a:r>
            <a:endParaRPr lang="pl-PL" sz="2000" b="1" dirty="0">
              <a:solidFill>
                <a:srgbClr val="0F7EC4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89421" y="304687"/>
            <a:ext cx="9158771" cy="62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sz="3000" b="1" dirty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JAK DZIAŁAMY W POSTĘPOWANIU POLUBOWNYM? 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59807" y="458844"/>
            <a:ext cx="72571" cy="540000"/>
          </a:xfrm>
          <a:prstGeom prst="rect">
            <a:avLst/>
          </a:prstGeom>
          <a:solidFill>
            <a:srgbClr val="0F7E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7332759" y="4121312"/>
            <a:ext cx="5716022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>
              <a:lnSpc>
                <a:spcPts val="2200"/>
              </a:lnSpc>
              <a:buSzPct val="350000"/>
              <a:buFontTx/>
              <a:buBlip>
                <a:blip r:embed="rId3"/>
              </a:buBlip>
            </a:pPr>
            <a:endParaRPr lang="pl-PL" sz="1400" dirty="0" smtClean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lnSpc>
                <a:spcPts val="2200"/>
              </a:lnSpc>
              <a:buSzPct val="350000"/>
              <a:buFontTx/>
              <a:buBlip>
                <a:blip r:embed="rId3"/>
              </a:buBlip>
            </a:pPr>
            <a:endParaRPr lang="pl-PL" sz="1400" dirty="0">
              <a:solidFill>
                <a:srgbClr val="1F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1" y="1082566"/>
            <a:ext cx="11765637" cy="449588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32747" y="2349966"/>
            <a:ext cx="27554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prstClr val="black"/>
                </a:solidFill>
              </a:rPr>
              <a:t>Złożenie kompletnego wniosku</a:t>
            </a:r>
            <a:r>
              <a:rPr lang="pl-PL" b="1" dirty="0" smtClean="0">
                <a:solidFill>
                  <a:prstClr val="black"/>
                </a:solidFill>
              </a:rPr>
              <a:t>.</a:t>
            </a: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Kluczowe jest określenie swoich oczekiwań oraz wskazanie ich zasadności (np. wykazanie straty, uszczerbku na zdrowiu itp.) i załączenie dotychczas zgromadzonych dokumentów.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138677" y="2349966"/>
            <a:ext cx="26380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Postępowanie RF</a:t>
            </a:r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Może być pisemne, ograniczać się tylko to rozmów telefonicznych lub wymiany maili.</a:t>
            </a:r>
          </a:p>
          <a:p>
            <a:pPr algn="ctr"/>
            <a:endParaRPr lang="pl-PL" dirty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Jeśli to konieczne organizowane jest spotkanie w siedzibie RF.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8492557" y="2286215"/>
            <a:ext cx="29565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prstClr val="black"/>
                </a:solidFill>
              </a:rPr>
              <a:t>Ugoda</a:t>
            </a:r>
            <a:endParaRPr lang="pl-PL" b="1" dirty="0">
              <a:solidFill>
                <a:prstClr val="black"/>
              </a:solidFill>
            </a:endParaRP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Postępowanie kończy się protokołem potwierdzającym przebieg postępowania</a:t>
            </a:r>
          </a:p>
          <a:p>
            <a:pPr algn="ctr"/>
            <a:endParaRPr lang="pl-PL" dirty="0" smtClean="0">
              <a:solidFill>
                <a:prstClr val="black"/>
              </a:solidFill>
            </a:endParaRPr>
          </a:p>
          <a:p>
            <a:pPr algn="ctr"/>
            <a:r>
              <a:rPr lang="pl-PL" b="1" dirty="0" smtClean="0">
                <a:solidFill>
                  <a:prstClr val="black"/>
                </a:solidFill>
              </a:rPr>
              <a:t>Brak Ugody</a:t>
            </a:r>
          </a:p>
          <a:p>
            <a:pPr algn="ctr"/>
            <a:r>
              <a:rPr lang="pl-PL" dirty="0" smtClean="0">
                <a:solidFill>
                  <a:prstClr val="black"/>
                </a:solidFill>
              </a:rPr>
              <a:t>Sporządza się protokół, a także opinię z oceną prawną stanu faktycznego sprawy 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740500" y="626932"/>
            <a:ext cx="879635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l-PL" dirty="0" smtClean="0">
                <a:solidFill>
                  <a:srgbClr val="1F1D1E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Główne etapy postępowania</a:t>
            </a:r>
            <a:endParaRPr lang="pl-PL" dirty="0">
              <a:solidFill>
                <a:srgbClr val="1F1D1E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7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3167</TotalTime>
  <Words>797</Words>
  <Application>Microsoft Office PowerPoint</Application>
  <PresentationFormat>Panoramiczny</PresentationFormat>
  <Paragraphs>104</Paragraphs>
  <Slides>12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12</vt:i4>
      </vt:variant>
    </vt:vector>
  </HeadingPairs>
  <TitlesOfParts>
    <vt:vector size="22" baseType="lpstr">
      <vt:lpstr>Roboto Condensed</vt:lpstr>
      <vt:lpstr>Calibri</vt:lpstr>
      <vt:lpstr>Roboto regular</vt:lpstr>
      <vt:lpstr>Times New Roman</vt:lpstr>
      <vt:lpstr>Calibri Light</vt:lpstr>
      <vt:lpstr>Arial</vt:lpstr>
      <vt:lpstr>Arial </vt:lpstr>
      <vt:lpstr>Motyw pakietu Office</vt:lpstr>
      <vt:lpstr>1_Motyw pakietu Office</vt:lpstr>
      <vt:lpstr>2_Motyw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Kinga</dc:creator>
  <cp:lastModifiedBy>Marcin Jaworski</cp:lastModifiedBy>
  <cp:revision>168</cp:revision>
  <cp:lastPrinted>2017-02-07T08:37:59Z</cp:lastPrinted>
  <dcterms:created xsi:type="dcterms:W3CDTF">2016-09-21T13:32:33Z</dcterms:created>
  <dcterms:modified xsi:type="dcterms:W3CDTF">2017-02-07T10:53:06Z</dcterms:modified>
</cp:coreProperties>
</file>