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74" r:id="rId3"/>
    <p:sldId id="307" r:id="rId4"/>
    <p:sldId id="314" r:id="rId5"/>
    <p:sldId id="264" r:id="rId6"/>
    <p:sldId id="315" r:id="rId7"/>
    <p:sldId id="318" r:id="rId8"/>
    <p:sldId id="316" r:id="rId9"/>
    <p:sldId id="317" r:id="rId10"/>
    <p:sldId id="265" r:id="rId11"/>
    <p:sldId id="319" r:id="rId12"/>
    <p:sldId id="323" r:id="rId13"/>
    <p:sldId id="267" r:id="rId14"/>
    <p:sldId id="321" r:id="rId15"/>
    <p:sldId id="324" r:id="rId16"/>
    <p:sldId id="270" r:id="rId17"/>
    <p:sldId id="263" r:id="rId18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łdak- Bułanowska Katarzyna" initials="OBK" lastIdx="1" clrIdx="0">
    <p:extLst>
      <p:ext uri="{19B8F6BF-5375-455C-9EA6-DF929625EA0E}">
        <p15:presenceInfo xmlns:p15="http://schemas.microsoft.com/office/powerpoint/2012/main" userId="S-1-5-21-1845963700-4253352149-2795111690-16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3659"/>
    <a:srgbClr val="CB0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71" autoAdjust="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l-PL" dirty="0" smtClean="0">
                <a:solidFill>
                  <a:schemeClr val="tx1"/>
                </a:solidFill>
              </a:rPr>
              <a:t>28 lipca – 31 grudnia 2016</a:t>
            </a:r>
            <a:endParaRPr lang="en-GB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1917754979126017"/>
          <c:y val="1.24203213531829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50929205210172568"/>
          <c:y val="7.2872711255123679E-2"/>
          <c:w val="0.45048939742580002"/>
          <c:h val="0.821214663706502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społecznych zamówień ogółem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-9.9878790070176047E-17"/>
                  <c:y val="2.08425784665639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Arkusz1!$A$2:$A$9</c:f>
              <c:strCache>
                <c:ptCount val="8"/>
                <c:pt idx="0">
                  <c:v>odwołanie się w opisie przedmiotu zamówienia do zatrudnienia na podstawie umowy o pracę - art. 29 ust. 3a</c:v>
                </c:pt>
                <c:pt idx="1">
                  <c:v>odwołanie się w kryteriach oceny ofert do innych aspektów społecznych</c:v>
                </c:pt>
                <c:pt idx="2">
                  <c:v>odwołanie się do dostępności - art. 29 ust. 5 ustawy Pzp</c:v>
                </c:pt>
                <c:pt idx="3">
                  <c:v>odwołanie się do aspektów społecznych lub związanych z zatrudnieniem - art. 29 ust. 4 ustawy Pzp</c:v>
                </c:pt>
                <c:pt idx="4">
                  <c:v>zamówienie udzielone jako zamówienie zastrzeżone, o którym mowa w art. 22 ust. 2 ustawy Pzp</c:v>
                </c:pt>
                <c:pt idx="5">
                  <c:v>zamówienie zastrzeżone na usługi zdrowotne, społeczne lub kulturalne, o których mowa art. 138p ustawy Pzp</c:v>
                </c:pt>
                <c:pt idx="6">
                  <c:v>odwołanie się w opisie przedmiotu zamówienia do oznakowania społecznego  art. 30a ustawy Pzp</c:v>
                </c:pt>
                <c:pt idx="7">
                  <c:v>odwołanie się w kryteriach oceny ofert do oznakowania społecznego  art. 30a ustawy Pzp 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4371</c:v>
                </c:pt>
                <c:pt idx="1">
                  <c:v>807</c:v>
                </c:pt>
                <c:pt idx="2">
                  <c:v>609</c:v>
                </c:pt>
                <c:pt idx="3">
                  <c:v>518</c:v>
                </c:pt>
                <c:pt idx="4">
                  <c:v>90</c:v>
                </c:pt>
                <c:pt idx="5">
                  <c:v>48</c:v>
                </c:pt>
                <c:pt idx="6">
                  <c:v>26</c:v>
                </c:pt>
                <c:pt idx="7">
                  <c:v>23</c:v>
                </c:pt>
              </c:numCache>
            </c:numRef>
          </c:val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Liczba społecznych zamówień jst i jednostek organizacyjnych jst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19050">
              <a:solidFill>
                <a:srgbClr val="C0000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Arkusz1!$A$2:$A$9</c:f>
              <c:strCache>
                <c:ptCount val="8"/>
                <c:pt idx="0">
                  <c:v>odwołanie się w opisie przedmiotu zamówienia do zatrudnienia na podstawie umowy o pracę - art. 29 ust. 3a</c:v>
                </c:pt>
                <c:pt idx="1">
                  <c:v>odwołanie się w kryteriach oceny ofert do innych aspektów społecznych</c:v>
                </c:pt>
                <c:pt idx="2">
                  <c:v>odwołanie się do dostępności - art. 29 ust. 5 ustawy Pzp</c:v>
                </c:pt>
                <c:pt idx="3">
                  <c:v>odwołanie się do aspektów społecznych lub związanych z zatrudnieniem - art. 29 ust. 4 ustawy Pzp</c:v>
                </c:pt>
                <c:pt idx="4">
                  <c:v>zamówienie udzielone jako zamówienie zastrzeżone, o którym mowa w art. 22 ust. 2 ustawy Pzp</c:v>
                </c:pt>
                <c:pt idx="5">
                  <c:v>zamówienie zastrzeżone na usługi zdrowotne, społeczne lub kulturalne, o których mowa art. 138p ustawy Pzp</c:v>
                </c:pt>
                <c:pt idx="6">
                  <c:v>odwołanie się w opisie przedmiotu zamówienia do oznakowania społecznego  art. 30a ustawy Pzp</c:v>
                </c:pt>
                <c:pt idx="7">
                  <c:v>odwołanie się w kryteriach oceny ofert do oznakowania społecznego  art. 30a ustawy Pzp </c:v>
                </c:pt>
              </c:strCache>
            </c:strRef>
          </c:cat>
          <c:val>
            <c:numRef>
              <c:f>Arkusz1!$C$2:$C$9</c:f>
              <c:numCache>
                <c:formatCode>General</c:formatCode>
                <c:ptCount val="8"/>
                <c:pt idx="0">
                  <c:v>2913</c:v>
                </c:pt>
                <c:pt idx="1">
                  <c:v>273</c:v>
                </c:pt>
                <c:pt idx="2">
                  <c:v>523</c:v>
                </c:pt>
                <c:pt idx="3">
                  <c:v>205</c:v>
                </c:pt>
                <c:pt idx="4">
                  <c:v>30</c:v>
                </c:pt>
                <c:pt idx="5">
                  <c:v>25</c:v>
                </c:pt>
                <c:pt idx="6">
                  <c:v>15</c:v>
                </c:pt>
                <c:pt idx="7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8"/>
        <c:overlap val="-31"/>
        <c:axId val="280738688"/>
        <c:axId val="280739080"/>
        <c:extLst>
          <c:ext xmlns:c15="http://schemas.microsoft.com/office/drawing/2012/chart" uri="{02D57815-91ED-43cb-92C2-25804820EDAC}">
            <c15:filteredB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3">
                          <a:shade val="51000"/>
                          <a:satMod val="130000"/>
                        </a:schemeClr>
                      </a:gs>
                      <a:gs pos="80000">
                        <a:schemeClr val="accent3">
                          <a:shade val="93000"/>
                          <a:satMod val="130000"/>
                        </a:schemeClr>
                      </a:gs>
                      <a:gs pos="100000">
                        <a:schemeClr val="accent3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Arkusz1!$A$2:$A$9</c15:sqref>
                        </c15:formulaRef>
                      </c:ext>
                    </c:extLst>
                    <c:strCache>
                      <c:ptCount val="8"/>
                      <c:pt idx="0">
                        <c:v>odwołanie się w opisie przedmiotu zamówienia do zatrudnienia na podstawie umowy o pracę - art. 29 ust. 3a</c:v>
                      </c:pt>
                      <c:pt idx="1">
                        <c:v>odwołanie się w kryteriach oceny ofert do innych aspektów społecznych</c:v>
                      </c:pt>
                      <c:pt idx="2">
                        <c:v>odwołanie się do dostępności - art. 29 ust. 5 ustawy Pzp</c:v>
                      </c:pt>
                      <c:pt idx="3">
                        <c:v>odwołanie się do aspektów społecznych lub związanych z zatrudnieniem - art. 29 ust. 4 ustawy Pzp</c:v>
                      </c:pt>
                      <c:pt idx="4">
                        <c:v>zamówienie udzielone jako zamówienie zastrzeżone, o którym mowa w art. 22 ust. 2 ustawy Pzp</c:v>
                      </c:pt>
                      <c:pt idx="5">
                        <c:v>zamówienie zastrzeżone na usługi zdrowotne, społeczne lub kulturalne, o których mowa art. 138p ustawy Pzp</c:v>
                      </c:pt>
                      <c:pt idx="6">
                        <c:v>odwołanie się w opisie przedmiotu zamówienia do oznakowania społecznego  art. 30a ustawy Pzp</c:v>
                      </c:pt>
                      <c:pt idx="7">
                        <c:v>odwołanie się w kryteriach oceny ofert do oznakowania społecznego  art. 30a ustawy Pzp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Arkusz1!#REF!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280738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 algn="l"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739080"/>
        <c:crosses val="autoZero"/>
        <c:auto val="1"/>
        <c:lblAlgn val="ctr"/>
        <c:lblOffset val="100"/>
        <c:noMultiLvlLbl val="0"/>
      </c:catAx>
      <c:valAx>
        <c:axId val="280739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738688"/>
        <c:crosses val="autoZero"/>
        <c:crossBetween val="between"/>
        <c:majorUnit val="500"/>
        <c:minorUnit val="5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1778721668271039"/>
          <c:y val="9.6217121652377363E-2"/>
          <c:w val="0.23862880780667933"/>
          <c:h val="0.187282547901825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782755601392003"/>
          <c:y val="0.10048346480020738"/>
          <c:w val="0.4898235239814549"/>
          <c:h val="0.7932935229418954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Liczba jst i jednostek organizacyjnych jst</c:v>
                </c:pt>
              </c:strCache>
            </c:strRef>
          </c:tx>
          <c:spPr>
            <a:solidFill>
              <a:schemeClr val="accent2"/>
            </a:solidFill>
            <a:ln w="38100" cmpd="sng">
              <a:solidFill>
                <a:schemeClr val="accent2">
                  <a:lumMod val="50000"/>
                  <a:alpha val="2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B w="152400" h="5080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Arkusz1!$A$2:$A$9</c:f>
              <c:strCache>
                <c:ptCount val="8"/>
                <c:pt idx="0">
                  <c:v>odwołanie się w opisie przedmiotu zamówienia do zatrudnienia na podstawie umowy o pracę - art. 29 ust. 3a</c:v>
                </c:pt>
                <c:pt idx="1">
                  <c:v>odwołanie się w kryteriach oceny ofert do innych aspektów społecznych</c:v>
                </c:pt>
                <c:pt idx="2">
                  <c:v>odwołanie się do dostępności - art. 29 ust. 5 ustawy Pzp</c:v>
                </c:pt>
                <c:pt idx="3">
                  <c:v>odwołanie się do aspektów społecznych lub związanych z zatrudnieniem - art. 29 ust. 4 ustawy Pzp</c:v>
                </c:pt>
                <c:pt idx="4">
                  <c:v>zamówienie udzielone jako zamówienie zastrzeżone, o którym mowa w art. 22 ust. 2 ustawy Pzp</c:v>
                </c:pt>
                <c:pt idx="5">
                  <c:v>zamówienie zastrzeżone na usługi zdrowotne, społeczne lub kulturalne, o których mowa art. 138p ustawy Pzp</c:v>
                </c:pt>
                <c:pt idx="6">
                  <c:v>odwołanie się w opisie przedmiotu zamówienia do oznakowania społecznego  art. 30a ustawy Pzp</c:v>
                </c:pt>
                <c:pt idx="7">
                  <c:v>odwołanie się w kryteriach oceny ofert do oznakowania społecznego  art. 30a ustawy Pzp </c:v>
                </c:pt>
              </c:strCache>
            </c:strRef>
          </c:cat>
          <c:val>
            <c:numRef>
              <c:f>Arkusz1!$B$2:$B$9</c:f>
              <c:numCache>
                <c:formatCode>General</c:formatCode>
                <c:ptCount val="8"/>
                <c:pt idx="0">
                  <c:v>668</c:v>
                </c:pt>
                <c:pt idx="1">
                  <c:v>125</c:v>
                </c:pt>
                <c:pt idx="2">
                  <c:v>136</c:v>
                </c:pt>
                <c:pt idx="3">
                  <c:v>85</c:v>
                </c:pt>
                <c:pt idx="4">
                  <c:v>21</c:v>
                </c:pt>
                <c:pt idx="5">
                  <c:v>17</c:v>
                </c:pt>
                <c:pt idx="6">
                  <c:v>9</c:v>
                </c:pt>
                <c:pt idx="7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0"/>
        <c:axId val="280739864"/>
        <c:axId val="280740256"/>
      </c:barChart>
      <c:catAx>
        <c:axId val="280739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740256"/>
        <c:crosses val="autoZero"/>
        <c:auto val="1"/>
        <c:lblAlgn val="ctr"/>
        <c:lblOffset val="100"/>
        <c:noMultiLvlLbl val="0"/>
      </c:catAx>
      <c:valAx>
        <c:axId val="280740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739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383B8D-B41E-4A60-8B08-150B0D6EDBFF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en-US" noProof="0" smtClean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1AAD0E3-B2D1-4C17-9F54-EFA3961078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9145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en-US" smtClean="0">
              <a:latin typeface="Times New Roman" panose="02020603050405020304" pitchFamily="18" charset="0"/>
            </a:endParaRPr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6A90386F-E5C5-4237-9382-514FBE6E724D}" type="slidenum">
              <a:rPr lang="pl-PL" altLang="pl-PL" sz="1300" smtClean="0">
                <a:solidFill>
                  <a:srgbClr val="000000"/>
                </a:solidFill>
              </a:rPr>
              <a:pPr/>
              <a:t>6</a:t>
            </a:fld>
            <a:endParaRPr lang="pl-PL" altLang="pl-PL" sz="13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75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AD0E3-B2D1-4C17-9F54-EFA3961078F3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598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AAD0E3-B2D1-4C17-9F54-EFA3961078F3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123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en-US" smtClean="0">
              <a:latin typeface="Times New Roman" panose="02020603050405020304" pitchFamily="18" charset="0"/>
            </a:endParaRPr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7713" algn="l"/>
                <a:tab pos="1498600" algn="l"/>
                <a:tab pos="2247900" algn="l"/>
                <a:tab pos="29987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fld id="{6A90386F-E5C5-4237-9382-514FBE6E724D}" type="slidenum">
              <a:rPr lang="pl-PL" altLang="pl-PL" sz="1300" smtClean="0">
                <a:solidFill>
                  <a:srgbClr val="000000"/>
                </a:solidFill>
              </a:rPr>
              <a:pPr/>
              <a:t>14</a:t>
            </a:fld>
            <a:endParaRPr lang="pl-PL" altLang="pl-PL" sz="13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17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3755B-335C-49EE-827F-DC3883EEF447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85454-1D3F-42DE-9CD5-1E460BBC07D8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25697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F56C1-0957-4A98-838F-5FB46E030DE9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F0C33-8B48-49DB-8C09-05CDAF23EF0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32176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6D11B-029F-45ED-BFE2-D688CC2A5018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35DFE-EB4C-49CD-B88B-F1F19E924F39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58450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16839-1CCC-4C63-8A17-99B77C4DFC3A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F7922-6A03-4518-B614-59F434D3105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93867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FAD76-3557-420C-AE82-5D5BE24CA6A3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D92D0-B63E-4FBA-BCEE-C8363B0D0F3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53162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84336-48FF-42DE-9E7A-53D3B4D5E50D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5F821-3A8D-42FA-BFB9-0A0979743871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12233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1E4D1-BAE2-46C2-A092-388434FC3448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04D7D-0E79-47BE-85CE-82EBADD2A26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232078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2C699-3EBB-4066-8DB6-17FFC3D7B44A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3D3D0-3529-4BFB-B8FF-19E130E8F813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300449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72B11-BB7C-45F6-AB1A-136746267061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12153-F6F9-4A43-902A-19CFC3938622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109262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652E-D333-436C-8B42-A954CC43AD90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E074A-EB42-4D33-A38B-84FE164491AB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80530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0F9A7-1678-4B16-A100-364634B2F042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7048A-D7A7-4416-9356-CC2B5D34000A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  <p:extLst>
      <p:ext uri="{BB962C8B-B14F-4D97-AF65-F5344CB8AC3E}">
        <p14:creationId xmlns:p14="http://schemas.microsoft.com/office/powerpoint/2010/main" val="42398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 smtClean="0"/>
              <a:t>Kliknij, aby edytować style wzorca tekstu</a:t>
            </a:r>
          </a:p>
          <a:p>
            <a:pPr lvl="1"/>
            <a:r>
              <a:rPr lang="pl-PL" altLang="en-US" smtClean="0"/>
              <a:t>Drugi poziom</a:t>
            </a:r>
          </a:p>
          <a:p>
            <a:pPr lvl="2"/>
            <a:r>
              <a:rPr lang="pl-PL" altLang="en-US" smtClean="0"/>
              <a:t>Trzeci poziom</a:t>
            </a:r>
          </a:p>
          <a:p>
            <a:pPr lvl="3"/>
            <a:r>
              <a:rPr lang="pl-PL" altLang="en-US" smtClean="0"/>
              <a:t>Czwarty poziom</a:t>
            </a:r>
          </a:p>
          <a:p>
            <a:pPr lvl="4"/>
            <a:r>
              <a:rPr lang="pl-PL" altLang="en-US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9E3981-5128-4059-8059-8E3ABC8987B2}" type="datetimeFigureOut">
              <a:rPr lang="pl-PL"/>
              <a:pPr>
                <a:defRPr/>
              </a:pPr>
              <a:t>2018-04-30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3CC45F9-A86E-47E4-B071-E1AD6E49143F}" type="slidenum">
              <a:rPr lang="pl-PL" altLang="en-US"/>
              <a:pPr>
                <a:defRPr/>
              </a:pPr>
              <a:t>‹#›</a:t>
            </a:fld>
            <a:endParaRPr lang="pl-P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zp.gov.pl/baza-wiedzy/analizy-systemow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uzp.gov.pl/baza-wiedzy/zrownowazone-zamowienia-publiczne/spoleczne-zamowieni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Arkusz_programu_Microsoft_Excel_97_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lauzule.uzp.gov.p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ctrTitle"/>
          </p:nvPr>
        </p:nvSpPr>
        <p:spPr>
          <a:xfrm>
            <a:off x="2051720" y="2878731"/>
            <a:ext cx="7410078" cy="1179512"/>
          </a:xfrm>
        </p:spPr>
        <p:txBody>
          <a:bodyPr/>
          <a:lstStyle/>
          <a:p>
            <a:pPr eaLnBrk="1" hangingPunct="1"/>
            <a:r>
              <a:rPr lang="pl-PL" altLang="en-US" sz="3600" b="1" dirty="0" smtClean="0"/>
              <a:t>Zakres i skala stosowania klauzul społecznych przez administrację samorządow</a:t>
            </a:r>
            <a:r>
              <a:rPr lang="pl-PL" altLang="en-US" sz="3600" b="1" dirty="0"/>
              <a:t>ą</a:t>
            </a:r>
            <a:endParaRPr lang="pl-PL" altLang="en-US" sz="3600" b="1" dirty="0" smtClean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716463" y="4810125"/>
            <a:ext cx="3592512" cy="92233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Katarzyna Ołdak-Bułanowska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Warszawa, 10 maja 2018 r.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3203575" y="6459538"/>
            <a:ext cx="46815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1600" dirty="0">
                <a:solidFill>
                  <a:schemeClr val="bg1">
                    <a:lumMod val="65000"/>
                  </a:schemeClr>
                </a:solidFill>
              </a:rPr>
              <a:t>Urząd Zamówień Publicznych</a:t>
            </a:r>
            <a:endParaRPr lang="en-GB" sz="16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029472"/>
              </p:ext>
            </p:extLst>
          </p:nvPr>
        </p:nvGraphicFramePr>
        <p:xfrm>
          <a:off x="245722" y="1124744"/>
          <a:ext cx="8770977" cy="4810140"/>
        </p:xfrm>
        <a:graphic>
          <a:graphicData uri="http://schemas.openxmlformats.org/drawingml/2006/table">
            <a:tbl>
              <a:tblPr/>
              <a:tblGrid>
                <a:gridCol w="4414397"/>
                <a:gridCol w="2007070"/>
                <a:gridCol w="2349510"/>
              </a:tblGrid>
              <a:tr h="67696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DANE ZA OKRES 28.07 – 31.12.2016 r.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43108">
                <a:tc>
                  <a:txBody>
                    <a:bodyPr/>
                    <a:lstStyle/>
                    <a:p>
                      <a:endParaRPr lang="en-GB" sz="1900" dirty="0">
                        <a:latin typeface="+mn-lt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900" b="1" dirty="0" smtClean="0">
                          <a:latin typeface="+mn-lt"/>
                        </a:rPr>
                        <a:t>Ogółem</a:t>
                      </a:r>
                      <a:endParaRPr lang="en-GB" sz="1900" b="1" dirty="0">
                        <a:latin typeface="+mn-lt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Jst</a:t>
                      </a: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 i jednostki organizacyjne </a:t>
                      </a:r>
                      <a:r>
                        <a:rPr kumimoji="0" lang="pl-PL" sz="1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jst</a:t>
                      </a:r>
                      <a:endParaRPr kumimoji="0" lang="en-GB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14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zamawiających</a:t>
                      </a: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którzy udzielili zamówień o charakterze społecznym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1373</a:t>
                      </a:r>
                      <a:endParaRPr kumimoji="0" lang="en-GB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720</a:t>
                      </a: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96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Liczba udzielonych zamówień publicznych </a:t>
                      </a: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uwzględniających aspekty społeczne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5412</a:t>
                      </a:r>
                      <a:endParaRPr kumimoji="0" lang="en-GB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3452</a:t>
                      </a:r>
                      <a:endParaRPr kumimoji="0" lang="en-GB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862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Wartość udzielonych zamówień publicznych </a:t>
                      </a: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uwzględniających aspekty społeczne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5 487 205 457,04 zł </a:t>
                      </a:r>
                      <a:r>
                        <a:rPr kumimoji="0" lang="pl-PL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(wartość bez VAT)</a:t>
                      </a:r>
                      <a:endParaRPr kumimoji="0" lang="en-GB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2 803 508 286,38 zł </a:t>
                      </a:r>
                      <a:r>
                        <a:rPr kumimoji="0" lang="pl-PL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(wartość bez VAT)</a:t>
                      </a:r>
                      <a:endParaRPr kumimoji="0" lang="en-GB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en-GB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6642" name="pole tekstowe 8"/>
          <p:cNvSpPr txBox="1">
            <a:spLocks noChangeArrowheads="1"/>
          </p:cNvSpPr>
          <p:nvPr/>
        </p:nvSpPr>
        <p:spPr bwMode="auto">
          <a:xfrm>
            <a:off x="260626" y="5934884"/>
            <a:ext cx="8828642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100" dirty="0"/>
              <a:t>* </a:t>
            </a:r>
            <a:r>
              <a:rPr lang="pl-PL" altLang="en-US" sz="1300" dirty="0"/>
              <a:t>Dane opracowane w oparciu o informacje uzyskane przez Urząd Zamówień Publicznych w ramach rocznych sprawozdań o udzielonych zamówieniach, przekazywanych przez zamawiających na podstawie art. 98 ustawy Prawo zamówień </a:t>
            </a:r>
            <a:r>
              <a:rPr lang="pl-PL" altLang="en-US" sz="1300" dirty="0" smtClean="0"/>
              <a:t>publicznych</a:t>
            </a:r>
            <a:r>
              <a:rPr lang="pl-PL" altLang="en-US" sz="1300" dirty="0"/>
              <a:t>. Liczba sprawozdań ogółem od </a:t>
            </a:r>
            <a:r>
              <a:rPr lang="pl-PL" altLang="en-US" sz="1300" dirty="0" err="1"/>
              <a:t>jst</a:t>
            </a:r>
            <a:r>
              <a:rPr lang="pl-PL" altLang="en-US" sz="1300" dirty="0"/>
              <a:t> i </a:t>
            </a:r>
            <a:r>
              <a:rPr lang="pl-PL" altLang="en-US" sz="1300" dirty="0" smtClean="0"/>
              <a:t>jednostek organizacyjnych </a:t>
            </a:r>
            <a:r>
              <a:rPr lang="pl-PL" altLang="en-US" sz="1300" dirty="0" err="1"/>
              <a:t>jst</a:t>
            </a:r>
            <a:r>
              <a:rPr lang="pl-PL" altLang="en-US" sz="1300" dirty="0"/>
              <a:t> - 19 692 (56,08% wszystkich sprawozdań</a:t>
            </a:r>
            <a:r>
              <a:rPr lang="pl-PL" altLang="en-US" sz="1300" dirty="0" smtClean="0"/>
              <a:t>).</a:t>
            </a:r>
            <a:endParaRPr lang="pl-PL" altLang="en-US" sz="13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300" dirty="0"/>
          </a:p>
        </p:txBody>
      </p:sp>
      <p:sp>
        <p:nvSpPr>
          <p:cNvPr id="26643" name="Tytuł 1"/>
          <p:cNvSpPr>
            <a:spLocks noGrp="1"/>
          </p:cNvSpPr>
          <p:nvPr>
            <p:ph type="title"/>
          </p:nvPr>
        </p:nvSpPr>
        <p:spPr>
          <a:xfrm>
            <a:off x="236538" y="76328"/>
            <a:ext cx="8713608" cy="1143000"/>
          </a:xfrm>
        </p:spPr>
        <p:txBody>
          <a:bodyPr/>
          <a:lstStyle/>
          <a:p>
            <a:pPr eaLnBrk="1" hangingPunct="1"/>
            <a:r>
              <a:rPr lang="pl-PL" altLang="en-US" sz="2800" b="1" dirty="0" smtClean="0"/>
              <a:t>Zakres stosowania społecznych zamówień publicznych w </a:t>
            </a:r>
            <a:r>
              <a:rPr lang="pl-PL" altLang="en-US" sz="2800" b="1" dirty="0"/>
              <a:t>II poł. 2016 r.</a:t>
            </a:r>
            <a:endParaRPr lang="pl-PL" alt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36512" y="-99392"/>
            <a:ext cx="9180512" cy="1143000"/>
          </a:xfrm>
        </p:spPr>
        <p:txBody>
          <a:bodyPr/>
          <a:lstStyle/>
          <a:p>
            <a:r>
              <a:rPr lang="pl-PL" sz="2400" b="1" dirty="0"/>
              <a:t>Zakres stosowania społecznych zamówień publicznych </a:t>
            </a:r>
            <a:r>
              <a:rPr lang="pl-PL" sz="2400" b="1" dirty="0" smtClean="0"/>
              <a:t>w </a:t>
            </a:r>
            <a:r>
              <a:rPr lang="pl-PL" sz="2400" b="1" dirty="0"/>
              <a:t>II poł. 2016 r.</a:t>
            </a:r>
            <a:endParaRPr lang="en-GB" sz="2400" b="1" dirty="0"/>
          </a:p>
        </p:txBody>
      </p:sp>
      <p:graphicFrame>
        <p:nvGraphicFramePr>
          <p:cNvPr id="7" name="Wykres 6"/>
          <p:cNvGraphicFramePr/>
          <p:nvPr>
            <p:extLst>
              <p:ext uri="{D42A27DB-BD31-4B8C-83A1-F6EECF244321}">
                <p14:modId xmlns:p14="http://schemas.microsoft.com/office/powerpoint/2010/main" val="3748683959"/>
              </p:ext>
            </p:extLst>
          </p:nvPr>
        </p:nvGraphicFramePr>
        <p:xfrm>
          <a:off x="50267" y="835040"/>
          <a:ext cx="8986229" cy="5402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197260" y="6093296"/>
            <a:ext cx="8946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*Suma postępowań z poszczególnymi aspektami społecznymi jest wyższa niż liczba postępowań uwzgledniających aspekty społeczne ogółem ze względu na zastosowanie więcej niż jednego aspektu społecznego w niektórych postępowaniach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16456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17632" cy="1143000"/>
          </a:xfrm>
        </p:spPr>
        <p:txBody>
          <a:bodyPr/>
          <a:lstStyle/>
          <a:p>
            <a:r>
              <a:rPr lang="pl-PL" sz="2800" b="1" dirty="0" smtClean="0"/>
              <a:t>Zastosowane aspekty społeczne w podziale na liczbę </a:t>
            </a:r>
            <a:r>
              <a:rPr lang="pl-PL" sz="2800" b="1" dirty="0" err="1" smtClean="0"/>
              <a:t>jst</a:t>
            </a:r>
            <a:r>
              <a:rPr lang="pl-PL" sz="2800" b="1" dirty="0" smtClean="0"/>
              <a:t> i jednostek organizacyjnych </a:t>
            </a:r>
            <a:r>
              <a:rPr lang="pl-PL" sz="2800" b="1" dirty="0" err="1" smtClean="0"/>
              <a:t>jst</a:t>
            </a:r>
            <a:r>
              <a:rPr lang="pl-PL" sz="2800" b="1" dirty="0" smtClean="0"/>
              <a:t> w II poł. 2016 r.</a:t>
            </a:r>
            <a:endParaRPr lang="en-GB" sz="2800" b="1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621023"/>
              </p:ext>
            </p:extLst>
          </p:nvPr>
        </p:nvGraphicFramePr>
        <p:xfrm>
          <a:off x="158912" y="836712"/>
          <a:ext cx="885698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179512" y="6093296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*Suma </a:t>
            </a:r>
            <a:r>
              <a:rPr lang="pl-PL" sz="1200" dirty="0" err="1" smtClean="0"/>
              <a:t>jst</a:t>
            </a:r>
            <a:r>
              <a:rPr lang="pl-PL" sz="1200" dirty="0" smtClean="0"/>
              <a:t> stosujących poszczególne aspekty społeczne jest wyższa niż ogólna liczba </a:t>
            </a:r>
            <a:r>
              <a:rPr lang="pl-PL" sz="1200" dirty="0" err="1" smtClean="0"/>
              <a:t>jst</a:t>
            </a:r>
            <a:r>
              <a:rPr lang="pl-PL" sz="1200" dirty="0" smtClean="0"/>
              <a:t> stosujących aspekty społeczne ze względu na zastosowanie więcej niż jednego aspektu społecznego  przez niektóre </a:t>
            </a:r>
            <a:r>
              <a:rPr lang="pl-PL" sz="1200" dirty="0" err="1" smtClean="0"/>
              <a:t>jst</a:t>
            </a:r>
            <a:r>
              <a:rPr lang="pl-PL" sz="1200" dirty="0" smtClean="0"/>
              <a:t>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6080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>
          <a:xfrm>
            <a:off x="179513" y="0"/>
            <a:ext cx="8712968" cy="1093788"/>
          </a:xfrm>
        </p:spPr>
        <p:txBody>
          <a:bodyPr/>
          <a:lstStyle/>
          <a:p>
            <a:pPr eaLnBrk="1" hangingPunct="1"/>
            <a:r>
              <a:rPr lang="pl-PL" altLang="en-US" sz="2400" b="1" dirty="0" smtClean="0"/>
              <a:t>Zakres stosowania społecznych zamówień publicznych przez zamawiających z poszczególnych województw</a:t>
            </a:r>
            <a:endParaRPr lang="pl-PL" altLang="en-US" sz="2400" dirty="0" smtClean="0"/>
          </a:p>
        </p:txBody>
      </p:sp>
      <p:graphicFrame>
        <p:nvGraphicFramePr>
          <p:cNvPr id="7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020905"/>
              </p:ext>
            </p:extLst>
          </p:nvPr>
        </p:nvGraphicFramePr>
        <p:xfrm>
          <a:off x="377825" y="1093796"/>
          <a:ext cx="8514656" cy="5702291"/>
        </p:xfrm>
        <a:graphic>
          <a:graphicData uri="http://schemas.openxmlformats.org/drawingml/2006/table">
            <a:tbl>
              <a:tblPr firstRow="1" firstCol="1" bandRow="1"/>
              <a:tblGrid>
                <a:gridCol w="679964">
                  <a:extLst>
                    <a:ext uri="{9D8B030D-6E8A-4147-A177-3AD203B41FA5}"/>
                  </a:extLst>
                </a:gridCol>
                <a:gridCol w="2632873"/>
                <a:gridCol w="3595682">
                  <a:extLst>
                    <a:ext uri="{9D8B030D-6E8A-4147-A177-3AD203B41FA5}"/>
                  </a:extLst>
                </a:gridCol>
                <a:gridCol w="1606137">
                  <a:extLst>
                    <a:ext uri="{9D8B030D-6E8A-4147-A177-3AD203B41FA5}"/>
                  </a:extLst>
                </a:gridCol>
              </a:tblGrid>
              <a:tr h="14529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noProof="0" dirty="0" smtClean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L.p</a:t>
                      </a:r>
                      <a:r>
                        <a:rPr lang="pl-PL" sz="1600" b="1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pl-PL" sz="16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Województwo</a:t>
                      </a:r>
                      <a:endParaRPr lang="pl-PL" sz="16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Liczba zamawiających, którzy zastosowali aspekty społeczne w zamówieniach publicznych udzielonych w 2016 roku (w okresie 28.07-31.12.2016)</a:t>
                      </a:r>
                      <a:endParaRPr lang="pl-PL" sz="16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Wartość procentowa</a:t>
                      </a:r>
                      <a:endParaRPr lang="pl-PL" sz="1600" noProof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mazowieckie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śląskie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wielkopolskie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małopolskie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8%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dolnośląskie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łódzkie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pomorskie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lubelskie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podkarpackie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kujawsko-pomorskie</a:t>
                      </a:r>
                      <a:endParaRPr lang="pl-PL" sz="1400" b="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zachodniopomorskie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warmińsko-mazurskie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podlaskie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lubuskie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świętokrzyskie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opolskie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2498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noProof="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Suma</a:t>
                      </a: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1 373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632526" cy="823913"/>
          </a:xfrm>
        </p:spPr>
        <p:txBody>
          <a:bodyPr/>
          <a:lstStyle/>
          <a:p>
            <a:r>
              <a:rPr lang="pl-PL" altLang="en-US" sz="2800" b="1" dirty="0" smtClean="0"/>
              <a:t>Klauzula na podstawie art. 22 ust. 2 </a:t>
            </a:r>
            <a:r>
              <a:rPr lang="pl-PL" altLang="en-US" sz="2800" b="1" dirty="0" err="1" smtClean="0"/>
              <a:t>Pzp</a:t>
            </a:r>
            <a:r>
              <a:rPr lang="pl-PL" altLang="en-US" sz="2800" b="1" dirty="0" smtClean="0"/>
              <a:t> w ogłoszeniach z </a:t>
            </a:r>
            <a:r>
              <a:rPr lang="pl-PL" altLang="en-US" sz="2800" b="1" dirty="0"/>
              <a:t>Biuletynu Zamówień Publicznych </a:t>
            </a:r>
            <a:endParaRPr lang="pl-PL" altLang="en-US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856" y="1412776"/>
            <a:ext cx="8358187" cy="4872037"/>
          </a:xfrm>
        </p:spPr>
        <p:txBody>
          <a:bodyPr/>
          <a:lstStyle/>
          <a:p>
            <a:pPr marL="0" indent="0">
              <a:buNone/>
              <a:defRPr/>
            </a:pPr>
            <a:endParaRPr lang="pl-PL" sz="2400" b="1" dirty="0" smtClean="0"/>
          </a:p>
          <a:p>
            <a:pPr marL="0" indent="0">
              <a:buNone/>
              <a:defRPr/>
            </a:pPr>
            <a:r>
              <a:rPr lang="pl-PL" sz="2400" b="1" dirty="0" smtClean="0"/>
              <a:t>ROK 2016*</a:t>
            </a:r>
          </a:p>
          <a:p>
            <a:pPr>
              <a:defRPr/>
            </a:pPr>
            <a:r>
              <a:rPr lang="pl-PL" sz="2400" dirty="0" smtClean="0"/>
              <a:t>223 postępowań w stosunku do 115 907 postępowań ogłoszonych w BZP – </a:t>
            </a:r>
            <a:r>
              <a:rPr lang="pl-PL" sz="2400" b="1" dirty="0" smtClean="0"/>
              <a:t>0,21%</a:t>
            </a:r>
          </a:p>
          <a:p>
            <a:pPr marL="0" indent="0">
              <a:buNone/>
              <a:defRPr/>
            </a:pPr>
            <a:r>
              <a:rPr lang="pl-PL" sz="2400" b="1" dirty="0" smtClean="0"/>
              <a:t>ROK 2017</a:t>
            </a:r>
          </a:p>
          <a:p>
            <a:pPr>
              <a:defRPr/>
            </a:pPr>
            <a:r>
              <a:rPr lang="pl-PL" sz="2400" dirty="0" smtClean="0"/>
              <a:t>294 postępowań w stosunku do 122 500 postępowań ogłoszonych w BZP – </a:t>
            </a:r>
            <a:r>
              <a:rPr lang="pl-PL" sz="2400" b="1" dirty="0" smtClean="0"/>
              <a:t>0,24%</a:t>
            </a:r>
          </a:p>
          <a:p>
            <a:pPr marL="0" indent="0">
              <a:buNone/>
              <a:defRPr/>
            </a:pPr>
            <a:endParaRPr lang="pl-PL" sz="2000" b="1" dirty="0"/>
          </a:p>
        </p:txBody>
      </p:sp>
      <p:sp>
        <p:nvSpPr>
          <p:cNvPr id="2" name="pole tekstowe 1"/>
          <p:cNvSpPr txBox="1"/>
          <p:nvPr/>
        </p:nvSpPr>
        <p:spPr>
          <a:xfrm>
            <a:off x="107504" y="5229200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*Od 28 lipca 2016 r. zmiana art. 22 ust. 2 ustawy </a:t>
            </a:r>
            <a:r>
              <a:rPr lang="pl-PL" dirty="0" err="1" smtClean="0"/>
              <a:t>Pzp</a:t>
            </a:r>
            <a:r>
              <a:rPr lang="pl-PL" dirty="0" smtClean="0"/>
              <a:t> rozszerzająca możliwość jego zastosowania zarówno pod względem rodzaju podmiotu uprawnionego do ubiegania się o zamówienia zastrzeżone jak i grup osób zagrożonych wykluczeniem społecznym.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682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72" t="7724" r="9672" b="7724"/>
          <a:stretch/>
        </p:blipFill>
        <p:spPr>
          <a:xfrm>
            <a:off x="272000" y="1556791"/>
            <a:ext cx="8764496" cy="5238582"/>
          </a:xfrm>
          <a:prstGeom prst="rect">
            <a:avLst/>
          </a:prstGeom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10555" y="188640"/>
            <a:ext cx="8953933" cy="562074"/>
          </a:xfrm>
        </p:spPr>
        <p:txBody>
          <a:bodyPr/>
          <a:lstStyle/>
          <a:p>
            <a:pPr eaLnBrk="1" hangingPunct="1"/>
            <a:r>
              <a:rPr lang="pl-PL" altLang="en-US" sz="3200" b="1" dirty="0" smtClean="0"/>
              <a:t>Gdzie warto szukać informacji na temat danych statystycznych </a:t>
            </a:r>
          </a:p>
        </p:txBody>
      </p:sp>
      <p:sp>
        <p:nvSpPr>
          <p:cNvPr id="8" name="Prostokąt 7"/>
          <p:cNvSpPr/>
          <p:nvPr/>
        </p:nvSpPr>
        <p:spPr>
          <a:xfrm>
            <a:off x="122864" y="916748"/>
            <a:ext cx="906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Strona  internetowa Urzędu Zamówień Publicznych – </a:t>
            </a:r>
            <a:r>
              <a:rPr lang="pl-PL" dirty="0" smtClean="0"/>
              <a:t>zakładka Repozytorium Wiedzy – </a:t>
            </a:r>
            <a:r>
              <a:rPr lang="pl-PL" dirty="0"/>
              <a:t>Analizy </a:t>
            </a:r>
            <a:r>
              <a:rPr lang="pl-PL" dirty="0" smtClean="0"/>
              <a:t>systemowe: </a:t>
            </a:r>
            <a:r>
              <a:rPr lang="pl-PL" dirty="0" smtClean="0">
                <a:hlinkClick r:id="rId3"/>
              </a:rPr>
              <a:t>https</a:t>
            </a:r>
            <a:r>
              <a:rPr lang="pl-PL" dirty="0">
                <a:hlinkClick r:id="rId3"/>
              </a:rPr>
              <a:t>://</a:t>
            </a:r>
            <a:r>
              <a:rPr lang="pl-PL" dirty="0" smtClean="0">
                <a:hlinkClick r:id="rId3"/>
              </a:rPr>
              <a:t>www.uzp.gov.pl/baza-wiedzy/analizy-systemowe</a:t>
            </a:r>
            <a:r>
              <a:rPr lang="pl-PL" dirty="0" smtClean="0"/>
              <a:t> </a:t>
            </a:r>
            <a:endParaRPr lang="en-GB" dirty="0"/>
          </a:p>
        </p:txBody>
      </p:sp>
      <p:sp>
        <p:nvSpPr>
          <p:cNvPr id="9" name="Strzałka w prawo 8"/>
          <p:cNvSpPr/>
          <p:nvPr/>
        </p:nvSpPr>
        <p:spPr>
          <a:xfrm rot="1379518">
            <a:off x="46390" y="3218158"/>
            <a:ext cx="451222" cy="275254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069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 rot="10800000" flipV="1">
            <a:off x="-1" y="2028"/>
            <a:ext cx="8964487" cy="998505"/>
          </a:xfrm>
        </p:spPr>
        <p:txBody>
          <a:bodyPr/>
          <a:lstStyle/>
          <a:p>
            <a:pPr eaLnBrk="1" hangingPunct="1"/>
            <a:r>
              <a:rPr lang="pl-PL" altLang="en-US" sz="2800" b="1" dirty="0" smtClean="0"/>
              <a:t>Gdzie warto szukać informacji na temat społecznych zamówień publicznych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00533"/>
            <a:ext cx="8712968" cy="863996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pl-PL" sz="1500" dirty="0"/>
              <a:t>S</a:t>
            </a:r>
            <a:r>
              <a:rPr lang="pl-PL" sz="1500" dirty="0" smtClean="0"/>
              <a:t>trona  internetowa Urzędu Zamówień Publicznych – zakładka „Społeczne zamówienia” </a:t>
            </a:r>
            <a:r>
              <a:rPr lang="pl-PL" sz="1500" u="sng" dirty="0" smtClean="0">
                <a:solidFill>
                  <a:schemeClr val="accent2"/>
                </a:solidFill>
                <a:hlinkClick r:id="rId2"/>
              </a:rPr>
              <a:t>https://www.uzp.gov.pl/baza-wiedzy/zrownowazone-zamowienia-publiczne/spoleczne-zamowienia</a:t>
            </a:r>
            <a:r>
              <a:rPr lang="pl-PL" sz="1500" u="sng" dirty="0" smtClean="0">
                <a:solidFill>
                  <a:schemeClr val="accent2"/>
                </a:solidFill>
              </a:rPr>
              <a:t> </a:t>
            </a:r>
            <a:r>
              <a:rPr lang="pl-PL" sz="1500" dirty="0"/>
              <a:t> </a:t>
            </a:r>
            <a:r>
              <a:rPr lang="pl-PL" sz="1500" dirty="0" smtClean="0"/>
              <a:t>- opinie prawne Urzędu, dobre praktyki, wzorcowe klauzule, orzecznictwo KIO i TSUE, publikacje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 rotWithShape="1">
          <a:blip r:embed="rId3"/>
          <a:srcRect l="4585" t="6324" r="29436" b="15302"/>
          <a:stretch/>
        </p:blipFill>
        <p:spPr>
          <a:xfrm>
            <a:off x="264704" y="1772817"/>
            <a:ext cx="8627776" cy="4968552"/>
          </a:xfrm>
          <a:prstGeom prst="rect">
            <a:avLst/>
          </a:prstGeom>
        </p:spPr>
      </p:pic>
      <p:sp>
        <p:nvSpPr>
          <p:cNvPr id="3" name="Strzałka w prawo 2"/>
          <p:cNvSpPr/>
          <p:nvPr/>
        </p:nvSpPr>
        <p:spPr>
          <a:xfrm rot="1379518">
            <a:off x="362312" y="3291883"/>
            <a:ext cx="761745" cy="50228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 rot="10800000" flipV="1">
            <a:off x="901330" y="2708920"/>
            <a:ext cx="8229600" cy="1223962"/>
          </a:xfrm>
        </p:spPr>
        <p:txBody>
          <a:bodyPr/>
          <a:lstStyle/>
          <a:p>
            <a:pPr eaLnBrk="1" hangingPunct="1"/>
            <a:r>
              <a:rPr lang="pl-PL" altLang="en-US" dirty="0" smtClean="0"/>
              <a:t>Dziękuję za uwagę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ytuł 1"/>
          <p:cNvSpPr>
            <a:spLocks noGrp="1"/>
          </p:cNvSpPr>
          <p:nvPr>
            <p:ph type="title"/>
          </p:nvPr>
        </p:nvSpPr>
        <p:spPr>
          <a:xfrm rot="10800000" flipV="1">
            <a:off x="1403648" y="188640"/>
            <a:ext cx="6408738" cy="1223963"/>
          </a:xfrm>
        </p:spPr>
        <p:txBody>
          <a:bodyPr/>
          <a:lstStyle/>
          <a:p>
            <a:pPr eaLnBrk="1" hangingPunct="1"/>
            <a:r>
              <a:rPr lang="pl-PL" altLang="en-US" sz="3600" b="1" dirty="0" smtClean="0"/>
              <a:t>Plan wystąpienia</a:t>
            </a:r>
          </a:p>
        </p:txBody>
      </p:sp>
      <p:sp>
        <p:nvSpPr>
          <p:cNvPr id="5" name="Symbol zastępczy zawartości 2"/>
          <p:cNvSpPr txBox="1">
            <a:spLocks noGrp="1"/>
          </p:cNvSpPr>
          <p:nvPr>
            <p:ph idx="1"/>
          </p:nvPr>
        </p:nvSpPr>
        <p:spPr>
          <a:xfrm>
            <a:off x="539552" y="1700808"/>
            <a:ext cx="8136904" cy="4564658"/>
          </a:xfrm>
        </p:spPr>
        <p:txBody>
          <a:bodyPr rtlCol="0">
            <a:normAutofit fontScale="92500" lnSpcReduction="20000"/>
          </a:bodyPr>
          <a:lstStyle>
            <a:lvl1pPr marL="338138" indent="-338138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F3300"/>
              </a:buClr>
              <a:buSzPct val="100000"/>
              <a:buFont typeface="Verdana" panose="020B060403050404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Arial Unicode MS" pitchFamily="34" charset="-128"/>
                <a:cs typeface="+mn-cs"/>
              </a:defRPr>
            </a:lvl1pPr>
            <a:lvl2pPr marL="738188" indent="-280988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buChar char="–"/>
              <a:defRPr sz="1600">
                <a:solidFill>
                  <a:srgbClr val="000000"/>
                </a:solidFill>
                <a:latin typeface="+mn-lt"/>
                <a:ea typeface="Arial Unicode MS" pitchFamily="34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FF3300"/>
              </a:buClr>
              <a:buSzPct val="100000"/>
              <a:buFont typeface="Verdana" panose="020B0604030504040204" pitchFamily="34" charset="0"/>
              <a:buChar char="•"/>
              <a:defRPr sz="1400">
                <a:solidFill>
                  <a:srgbClr val="000000"/>
                </a:solidFill>
                <a:latin typeface="+mn-lt"/>
                <a:ea typeface="Arial Unicode MS" pitchFamily="34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buChar char="–"/>
              <a:defRPr sz="1200">
                <a:solidFill>
                  <a:srgbClr val="000000"/>
                </a:solidFill>
                <a:latin typeface="+mn-lt"/>
                <a:ea typeface="Arial Unicode MS" pitchFamily="34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anose="020B0604030504040204" pitchFamily="34" charset="0"/>
              <a:buChar char="»"/>
              <a:defRPr sz="1200">
                <a:solidFill>
                  <a:srgbClr val="000000"/>
                </a:solidFill>
                <a:latin typeface="+mn-lt"/>
                <a:ea typeface="Arial Unicode MS" pitchFamily="34" charset="-128"/>
                <a:cs typeface="+mn-cs"/>
              </a:defRPr>
            </a:lvl5pPr>
            <a:lvl6pPr marL="2514600" indent="-228600" algn="l" defTabSz="449263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itchFamily="32" charset="0"/>
              <a:buChar char="»"/>
              <a:defRPr sz="12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itchFamily="32" charset="0"/>
              <a:buChar char="»"/>
              <a:defRPr sz="12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itchFamily="32" charset="0"/>
              <a:buChar char="»"/>
              <a:defRPr sz="12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itchFamily="32" charset="0"/>
              <a:buChar char="»"/>
              <a:defRPr sz="12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514350" indent="-514350" algn="just"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  <a:defRPr/>
            </a:pPr>
            <a:r>
              <a:rPr lang="pl-PL" sz="3200" kern="0" dirty="0" smtClean="0">
                <a:solidFill>
                  <a:schemeClr val="tx1"/>
                </a:solidFill>
              </a:rPr>
              <a:t>Zakres stosowania społecznych zamówień publicznych </a:t>
            </a:r>
            <a:r>
              <a:rPr lang="pl-PL" sz="3200" b="1" kern="0" dirty="0" smtClean="0">
                <a:solidFill>
                  <a:schemeClr val="tx1"/>
                </a:solidFill>
              </a:rPr>
              <a:t>w latach 2012-2015</a:t>
            </a:r>
            <a:r>
              <a:rPr lang="pl-PL" sz="3200" kern="0" dirty="0" smtClean="0">
                <a:solidFill>
                  <a:schemeClr val="tx1"/>
                </a:solidFill>
              </a:rPr>
              <a:t>:</a:t>
            </a:r>
          </a:p>
          <a:p>
            <a:pPr marL="987425" indent="-514350" algn="just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pl-PL" sz="3200" kern="0" dirty="0" smtClean="0">
                <a:solidFill>
                  <a:schemeClr val="tx1"/>
                </a:solidFill>
              </a:rPr>
              <a:t>Metoda zbierania danych</a:t>
            </a:r>
          </a:p>
          <a:p>
            <a:pPr marL="987425" indent="-514350" algn="just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pl-PL" sz="3200" kern="0" dirty="0" smtClean="0">
                <a:solidFill>
                  <a:schemeClr val="tx1"/>
                </a:solidFill>
              </a:rPr>
              <a:t>Dane statystyczne UZP </a:t>
            </a:r>
          </a:p>
          <a:p>
            <a:pPr marL="514350" indent="-514350" algn="just"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 startAt="2"/>
              <a:defRPr/>
            </a:pPr>
            <a:r>
              <a:rPr lang="pl-PL" sz="3200" kern="0" dirty="0">
                <a:solidFill>
                  <a:schemeClr val="tx1"/>
                </a:solidFill>
              </a:rPr>
              <a:t>Zakres </a:t>
            </a:r>
            <a:r>
              <a:rPr lang="pl-PL" sz="3200" kern="0" dirty="0" smtClean="0">
                <a:solidFill>
                  <a:schemeClr val="tx1"/>
                </a:solidFill>
              </a:rPr>
              <a:t>stosowania </a:t>
            </a:r>
            <a:r>
              <a:rPr lang="pl-PL" sz="3200" kern="0" dirty="0">
                <a:solidFill>
                  <a:schemeClr val="tx1"/>
                </a:solidFill>
              </a:rPr>
              <a:t>społecznych zamówień publicznych </a:t>
            </a:r>
            <a:r>
              <a:rPr lang="pl-PL" sz="3200" b="1" kern="0" dirty="0">
                <a:solidFill>
                  <a:schemeClr val="tx1"/>
                </a:solidFill>
              </a:rPr>
              <a:t>w </a:t>
            </a:r>
            <a:r>
              <a:rPr lang="pl-PL" sz="3200" b="1" kern="0" dirty="0" smtClean="0">
                <a:solidFill>
                  <a:schemeClr val="tx1"/>
                </a:solidFill>
              </a:rPr>
              <a:t>2016 roku:</a:t>
            </a:r>
          </a:p>
          <a:p>
            <a:pPr marL="814388" indent="-457200" algn="just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pl-PL" sz="3200" kern="0" dirty="0" smtClean="0">
                <a:solidFill>
                  <a:schemeClr val="tx1"/>
                </a:solidFill>
              </a:rPr>
              <a:t>Metody </a:t>
            </a:r>
            <a:r>
              <a:rPr lang="pl-PL" sz="3200" kern="0" dirty="0">
                <a:solidFill>
                  <a:schemeClr val="tx1"/>
                </a:solidFill>
              </a:rPr>
              <a:t>zbierania danych</a:t>
            </a:r>
          </a:p>
          <a:p>
            <a:pPr marL="814388" indent="-457200" algn="just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  <a:defRPr/>
            </a:pPr>
            <a:r>
              <a:rPr lang="pl-PL" sz="3200" kern="0" dirty="0">
                <a:solidFill>
                  <a:schemeClr val="tx1"/>
                </a:solidFill>
              </a:rPr>
              <a:t>Dane statystyczne UZP </a:t>
            </a:r>
          </a:p>
          <a:p>
            <a:pPr marL="0" indent="0" algn="just">
              <a:spcBef>
                <a:spcPts val="1200"/>
              </a:spcBef>
              <a:spcAft>
                <a:spcPts val="600"/>
              </a:spcAft>
              <a:buClrTx/>
              <a:buNone/>
              <a:defRPr/>
            </a:pPr>
            <a:endParaRPr lang="pl-PL" sz="3200" b="1" kern="0" dirty="0" smtClean="0">
              <a:solidFill>
                <a:schemeClr val="tx1"/>
              </a:solidFill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arenR"/>
              <a:defRPr/>
            </a:pPr>
            <a:endParaRPr lang="pl-PL" sz="2400" b="1" kern="0" dirty="0">
              <a:solidFill>
                <a:schemeClr val="tx1"/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 startAt="3"/>
              <a:defRPr/>
            </a:pPr>
            <a:endParaRPr lang="pl-PL" sz="1900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10800000" flipV="1">
            <a:off x="1763688" y="2996952"/>
            <a:ext cx="6840537" cy="12239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en-US" b="1" dirty="0" smtClean="0"/>
              <a:t>Zakres stosowania społecznych zamówień publicznych w latach 2012-2015</a:t>
            </a:r>
            <a:r>
              <a:rPr lang="pl-PL" altLang="pl-PL" b="1" dirty="0"/>
              <a:t/>
            </a:r>
            <a:br>
              <a:rPr lang="pl-PL" altLang="pl-PL" b="1" dirty="0"/>
            </a:b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title"/>
          </p:nvPr>
        </p:nvSpPr>
        <p:spPr>
          <a:xfrm>
            <a:off x="179388" y="623888"/>
            <a:ext cx="8640762" cy="823912"/>
          </a:xfrm>
        </p:spPr>
        <p:txBody>
          <a:bodyPr/>
          <a:lstStyle/>
          <a:p>
            <a:pPr algn="ctr"/>
            <a:r>
              <a:rPr lang="pl-PL" altLang="pl-PL" sz="2800" b="1" dirty="0" smtClean="0">
                <a:solidFill>
                  <a:schemeClr val="tx1"/>
                </a:solidFill>
              </a:rPr>
              <a:t>Badanie poziomu uwzględniania aspektów społecznych w zamówieniach publicznych</a:t>
            </a:r>
            <a:r>
              <a:rPr lang="pl-PL" altLang="pl-PL" dirty="0" smtClean="0">
                <a:solidFill>
                  <a:schemeClr val="tx1"/>
                </a:solidFill>
              </a:rPr>
              <a:t/>
            </a:r>
            <a:br>
              <a:rPr lang="pl-PL" altLang="pl-PL" dirty="0" smtClean="0">
                <a:solidFill>
                  <a:schemeClr val="tx1"/>
                </a:solidFill>
              </a:rPr>
            </a:br>
            <a:endParaRPr lang="pl-PL" altLang="pl-PL" dirty="0" smtClean="0"/>
          </a:p>
        </p:txBody>
      </p:sp>
      <p:sp>
        <p:nvSpPr>
          <p:cNvPr id="6" name="Symbol zastępczy zawartości 2"/>
          <p:cNvSpPr>
            <a:spLocks noGrp="1"/>
          </p:cNvSpPr>
          <p:nvPr>
            <p:ph idx="1"/>
          </p:nvPr>
        </p:nvSpPr>
        <p:spPr>
          <a:xfrm>
            <a:off x="214523" y="1628800"/>
            <a:ext cx="8643937" cy="5087938"/>
          </a:xfrm>
        </p:spPr>
        <p:txBody>
          <a:bodyPr/>
          <a:lstStyle/>
          <a:p>
            <a:pPr algn="just">
              <a:buClr>
                <a:srgbClr val="FF0000"/>
              </a:buClr>
              <a:defRPr/>
            </a:pPr>
            <a:r>
              <a:rPr lang="pl-PL" altLang="pl-PL" sz="2000" dirty="0" smtClean="0"/>
              <a:t>Prowadzone przez UZP </a:t>
            </a:r>
            <a:r>
              <a:rPr lang="pl-PL" altLang="pl-PL" sz="2000" b="1" dirty="0" smtClean="0"/>
              <a:t>od 2010 roku </a:t>
            </a:r>
            <a:r>
              <a:rPr lang="pl-PL" altLang="pl-PL" sz="2000" dirty="0" smtClean="0"/>
              <a:t>- wejście w życie nowych przepisów ustawy </a:t>
            </a:r>
            <a:r>
              <a:rPr lang="pl-PL" altLang="pl-PL" sz="2000" dirty="0" err="1" smtClean="0"/>
              <a:t>Pzp</a:t>
            </a:r>
            <a:r>
              <a:rPr lang="pl-PL" altLang="pl-PL" sz="2000" dirty="0" smtClean="0"/>
              <a:t> dotyczących klauzul społecznych - do </a:t>
            </a:r>
            <a:r>
              <a:rPr lang="pl-PL" altLang="pl-PL" sz="2000" dirty="0"/>
              <a:t>2015 </a:t>
            </a:r>
            <a:r>
              <a:rPr lang="pl-PL" altLang="pl-PL" sz="2000" dirty="0" smtClean="0"/>
              <a:t>roku.</a:t>
            </a:r>
          </a:p>
          <a:p>
            <a:pPr algn="just">
              <a:buClr>
                <a:srgbClr val="FF0000"/>
              </a:buClr>
              <a:defRPr/>
            </a:pPr>
            <a:endParaRPr lang="pl-PL" altLang="pl-PL" sz="2000" dirty="0" smtClean="0"/>
          </a:p>
          <a:p>
            <a:pPr algn="just">
              <a:buClr>
                <a:srgbClr val="FF0000"/>
              </a:buClr>
              <a:defRPr/>
            </a:pPr>
            <a:r>
              <a:rPr lang="pl-PL" altLang="pl-PL" sz="2000" b="1" dirty="0" smtClean="0"/>
              <a:t>Oparte na autorskiej metodologii UZP</a:t>
            </a:r>
            <a:r>
              <a:rPr lang="pl-PL" altLang="pl-PL" sz="2000" dirty="0" smtClean="0"/>
              <a:t>: </a:t>
            </a:r>
            <a:r>
              <a:rPr lang="pl-PL" altLang="pl-PL" sz="2000" dirty="0" smtClean="0"/>
              <a:t>przeprowadzane kwartalnie</a:t>
            </a:r>
            <a:r>
              <a:rPr lang="pl-PL" altLang="pl-PL" sz="2000" dirty="0" smtClean="0"/>
              <a:t> badanie </a:t>
            </a:r>
            <a:r>
              <a:rPr lang="pl-PL" altLang="pl-PL" sz="2000" dirty="0" smtClean="0"/>
              <a:t>próby losowej ogłoszeń o zamówieniu zamieszczanych przez polskich zamawiających w krajowym (Biuletyn Zamówień Publicznych) oraz publikowanych w unijnym (Suplement do Dziennika Urzędowego UE) </a:t>
            </a:r>
            <a:r>
              <a:rPr lang="pl-PL" altLang="pl-PL" sz="2000" dirty="0" smtClean="0"/>
              <a:t>publikatorze. </a:t>
            </a:r>
            <a:endParaRPr lang="pl-PL" altLang="pl-PL" sz="2000" dirty="0" smtClean="0"/>
          </a:p>
          <a:p>
            <a:pPr algn="just">
              <a:buClr>
                <a:srgbClr val="FF0000"/>
              </a:buClr>
              <a:defRPr/>
            </a:pPr>
            <a:endParaRPr lang="pl-PL" altLang="pl-PL" sz="2000" dirty="0" smtClean="0"/>
          </a:p>
          <a:p>
            <a:pPr algn="just">
              <a:buClr>
                <a:srgbClr val="FF0000"/>
              </a:buClr>
              <a:defRPr/>
            </a:pPr>
            <a:r>
              <a:rPr lang="pl-PL" altLang="pl-PL" sz="2000" dirty="0" smtClean="0"/>
              <a:t>Dodatkowo, w tym okresie badanie ilości </a:t>
            </a:r>
            <a:r>
              <a:rPr lang="pl-PL" altLang="pl-PL" sz="2000" b="1" dirty="0" smtClean="0"/>
              <a:t>ogłoszeń o zamówieniu w BZP </a:t>
            </a:r>
            <a:r>
              <a:rPr lang="pl-PL" altLang="pl-PL" sz="2000" dirty="0" smtClean="0"/>
              <a:t>w których zamawiający </a:t>
            </a:r>
            <a:r>
              <a:rPr lang="pl-PL" altLang="pl-PL" sz="2000" b="1" dirty="0" smtClean="0"/>
              <a:t>zastrzegł, że o udzielenie zamówienia mogą ubiegać się wyłącznie wykonawcy, u których ponad 50% zatrudnionych stanowią osoby niepełnosprawne. </a:t>
            </a:r>
            <a:r>
              <a:rPr lang="pl-PL" altLang="pl-PL" sz="2000" dirty="0" smtClean="0"/>
              <a:t>(art</a:t>
            </a:r>
            <a:r>
              <a:rPr lang="pl-PL" altLang="pl-PL" sz="2000" dirty="0" smtClean="0"/>
              <a:t>. 22 ust. 2 </a:t>
            </a:r>
            <a:r>
              <a:rPr lang="pl-PL" altLang="pl-PL" sz="2000" dirty="0" err="1" smtClean="0"/>
              <a:t>Pzp</a:t>
            </a:r>
            <a:r>
              <a:rPr lang="pl-PL" altLang="pl-PL" sz="2000" dirty="0" smtClean="0"/>
              <a:t>)</a:t>
            </a:r>
          </a:p>
          <a:p>
            <a:pPr algn="just">
              <a:buFont typeface="Verdana" panose="020B0604030504040204" pitchFamily="34" charset="0"/>
              <a:buNone/>
              <a:defRPr/>
            </a:pPr>
            <a:endParaRPr lang="pl-PL" alt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745433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>
          <a:xfrm rot="10800000" flipV="1">
            <a:off x="-74613" y="115888"/>
            <a:ext cx="8894763" cy="1225550"/>
          </a:xfrm>
        </p:spPr>
        <p:txBody>
          <a:bodyPr/>
          <a:lstStyle/>
          <a:p>
            <a:pPr eaLnBrk="1" hangingPunct="1"/>
            <a:r>
              <a:rPr lang="pl-PL" altLang="en-US" sz="3200" b="1" dirty="0" smtClean="0"/>
              <a:t>Zakres stosowania społecznych zamówień publicznych</a:t>
            </a:r>
            <a:endParaRPr lang="pl-PL" altLang="en-US" sz="3200" dirty="0" smtClean="0"/>
          </a:p>
        </p:txBody>
      </p:sp>
      <p:graphicFrame>
        <p:nvGraphicFramePr>
          <p:cNvPr id="25603" name="Wykres 5"/>
          <p:cNvGraphicFramePr>
            <a:graphicFrameLocks/>
          </p:cNvGraphicFramePr>
          <p:nvPr/>
        </p:nvGraphicFramePr>
        <p:xfrm>
          <a:off x="350838" y="1273175"/>
          <a:ext cx="8143875" cy="463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2" name="Wykres" r:id="rId3" imgW="8151058" imgH="4645555" progId="Excel.Chart.8">
                  <p:embed/>
                </p:oleObj>
              </mc:Choice>
              <mc:Fallback>
                <p:oleObj name="Wykres" r:id="rId3" imgW="8151058" imgH="4645555" progId="Excel.Chart.8">
                  <p:embed/>
                  <p:pic>
                    <p:nvPicPr>
                      <p:cNvPr id="0" name="Wykres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1273175"/>
                        <a:ext cx="8143875" cy="463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Prostokąt 8"/>
          <p:cNvSpPr>
            <a:spLocks noChangeArrowheads="1"/>
          </p:cNvSpPr>
          <p:nvPr/>
        </p:nvSpPr>
        <p:spPr bwMode="auto">
          <a:xfrm>
            <a:off x="142874" y="5910263"/>
            <a:ext cx="84597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l-PL" altLang="en-US" sz="1200"/>
              <a:t>* Dane pozyskane w oparciu o analizę 4% próby ogółu ogłoszeń o zamówieniu opublikowanych przez polskie instytucje zamawiające w   danym roku referencyjnym. Dobór próby losowej dokonywany był zarówno dla ogłoszeń zamieszczanych w krajowym publikatorze – Biuletynie Zamówień Publicznych, jak i ogłoszeń publikowanych w Suplemencie do Dziennika Urzędowego Unii Europejskiej (baza danych TED).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60518" cy="823913"/>
          </a:xfrm>
        </p:spPr>
        <p:txBody>
          <a:bodyPr/>
          <a:lstStyle/>
          <a:p>
            <a:pPr algn="ctr"/>
            <a:r>
              <a:rPr lang="pl-PL" altLang="en-US" sz="2800" b="1" dirty="0" smtClean="0"/>
              <a:t>Klauzula na podstawie art. 22 ust. 2 </a:t>
            </a:r>
            <a:r>
              <a:rPr lang="pl-PL" altLang="en-US" sz="2800" b="1" dirty="0" err="1" smtClean="0"/>
              <a:t>Pzp</a:t>
            </a:r>
            <a:r>
              <a:rPr lang="pl-PL" altLang="en-US" sz="2800" b="1" dirty="0" smtClean="0"/>
              <a:t> w ogłoszeniach z Biuletynu Zamówień Publicznych </a:t>
            </a:r>
            <a:endParaRPr lang="pl-PL" altLang="en-US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358187" cy="4872037"/>
          </a:xfrm>
        </p:spPr>
        <p:txBody>
          <a:bodyPr/>
          <a:lstStyle/>
          <a:p>
            <a:pPr marL="0" indent="0">
              <a:buFont typeface="Verdana" panose="020B0604030504040204" pitchFamily="34" charset="0"/>
              <a:buNone/>
              <a:defRPr/>
            </a:pPr>
            <a:r>
              <a:rPr lang="pl-PL" sz="2000" b="1" dirty="0" smtClean="0"/>
              <a:t>ROK 2012</a:t>
            </a:r>
          </a:p>
          <a:p>
            <a:pPr>
              <a:defRPr/>
            </a:pPr>
            <a:r>
              <a:rPr lang="pl-PL" sz="2000" dirty="0" smtClean="0"/>
              <a:t>107 postępowań w stosunku do 81 191 postępowań ogłoszonych w BZP –</a:t>
            </a:r>
            <a:r>
              <a:rPr lang="pl-PL" sz="2000" b="1" dirty="0" smtClean="0"/>
              <a:t> 0,13%</a:t>
            </a:r>
            <a:endParaRPr lang="pl-PL" sz="2000" dirty="0" smtClean="0"/>
          </a:p>
          <a:p>
            <a:pPr marL="0" indent="0">
              <a:buFont typeface="Verdana" panose="020B0604030504040204" pitchFamily="34" charset="0"/>
              <a:buNone/>
              <a:defRPr/>
            </a:pPr>
            <a:r>
              <a:rPr lang="pl-PL" sz="2000" b="1" dirty="0" smtClean="0"/>
              <a:t>ROK 2013</a:t>
            </a:r>
          </a:p>
          <a:p>
            <a:pPr>
              <a:defRPr/>
            </a:pPr>
            <a:r>
              <a:rPr lang="pl-PL" sz="2000" dirty="0" smtClean="0"/>
              <a:t>400 postępowań w stosunku do 177 438 postępowań ogłoszonych w BZP -</a:t>
            </a:r>
            <a:r>
              <a:rPr lang="pl-PL" sz="2000" b="1" dirty="0" smtClean="0"/>
              <a:t> 0,23%</a:t>
            </a:r>
            <a:endParaRPr lang="pl-PL" sz="2000" dirty="0" smtClean="0"/>
          </a:p>
          <a:p>
            <a:pPr marL="0" indent="0">
              <a:buFont typeface="Verdana" panose="020B0604030504040204" pitchFamily="34" charset="0"/>
              <a:buNone/>
              <a:defRPr/>
            </a:pPr>
            <a:r>
              <a:rPr lang="pl-PL" sz="2000" b="1" dirty="0" smtClean="0"/>
              <a:t>ROK 2014</a:t>
            </a:r>
          </a:p>
          <a:p>
            <a:pPr>
              <a:defRPr/>
            </a:pPr>
            <a:r>
              <a:rPr lang="pl-PL" sz="2000" dirty="0" smtClean="0"/>
              <a:t>183 postępowania w stosunku do 145 126 postępowań ogłoszonych w BZP – </a:t>
            </a:r>
            <a:r>
              <a:rPr lang="pl-PL" sz="2000" b="1" dirty="0" smtClean="0"/>
              <a:t>0,13%</a:t>
            </a:r>
            <a:endParaRPr lang="pl-PL" sz="2000" dirty="0" smtClean="0"/>
          </a:p>
          <a:p>
            <a:pPr marL="0" indent="0">
              <a:buFont typeface="Verdana" panose="020B0604030504040204" pitchFamily="34" charset="0"/>
              <a:buNone/>
              <a:defRPr/>
            </a:pPr>
            <a:r>
              <a:rPr lang="pl-PL" sz="2000" b="1" dirty="0" smtClean="0"/>
              <a:t>ROK 2015</a:t>
            </a:r>
          </a:p>
          <a:p>
            <a:pPr>
              <a:defRPr/>
            </a:pPr>
            <a:r>
              <a:rPr lang="pl-PL" sz="2000" dirty="0" smtClean="0"/>
              <a:t>169 postępowań w stosunku do 115 907 postępowań ogłoszonych w BZP – </a:t>
            </a:r>
            <a:r>
              <a:rPr lang="pl-PL" sz="2000" b="1" dirty="0" smtClean="0"/>
              <a:t>0,15%</a:t>
            </a:r>
          </a:p>
        </p:txBody>
      </p:sp>
    </p:spTree>
    <p:extLst>
      <p:ext uri="{BB962C8B-B14F-4D97-AF65-F5344CB8AC3E}">
        <p14:creationId xmlns:p14="http://schemas.microsoft.com/office/powerpoint/2010/main" val="106702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23253" y="2492896"/>
            <a:ext cx="7690048" cy="1684784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/>
              <a:t>Zakres </a:t>
            </a:r>
            <a:r>
              <a:rPr lang="pl-PL" sz="3600" b="1" dirty="0" smtClean="0"/>
              <a:t>stosowania aspektów </a:t>
            </a:r>
            <a:r>
              <a:rPr lang="pl-PL" sz="3600" b="1" dirty="0"/>
              <a:t>społecznych zamówień publicznych w </a:t>
            </a:r>
            <a:r>
              <a:rPr lang="pl-PL" sz="3600" b="1" dirty="0" smtClean="0"/>
              <a:t>2016 r.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32080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323726" y="260648"/>
            <a:ext cx="8640762" cy="823912"/>
          </a:xfrm>
        </p:spPr>
        <p:txBody>
          <a:bodyPr/>
          <a:lstStyle/>
          <a:p>
            <a:pPr algn="ctr"/>
            <a:r>
              <a:rPr lang="pl-PL" altLang="pl-PL" sz="2800" b="1" dirty="0" smtClean="0"/>
              <a:t>Metody zbierania danych na temat stosowania aspektów społecznych w zamówieniach publicznych za 2016 rok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726" y="1268760"/>
            <a:ext cx="8640762" cy="5111750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0"/>
              </a:spcAft>
              <a:buFont typeface="Verdana" panose="020B0604030504040204" pitchFamily="34" charset="0"/>
              <a:buNone/>
              <a:defRPr/>
            </a:pP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Dane pozyskiwane z dwóch źródeł: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pl-P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rocznych </a:t>
            </a:r>
            <a:r>
              <a:rPr lang="pl-PL" sz="19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sprawozdań o </a:t>
            </a:r>
            <a:r>
              <a:rPr lang="pl-PL" sz="19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udzielonych zamówieniach, przekazywanych przez zamawiających na podstawie art. 98 ustawy </a:t>
            </a:r>
            <a:r>
              <a:rPr lang="pl-PL" sz="1900" b="1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Pzp</a:t>
            </a:r>
            <a:r>
              <a:rPr lang="pl-PL" sz="19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9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zbiorcze dane statystyczne w zakresie społecznych zamówień publicznych za rok 2016 </a:t>
            </a:r>
            <a:r>
              <a:rPr lang="pl-PL" sz="19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obejmują jedynie zamówienia publicznego wszczęte i udzielone w okresie 28 lipca-31 grudnia 2016 r. </a:t>
            </a: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tj. postępowania o udzielenie zamówienia przeprowadzone na podstawie znowelizowanych w 2016 r. przepisów ustawy Prawo zamówień publicznych. 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defRPr/>
            </a:pPr>
            <a:r>
              <a:rPr lang="pl-PL" sz="19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monitorowania realizacji ,,Zaleceń Rady Ministrów w sprawie stosowania przez administrację rządową klauzul społecznych w zamówieniach publicznych” przyjętych przez Radę Ministrów w dniu 28 lipca 2015 </a:t>
            </a: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r. </a:t>
            </a:r>
          </a:p>
          <a:p>
            <a:pPr marL="0" indent="0" algn="just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 oparciu o informacje przekazywane przez jednostki administracji rządowej w ramach specjalnie przygotowanej do tego celu elektronicznej wersji formularza (</a:t>
            </a: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http://klauzule.uzp.gov.pl/</a:t>
            </a:r>
            <a:r>
              <a:rPr lang="pl-PL" sz="19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- w odniesieniu do postępowań o udzielenie zamówienia publicznego wszczętych przed 28 lipca 2016 r. Od 28 lipca do 31 grudnia dane z monitoring Zaleceń zawarte w rocznych sprawozdaniach o udzielonych zamówieniach.</a:t>
            </a:r>
          </a:p>
        </p:txBody>
      </p:sp>
    </p:spTree>
    <p:extLst>
      <p:ext uri="{BB962C8B-B14F-4D97-AF65-F5344CB8AC3E}">
        <p14:creationId xmlns:p14="http://schemas.microsoft.com/office/powerpoint/2010/main" val="313872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712200" cy="4872038"/>
          </a:xfrm>
        </p:spPr>
        <p:txBody>
          <a:bodyPr/>
          <a:lstStyle/>
          <a:p>
            <a:pPr marL="0" indent="0" algn="just">
              <a:buFont typeface="Verdana" panose="020B0604030504040204" pitchFamily="34" charset="0"/>
              <a:buNone/>
              <a:defRPr/>
            </a:pPr>
            <a:r>
              <a:rPr lang="pl-PL" altLang="pl-PL" sz="1800" b="1" dirty="0"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pl-PL" altLang="pl-PL" sz="1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abela </a:t>
            </a:r>
            <a:r>
              <a:rPr lang="pl-PL" altLang="pl-PL" sz="1800" b="1" dirty="0">
                <a:ea typeface="Times New Roman" panose="02020603050405020304" pitchFamily="18" charset="0"/>
                <a:cs typeface="Arial" panose="020B0604020202020204" pitchFamily="34" charset="0"/>
              </a:rPr>
              <a:t>nr VIII formularza rocznego sprawozdania o udzielonych </a:t>
            </a:r>
            <a:r>
              <a:rPr lang="pl-PL" altLang="pl-PL" sz="1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zamówieniach „Zamówienia, do których stosuje się przepisy ustawy </a:t>
            </a:r>
            <a:r>
              <a:rPr lang="pl-PL" altLang="pl-PL" sz="1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Pzp</a:t>
            </a:r>
            <a:r>
              <a:rPr lang="pl-PL" altLang="pl-PL" sz="1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uwzględniające następujące aspekty społeczne”:</a:t>
            </a:r>
          </a:p>
          <a:p>
            <a:pPr marL="0" indent="0" algn="just">
              <a:buFont typeface="Verdana" panose="020B0604030504040204" pitchFamily="34" charset="0"/>
              <a:buNone/>
              <a:defRPr/>
            </a:pPr>
            <a:endParaRPr lang="pl-PL" altLang="pl-PL" sz="1700" b="1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2563" indent="-182563" algn="just">
              <a:buClr>
                <a:srgbClr val="FF0000"/>
              </a:buClr>
              <a:defRPr/>
            </a:pPr>
            <a:r>
              <a:rPr lang="pl-PL" altLang="pl-PL" sz="17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informację czy zamówienie udzielono jako </a:t>
            </a:r>
            <a:r>
              <a:rPr lang="pl-PL" altLang="pl-PL" sz="17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zamówienie zastrzeżone</a:t>
            </a:r>
            <a:r>
              <a:rPr lang="pl-PL" altLang="pl-PL" sz="17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o którym mowa w art. 22 ust. 2 ustawy </a:t>
            </a:r>
            <a:r>
              <a:rPr lang="pl-PL" altLang="pl-PL" sz="1700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Pzp</a:t>
            </a:r>
            <a:r>
              <a:rPr lang="pl-PL" altLang="pl-PL" sz="17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endParaRPr lang="pl-PL" altLang="pl-PL" sz="1700" dirty="0" smtClean="0"/>
          </a:p>
          <a:p>
            <a:pPr marL="182563" indent="-182563" algn="just">
              <a:buClr>
                <a:srgbClr val="FF0000"/>
              </a:buClr>
              <a:defRPr/>
            </a:pPr>
            <a:r>
              <a:rPr lang="pl-PL" altLang="pl-PL" sz="1700" dirty="0" smtClean="0">
                <a:cs typeface="Arial" panose="020B0604020202020204" pitchFamily="34" charset="0"/>
              </a:rPr>
              <a:t>aspekty społeczne określone w opisie przedmiotu zamówienia, w tym </a:t>
            </a:r>
            <a:r>
              <a:rPr lang="pl-PL" altLang="pl-PL" sz="1700" b="1" dirty="0" smtClean="0">
                <a:cs typeface="Arial" panose="020B0604020202020204" pitchFamily="34" charset="0"/>
              </a:rPr>
              <a:t>odwołania do zatrudnienia na podstawie umowy o pracę, o którym mowa w art. 29 ust. 3a ustawy, odwołania do aspektów społecznych związanych z realizacją zamówienia, o których mowa w art. 29 ust. 4 ustawy, odwołania do dostępności dla osób niepełnosprawnych lub projektowania z przeznaczeniem dla wszystkich użytkowników, o których mowa w art. 29 ust. 5 ustawy, odwołania do oznakowania, o którym mowa w art. 30a ustawy, </a:t>
            </a:r>
          </a:p>
          <a:p>
            <a:pPr marL="182563" indent="-182563" algn="just">
              <a:buClr>
                <a:srgbClr val="FF0000"/>
              </a:buClr>
              <a:buFont typeface="Symbol" panose="05050102010706020507" pitchFamily="18" charset="2"/>
              <a:buChar char=""/>
              <a:defRPr/>
            </a:pPr>
            <a:r>
              <a:rPr lang="pl-PL" altLang="pl-PL" sz="1700" b="1" dirty="0" smtClean="0">
                <a:cs typeface="Arial" panose="020B0604020202020204" pitchFamily="34" charset="0"/>
              </a:rPr>
              <a:t>aspekty społeczne określone w kryteriach oceny ofert, w tym odwołania do oznakowania,</a:t>
            </a:r>
            <a:r>
              <a:rPr lang="pl-PL" altLang="pl-PL" sz="1700" dirty="0" smtClean="0">
                <a:cs typeface="Arial" panose="020B0604020202020204" pitchFamily="34" charset="0"/>
              </a:rPr>
              <a:t> </a:t>
            </a:r>
            <a:r>
              <a:rPr lang="pl-PL" altLang="pl-PL" sz="1700" b="1" dirty="0" smtClean="0">
                <a:cs typeface="Arial" panose="020B0604020202020204" pitchFamily="34" charset="0"/>
              </a:rPr>
              <a:t>o którym mowa w art. 30a ustawy </a:t>
            </a:r>
            <a:r>
              <a:rPr lang="pl-PL" altLang="pl-PL" sz="1700" dirty="0" smtClean="0">
                <a:cs typeface="Arial" panose="020B0604020202020204" pitchFamily="34" charset="0"/>
              </a:rPr>
              <a:t>oraz </a:t>
            </a:r>
            <a:r>
              <a:rPr lang="pl-PL" altLang="pl-PL" sz="1700" b="1" dirty="0" smtClean="0">
                <a:cs typeface="Arial" panose="020B0604020202020204" pitchFamily="34" charset="0"/>
              </a:rPr>
              <a:t>odwołania do innych aspektów społecznych.</a:t>
            </a:r>
          </a:p>
          <a:p>
            <a:pPr marL="0" indent="0" algn="just">
              <a:buFont typeface="Symbol" panose="05050102010706020507" pitchFamily="18" charset="2"/>
              <a:buChar char=""/>
              <a:defRPr/>
            </a:pPr>
            <a:endParaRPr lang="pl-PL" altLang="pl-PL" sz="1700" dirty="0" smtClean="0">
              <a:cs typeface="Arial" panose="020B0604020202020204" pitchFamily="34" charset="0"/>
            </a:endParaRPr>
          </a:p>
          <a:p>
            <a:pPr marL="0" indent="0" algn="just">
              <a:buFont typeface="Verdana" panose="020B0604030504040204" pitchFamily="34" charset="0"/>
              <a:buNone/>
              <a:defRPr/>
            </a:pPr>
            <a:r>
              <a:rPr lang="pl-PL" altLang="pl-PL" sz="17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Dodatkowo, w tabeli VII formularza rocznego sprawozdania o udzielonych zamówieniach obejmującej zamówienia na usługi społeczne i inne szczególne usługi zamawiający informują czy postępowanie zakończone udzieleniem zamówienia stanowiło </a:t>
            </a:r>
            <a:r>
              <a:rPr lang="pl-PL" altLang="pl-PL" sz="17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zamówienie zastrzeżone na usługi zdrowotne, społeczne oraz kulturalne, o którym mowa w art. 138p ustawy </a:t>
            </a:r>
            <a:r>
              <a:rPr lang="pl-PL" altLang="pl-PL" sz="17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Pzp</a:t>
            </a:r>
            <a:r>
              <a:rPr lang="pl-PL" altLang="pl-PL" sz="17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l-PL" altLang="pl-PL" sz="1700" dirty="0" smtClean="0">
              <a:cs typeface="Times New Roman" panose="02020603050405020304" pitchFamily="18" charset="0"/>
            </a:endParaRPr>
          </a:p>
          <a:p>
            <a:pPr marL="0" indent="0">
              <a:defRPr/>
            </a:pPr>
            <a:endParaRPr lang="pl-PL" altLang="pl-PL" sz="1400" dirty="0" smtClean="0"/>
          </a:p>
        </p:txBody>
      </p:sp>
      <p:sp>
        <p:nvSpPr>
          <p:cNvPr id="5" name="Prostokąt 4"/>
          <p:cNvSpPr/>
          <p:nvPr/>
        </p:nvSpPr>
        <p:spPr>
          <a:xfrm>
            <a:off x="127000" y="188913"/>
            <a:ext cx="90011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400"/>
              </a:spcBef>
              <a:spcAft>
                <a:spcPts val="0"/>
              </a:spcAft>
              <a:buClr>
                <a:srgbClr val="FF3300"/>
              </a:buClr>
              <a:buSzPct val="100000"/>
              <a:defRPr/>
            </a:pPr>
            <a:r>
              <a:rPr lang="pl-PL" sz="2400" b="1" kern="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Rodzaj danych pozyskiwanych </a:t>
            </a:r>
            <a:r>
              <a:rPr lang="pl-PL" sz="2400" b="1" kern="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z rocznych sprawozdań składanych przez </a:t>
            </a:r>
            <a:r>
              <a:rPr lang="pl-PL" sz="2400" b="1" kern="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zamawiających</a:t>
            </a:r>
            <a:endParaRPr lang="pl-PL" sz="2400" b="1" kern="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21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</TotalTime>
  <Words>1226</Words>
  <Application>Microsoft Office PowerPoint</Application>
  <PresentationFormat>Pokaz na ekranie (4:3)</PresentationFormat>
  <Paragraphs>154</Paragraphs>
  <Slides>17</Slides>
  <Notes>4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6" baseType="lpstr">
      <vt:lpstr>Arial Unicode MS</vt:lpstr>
      <vt:lpstr>Arial</vt:lpstr>
      <vt:lpstr>Calibri</vt:lpstr>
      <vt:lpstr>Symbol</vt:lpstr>
      <vt:lpstr>Times New Roman</vt:lpstr>
      <vt:lpstr>Verdana</vt:lpstr>
      <vt:lpstr>Wingdings</vt:lpstr>
      <vt:lpstr>Motyw pakietu Office</vt:lpstr>
      <vt:lpstr>Wykres</vt:lpstr>
      <vt:lpstr>Zakres i skala stosowania klauzul społecznych przez administrację samorządową</vt:lpstr>
      <vt:lpstr>Plan wystąpienia</vt:lpstr>
      <vt:lpstr>Zakres stosowania społecznych zamówień publicznych w latach 2012-2015 </vt:lpstr>
      <vt:lpstr>Badanie poziomu uwzględniania aspektów społecznych w zamówieniach publicznych </vt:lpstr>
      <vt:lpstr>Zakres stosowania społecznych zamówień publicznych</vt:lpstr>
      <vt:lpstr>Klauzula na podstawie art. 22 ust. 2 Pzp w ogłoszeniach z Biuletynu Zamówień Publicznych </vt:lpstr>
      <vt:lpstr>Prezentacja programu PowerPoint</vt:lpstr>
      <vt:lpstr>Metody zbierania danych na temat stosowania aspektów społecznych w zamówieniach publicznych za 2016 rok </vt:lpstr>
      <vt:lpstr>Prezentacja programu PowerPoint</vt:lpstr>
      <vt:lpstr>Zakres stosowania społecznych zamówień publicznych w II poł. 2016 r.</vt:lpstr>
      <vt:lpstr>Zakres stosowania społecznych zamówień publicznych w II poł. 2016 r.</vt:lpstr>
      <vt:lpstr>Zastosowane aspekty społeczne w podziale na liczbę jst i jednostek organizacyjnych jst w II poł. 2016 r.</vt:lpstr>
      <vt:lpstr>Zakres stosowania społecznych zamówień publicznych przez zamawiających z poszczególnych województw</vt:lpstr>
      <vt:lpstr>Klauzula na podstawie art. 22 ust. 2 Pzp w ogłoszeniach z Biuletynu Zamówień Publicznych </vt:lpstr>
      <vt:lpstr>Gdzie warto szukać informacji na temat danych statystycznych </vt:lpstr>
      <vt:lpstr>Gdzie warto szukać informacji na temat społecznych zamówień publicznych</vt:lpstr>
      <vt:lpstr>Dziękuję za uwagę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aszumski</dc:creator>
  <cp:lastModifiedBy>Ołdak- Bułanowska Katarzyna</cp:lastModifiedBy>
  <cp:revision>130</cp:revision>
  <dcterms:created xsi:type="dcterms:W3CDTF">2017-11-28T14:20:49Z</dcterms:created>
  <dcterms:modified xsi:type="dcterms:W3CDTF">2018-04-30T09:02:29Z</dcterms:modified>
</cp:coreProperties>
</file>