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sldIdLst>
    <p:sldId id="256" r:id="rId2"/>
    <p:sldId id="259" r:id="rId3"/>
    <p:sldId id="260" r:id="rId4"/>
    <p:sldId id="261" r:id="rId5"/>
    <p:sldId id="262" r:id="rId6"/>
    <p:sldId id="263" r:id="rId7"/>
    <p:sldId id="264" r:id="rId8"/>
    <p:sldId id="265" r:id="rId9"/>
    <p:sldId id="267" r:id="rId10"/>
    <p:sldId id="268" r:id="rId11"/>
    <p:sldId id="269" r:id="rId12"/>
    <p:sldId id="270" r:id="rId13"/>
    <p:sldId id="271" r:id="rId14"/>
  </p:sldIdLst>
  <p:sldSz cx="9144000" cy="6858000" type="screen4x3"/>
  <p:notesSz cx="6858000" cy="9144000"/>
  <p:defaultTextStyle>
    <a:defPPr>
      <a:defRPr lang="en-GB"/>
    </a:defPPr>
    <a:lvl1pPr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00971"/>
    <a:srgbClr val="FB18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68159" autoAdjust="0"/>
  </p:normalViewPr>
  <p:slideViewPr>
    <p:cSldViewPr snapToGrid="0">
      <p:cViewPr varScale="1">
        <p:scale>
          <a:sx n="28" d="100"/>
          <a:sy n="28" d="100"/>
        </p:scale>
        <p:origin x="1440"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DE8BBA-3F90-49BD-B635-6DA4575DABA7}" type="datetimeFigureOut">
              <a:rPr lang="en-GB" smtClean="0"/>
              <a:t>18/12/2018</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7A1C9E-200D-4250-B00C-68F58BF9EAE2}" type="slidenum">
              <a:rPr lang="en-GB" smtClean="0"/>
              <a:t>‹#›</a:t>
            </a:fld>
            <a:endParaRPr lang="en-GB"/>
          </a:p>
        </p:txBody>
      </p:sp>
    </p:spTree>
    <p:extLst>
      <p:ext uri="{BB962C8B-B14F-4D97-AF65-F5344CB8AC3E}">
        <p14:creationId xmlns:p14="http://schemas.microsoft.com/office/powerpoint/2010/main" val="41179629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17A1C9E-200D-4250-B00C-68F58BF9EAE2}" type="slidenum">
              <a:rPr lang="en-GB" smtClean="0"/>
              <a:t>1</a:t>
            </a:fld>
            <a:endParaRPr lang="en-GB"/>
          </a:p>
        </p:txBody>
      </p:sp>
    </p:spTree>
    <p:extLst>
      <p:ext uri="{BB962C8B-B14F-4D97-AF65-F5344CB8AC3E}">
        <p14:creationId xmlns:p14="http://schemas.microsoft.com/office/powerpoint/2010/main" val="12841419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SPAIN </a:t>
            </a:r>
          </a:p>
          <a:p>
            <a:r>
              <a:rPr lang="en-GB" dirty="0"/>
              <a:t>	USED FOR REMUNERATION </a:t>
            </a:r>
          </a:p>
          <a:p>
            <a:r>
              <a:rPr lang="en-GB" dirty="0"/>
              <a:t>		REWARD OVER-PRODUCTION </a:t>
            </a:r>
          </a:p>
          <a:p>
            <a:r>
              <a:rPr lang="en-GB" dirty="0"/>
              <a:t>		MAKING TARGETS </a:t>
            </a:r>
          </a:p>
          <a:p>
            <a:r>
              <a:rPr lang="en-GB" dirty="0"/>
              <a:t>		PROBLEMATIC FOR MOTIVATION </a:t>
            </a:r>
          </a:p>
          <a:p>
            <a:r>
              <a:rPr lang="en-GB" dirty="0"/>
              <a:t>	MODULOS: </a:t>
            </a:r>
          </a:p>
          <a:p>
            <a:r>
              <a:rPr lang="en-GB" dirty="0"/>
              <a:t>		ACCOUNT OF BENCH TIME/CASE RELATED TASKS </a:t>
            </a:r>
          </a:p>
          <a:p>
            <a:r>
              <a:rPr lang="en-GB" dirty="0"/>
              <a:t>			CASE PREPARATION </a:t>
            </a:r>
          </a:p>
          <a:p>
            <a:r>
              <a:rPr lang="en-GB" dirty="0"/>
              <a:t>			MEETINGS </a:t>
            </a:r>
          </a:p>
          <a:p>
            <a:r>
              <a:rPr lang="en-GB" dirty="0"/>
              <a:t>		MATRIX OF STANDARD TIMES </a:t>
            </a:r>
          </a:p>
          <a:p>
            <a:r>
              <a:rPr lang="en-GB" dirty="0"/>
              <a:t>			EACH MAJOR TYPE OF PROCEEDING </a:t>
            </a:r>
          </a:p>
          <a:p>
            <a:r>
              <a:rPr lang="en-GB" dirty="0"/>
              <a:t>			NON CASE RELATED TIMES </a:t>
            </a:r>
          </a:p>
          <a:p>
            <a:r>
              <a:rPr lang="en-GB" dirty="0"/>
              <a:t>			EST CASE-RELATED WORKING HOURS PER YEAR/TYPE OF JUDICIAL POSITION </a:t>
            </a:r>
          </a:p>
          <a:p>
            <a:r>
              <a:rPr lang="en-GB" dirty="0"/>
              <a:t>			BENCHMARK FOR INDIVIDUAL PERFORMANCE </a:t>
            </a:r>
          </a:p>
          <a:p>
            <a:r>
              <a:rPr lang="en-GB" dirty="0"/>
              <a:t>	IMPACT </a:t>
            </a:r>
          </a:p>
          <a:p>
            <a:r>
              <a:rPr lang="en-GB" dirty="0"/>
              <a:t>		THOSE WHO PRODUCED MOST WORKED LESS </a:t>
            </a:r>
          </a:p>
          <a:p>
            <a:r>
              <a:rPr lang="en-GB" dirty="0"/>
              <a:t>		OVERALL IMPROVEMENT OF PRODUCTION 7% </a:t>
            </a:r>
          </a:p>
          <a:p>
            <a:r>
              <a:rPr lang="en-GB" dirty="0"/>
              <a:t>		INITIALLY JUDGES PUNISHED 5% SALARY FOR UNDER PERFORMANCE </a:t>
            </a:r>
          </a:p>
          <a:p>
            <a:r>
              <a:rPr lang="en-GB" dirty="0"/>
              <a:t>			CHANGED </a:t>
            </a:r>
          </a:p>
          <a:p>
            <a:r>
              <a:rPr lang="en-GB" dirty="0"/>
              <a:t>		LOSS OF INTRINSIC MOTIVATION </a:t>
            </a:r>
          </a:p>
          <a:p>
            <a:r>
              <a:rPr lang="en-GB" dirty="0"/>
              <a:t>		UNIDIMENSIONAL </a:t>
            </a:r>
          </a:p>
          <a:p>
            <a:r>
              <a:rPr lang="en-GB" dirty="0"/>
              <a:t>	OTHER VALUES NEEDED </a:t>
            </a:r>
          </a:p>
          <a:p>
            <a:endParaRPr lang="en-GB" dirty="0"/>
          </a:p>
        </p:txBody>
      </p:sp>
      <p:sp>
        <p:nvSpPr>
          <p:cNvPr id="4" name="Slide Number Placeholder 3"/>
          <p:cNvSpPr>
            <a:spLocks noGrp="1"/>
          </p:cNvSpPr>
          <p:nvPr>
            <p:ph type="sldNum" sz="quarter" idx="10"/>
          </p:nvPr>
        </p:nvSpPr>
        <p:spPr/>
        <p:txBody>
          <a:bodyPr/>
          <a:lstStyle/>
          <a:p>
            <a:fld id="{7383CE51-8B0E-4F77-A011-1A4320E097B9}" type="slidenum">
              <a:rPr lang="en-GB" smtClean="0"/>
              <a:t>10</a:t>
            </a:fld>
            <a:endParaRPr lang="en-GB"/>
          </a:p>
        </p:txBody>
      </p:sp>
    </p:spTree>
    <p:extLst>
      <p:ext uri="{BB962C8B-B14F-4D97-AF65-F5344CB8AC3E}">
        <p14:creationId xmlns:p14="http://schemas.microsoft.com/office/powerpoint/2010/main" val="15466221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KOSOVO (KLEIMAN ET AL P.653) </a:t>
            </a:r>
          </a:p>
          <a:p>
            <a:r>
              <a:rPr lang="en-GB" dirty="0"/>
              <a:t>		DELPHI METHOD </a:t>
            </a:r>
          </a:p>
          <a:p>
            <a:r>
              <a:rPr lang="en-GB" dirty="0"/>
              <a:t>		TWO STAGES: JUSTICE SYSTEM ASSESSMENT REVIEW TEAM 2003 </a:t>
            </a:r>
          </a:p>
          <a:p>
            <a:r>
              <a:rPr lang="en-GB" dirty="0"/>
              <a:t>			JUDICIAL INTERVIEW </a:t>
            </a:r>
          </a:p>
          <a:p>
            <a:r>
              <a:rPr lang="en-GB" dirty="0"/>
              <a:t>				ESTIMATES OF CASE WEIGHTS </a:t>
            </a:r>
          </a:p>
          <a:p>
            <a:r>
              <a:rPr lang="en-GB" dirty="0"/>
              <a:t>			REVIEW AND INITIAL ESTIMATES VIA FOCUS GROUP </a:t>
            </a:r>
          </a:p>
          <a:p>
            <a:r>
              <a:rPr lang="en-GB" dirty="0"/>
              <a:t>		USAID KOSOVO JUSTICE SUPPORT PROGRAMME 2010 </a:t>
            </a:r>
          </a:p>
          <a:p>
            <a:r>
              <a:rPr lang="en-GB" dirty="0"/>
              <a:t>			DEVELOP SET OF WEIGHTS FOR MUNICIPAL COURTS </a:t>
            </a:r>
          </a:p>
          <a:p>
            <a:r>
              <a:rPr lang="en-GB" dirty="0"/>
              <a:t>			EVALUATE RESOURCE ALLOCATION </a:t>
            </a:r>
          </a:p>
          <a:p>
            <a:r>
              <a:rPr lang="en-GB" dirty="0"/>
              <a:t>			EMPIRICALLY BASED TRANSPARENT FORMULA </a:t>
            </a:r>
          </a:p>
          <a:p>
            <a:r>
              <a:rPr lang="en-GB" dirty="0"/>
              <a:t>			MEANS TO EVALUATE IMPACT ON COURTS </a:t>
            </a:r>
          </a:p>
          <a:p>
            <a:r>
              <a:rPr lang="en-GB" dirty="0"/>
              <a:t>			DELPHI SESSIONS </a:t>
            </a:r>
          </a:p>
          <a:p>
            <a:r>
              <a:rPr lang="en-GB" dirty="0"/>
              <a:t>			RESOURCE ALLOCATION </a:t>
            </a:r>
          </a:p>
          <a:p>
            <a:r>
              <a:rPr lang="en-GB" dirty="0"/>
              <a:t>				ESPECIALLY IMPORTANT HERE </a:t>
            </a:r>
          </a:p>
          <a:p>
            <a:r>
              <a:rPr lang="en-GB" dirty="0"/>
              <a:t>				COMPUTERISATION NEEDED </a:t>
            </a:r>
          </a:p>
          <a:p>
            <a:r>
              <a:rPr lang="en-GB" dirty="0"/>
              <a:t>			PERFORMANCE QUOTE FOR JUDGES </a:t>
            </a:r>
          </a:p>
          <a:p>
            <a:endParaRPr lang="en-GB" dirty="0"/>
          </a:p>
        </p:txBody>
      </p:sp>
      <p:sp>
        <p:nvSpPr>
          <p:cNvPr id="4" name="Slide Number Placeholder 3"/>
          <p:cNvSpPr>
            <a:spLocks noGrp="1"/>
          </p:cNvSpPr>
          <p:nvPr>
            <p:ph type="sldNum" sz="quarter" idx="10"/>
          </p:nvPr>
        </p:nvSpPr>
        <p:spPr/>
        <p:txBody>
          <a:bodyPr/>
          <a:lstStyle/>
          <a:p>
            <a:fld id="{7383CE51-8B0E-4F77-A011-1A4320E097B9}" type="slidenum">
              <a:rPr lang="en-GB" smtClean="0"/>
              <a:t>11</a:t>
            </a:fld>
            <a:endParaRPr lang="en-GB"/>
          </a:p>
        </p:txBody>
      </p:sp>
    </p:spTree>
    <p:extLst>
      <p:ext uri="{BB962C8B-B14F-4D97-AF65-F5344CB8AC3E}">
        <p14:creationId xmlns:p14="http://schemas.microsoft.com/office/powerpoint/2010/main" val="41979438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17A1C9E-200D-4250-B00C-68F58BF9EAE2}" type="slidenum">
              <a:rPr lang="en-GB" smtClean="0"/>
              <a:t>12</a:t>
            </a:fld>
            <a:endParaRPr lang="en-GB"/>
          </a:p>
        </p:txBody>
      </p:sp>
    </p:spTree>
    <p:extLst>
      <p:ext uri="{BB962C8B-B14F-4D97-AF65-F5344CB8AC3E}">
        <p14:creationId xmlns:p14="http://schemas.microsoft.com/office/powerpoint/2010/main" val="9020780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383CE51-8B0E-4F77-A011-1A4320E097B9}" type="slidenum">
              <a:rPr lang="en-GB" smtClean="0"/>
              <a:t>13</a:t>
            </a:fld>
            <a:endParaRPr lang="en-GB"/>
          </a:p>
        </p:txBody>
      </p:sp>
    </p:spTree>
    <p:extLst>
      <p:ext uri="{BB962C8B-B14F-4D97-AF65-F5344CB8AC3E}">
        <p14:creationId xmlns:p14="http://schemas.microsoft.com/office/powerpoint/2010/main" val="31250985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MEASURE: </a:t>
            </a:r>
          </a:p>
          <a:p>
            <a:r>
              <a:rPr lang="en-GB" dirty="0"/>
              <a:t>	TIMELINESS </a:t>
            </a:r>
          </a:p>
          <a:p>
            <a:r>
              <a:rPr lang="en-GB" dirty="0"/>
              <a:t>	EFFICIENCY </a:t>
            </a:r>
          </a:p>
          <a:p>
            <a:r>
              <a:rPr lang="en-GB" dirty="0"/>
              <a:t>	JUDICIAL EFFORT </a:t>
            </a:r>
          </a:p>
          <a:p>
            <a:r>
              <a:rPr lang="en-GB" dirty="0"/>
              <a:t>JUDICIAL EVALUATION:  </a:t>
            </a:r>
          </a:p>
          <a:p>
            <a:r>
              <a:rPr lang="en-GB" dirty="0"/>
              <a:t>	COMPLEX </a:t>
            </a:r>
          </a:p>
          <a:p>
            <a:r>
              <a:rPr lang="en-GB" dirty="0"/>
              <a:t>	MULTIFACETED </a:t>
            </a:r>
          </a:p>
          <a:p>
            <a:r>
              <a:rPr lang="en-GB" dirty="0"/>
              <a:t>	COMPETING VALUES </a:t>
            </a:r>
          </a:p>
          <a:p>
            <a:endParaRPr lang="en-GB" dirty="0"/>
          </a:p>
        </p:txBody>
      </p:sp>
      <p:sp>
        <p:nvSpPr>
          <p:cNvPr id="4" name="Slide Number Placeholder 3"/>
          <p:cNvSpPr>
            <a:spLocks noGrp="1"/>
          </p:cNvSpPr>
          <p:nvPr>
            <p:ph type="sldNum" sz="quarter" idx="10"/>
          </p:nvPr>
        </p:nvSpPr>
        <p:spPr/>
        <p:txBody>
          <a:bodyPr/>
          <a:lstStyle/>
          <a:p>
            <a:fld id="{7383CE51-8B0E-4F77-A011-1A4320E097B9}" type="slidenum">
              <a:rPr lang="en-GB" smtClean="0"/>
              <a:t>2</a:t>
            </a:fld>
            <a:endParaRPr lang="en-GB"/>
          </a:p>
        </p:txBody>
      </p:sp>
    </p:spTree>
    <p:extLst>
      <p:ext uri="{BB962C8B-B14F-4D97-AF65-F5344CB8AC3E}">
        <p14:creationId xmlns:p14="http://schemas.microsoft.com/office/powerpoint/2010/main" val="40799620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ZERO SUM GAME" </a:t>
            </a:r>
          </a:p>
          <a:p>
            <a:r>
              <a:rPr lang="en-GB" dirty="0"/>
              <a:t>EFFICIENCY V. FAIRNESS </a:t>
            </a:r>
          </a:p>
          <a:p>
            <a:r>
              <a:rPr lang="en-GB" dirty="0"/>
              <a:t>"WHILE THE GOAL IS JUST A MEANS TO AN END (THE OVERALL JUSTICE PERFORMANCE), THE INCENTIVE SYSTEM PUSHES THE JUDGE TO REACH THAT GOAL AND NOT THE FINAL END." CONTINI ET AL P.1111 </a:t>
            </a:r>
          </a:p>
          <a:p>
            <a:endParaRPr lang="en-GB" dirty="0"/>
          </a:p>
          <a:p>
            <a:r>
              <a:rPr lang="en-GB" dirty="0"/>
              <a:t>Motivations: MOTIVATION BECOMES ABOUT EFFICIENCY GOALS, MOTIVATION SHOULD BE ABOUT JUSTICE SERVICE PROVISION P. 1111 </a:t>
            </a:r>
          </a:p>
          <a:p>
            <a:endParaRPr lang="en-GB" dirty="0"/>
          </a:p>
          <a:p>
            <a:r>
              <a:rPr lang="en-GB" dirty="0"/>
              <a:t>EXTRINSIC V INTRINSIC MOTIVATIONS</a:t>
            </a:r>
          </a:p>
          <a:p>
            <a:r>
              <a:rPr lang="en-GB" dirty="0"/>
              <a:t>Automatism: NO POSSIBILITY FOR REFLECTION  </a:t>
            </a:r>
          </a:p>
        </p:txBody>
      </p:sp>
      <p:sp>
        <p:nvSpPr>
          <p:cNvPr id="4" name="Slide Number Placeholder 3"/>
          <p:cNvSpPr>
            <a:spLocks noGrp="1"/>
          </p:cNvSpPr>
          <p:nvPr>
            <p:ph type="sldNum" sz="quarter" idx="10"/>
          </p:nvPr>
        </p:nvSpPr>
        <p:spPr/>
        <p:txBody>
          <a:bodyPr/>
          <a:lstStyle/>
          <a:p>
            <a:fld id="{7383CE51-8B0E-4F77-A011-1A4320E097B9}" type="slidenum">
              <a:rPr lang="en-GB" smtClean="0"/>
              <a:t>3</a:t>
            </a:fld>
            <a:endParaRPr lang="en-GB"/>
          </a:p>
        </p:txBody>
      </p:sp>
    </p:spTree>
    <p:extLst>
      <p:ext uri="{BB962C8B-B14F-4D97-AF65-F5344CB8AC3E}">
        <p14:creationId xmlns:p14="http://schemas.microsoft.com/office/powerpoint/2010/main" val="27199365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383CE51-8B0E-4F77-A011-1A4320E097B9}" type="slidenum">
              <a:rPr lang="en-GB" smtClean="0"/>
              <a:t>4</a:t>
            </a:fld>
            <a:endParaRPr lang="en-GB"/>
          </a:p>
        </p:txBody>
      </p:sp>
    </p:spTree>
    <p:extLst>
      <p:ext uri="{BB962C8B-B14F-4D97-AF65-F5344CB8AC3E}">
        <p14:creationId xmlns:p14="http://schemas.microsoft.com/office/powerpoint/2010/main" val="31212884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LEGAL PERSPECTIVE: </a:t>
            </a:r>
          </a:p>
          <a:p>
            <a:r>
              <a:rPr lang="en-GB" dirty="0"/>
              <a:t>	FUNDAMENTAL RIGHTS OF CITIZENS P. 1112 </a:t>
            </a:r>
          </a:p>
          <a:p>
            <a:r>
              <a:rPr lang="en-GB" dirty="0"/>
              <a:t>	JUDICIAL INDEPENDENCE </a:t>
            </a:r>
          </a:p>
          <a:p>
            <a:r>
              <a:rPr lang="en-GB" dirty="0"/>
              <a:t>	POLITICAL ACCOUNTABILITIES </a:t>
            </a:r>
          </a:p>
          <a:p>
            <a:r>
              <a:rPr lang="en-GB" dirty="0"/>
              <a:t>HUMAN RESOURCES PERSPECTIVE: </a:t>
            </a:r>
          </a:p>
          <a:p>
            <a:r>
              <a:rPr lang="en-GB" dirty="0"/>
              <a:t>	LOW MORALE </a:t>
            </a:r>
          </a:p>
          <a:p>
            <a:r>
              <a:rPr lang="en-GB" dirty="0"/>
              <a:t>	ZERO SUM GAMES </a:t>
            </a:r>
          </a:p>
          <a:p>
            <a:r>
              <a:rPr lang="en-GB" dirty="0"/>
              <a:t>	BALANCE OF POWERS TOWARDS COURT MANAGERS: </a:t>
            </a:r>
          </a:p>
          <a:p>
            <a:r>
              <a:rPr lang="en-GB" dirty="0"/>
              <a:t>		DAVID KOSAR: "PERILS OF JUDICIAL SELF-GOVERNMENT IN TRANSITIONAL SOCIETIES" 2016 CAMBRIDGE </a:t>
            </a:r>
          </a:p>
          <a:p>
            <a:r>
              <a:rPr lang="en-GB" dirty="0"/>
              <a:t>ORGANISATIONAL PERSPECTIVE: </a:t>
            </a:r>
          </a:p>
          <a:p>
            <a:r>
              <a:rPr lang="en-GB" dirty="0"/>
              <a:t>	UNDEMOCRATIC WORKING ENVIRONMENT </a:t>
            </a:r>
          </a:p>
          <a:p>
            <a:r>
              <a:rPr lang="en-GB" dirty="0"/>
              <a:t>	LACK OF TRUST </a:t>
            </a:r>
          </a:p>
          <a:p>
            <a:r>
              <a:rPr lang="en-GB" dirty="0"/>
              <a:t>	TENSIONS IN THE WORKPLACE </a:t>
            </a:r>
          </a:p>
          <a:p>
            <a:endParaRPr lang="en-GB" dirty="0"/>
          </a:p>
        </p:txBody>
      </p:sp>
      <p:sp>
        <p:nvSpPr>
          <p:cNvPr id="4" name="Slide Number Placeholder 3"/>
          <p:cNvSpPr>
            <a:spLocks noGrp="1"/>
          </p:cNvSpPr>
          <p:nvPr>
            <p:ph type="sldNum" sz="quarter" idx="10"/>
          </p:nvPr>
        </p:nvSpPr>
        <p:spPr/>
        <p:txBody>
          <a:bodyPr/>
          <a:lstStyle/>
          <a:p>
            <a:fld id="{7383CE51-8B0E-4F77-A011-1A4320E097B9}" type="slidenum">
              <a:rPr lang="en-GB" smtClean="0"/>
              <a:t>5</a:t>
            </a:fld>
            <a:endParaRPr lang="en-GB"/>
          </a:p>
        </p:txBody>
      </p:sp>
    </p:spTree>
    <p:extLst>
      <p:ext uri="{BB962C8B-B14F-4D97-AF65-F5344CB8AC3E}">
        <p14:creationId xmlns:p14="http://schemas.microsoft.com/office/powerpoint/2010/main" val="41263453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ALGORITHMIC/AUTOMATIC SYSTEMS INSUFFICIENT </a:t>
            </a:r>
          </a:p>
          <a:p>
            <a:r>
              <a:rPr lang="en-GB" dirty="0"/>
              <a:t>	"THE ISSUE, HERE, IS HOW TO TRANSLATE AN ECONOMIC BASED EVALUATION INTO SOMETHING RELEVANT AND MEANINGFUL ALSO IN LEGAL OR SOCIAL REALMS AND, ON THE OTHER HAND, HOW TO GIVE RELEVANT COMPONENTS OF LAW, POLITICAL AND SOCIAL PARADIGMS WEIGHT IN ECONOMIC DECISIONS.“ Contini et al p.1113</a:t>
            </a:r>
          </a:p>
          <a:p>
            <a:endParaRPr lang="en-GB" dirty="0"/>
          </a:p>
        </p:txBody>
      </p:sp>
      <p:sp>
        <p:nvSpPr>
          <p:cNvPr id="4" name="Slide Number Placeholder 3"/>
          <p:cNvSpPr>
            <a:spLocks noGrp="1"/>
          </p:cNvSpPr>
          <p:nvPr>
            <p:ph type="sldNum" sz="quarter" idx="10"/>
          </p:nvPr>
        </p:nvSpPr>
        <p:spPr/>
        <p:txBody>
          <a:bodyPr/>
          <a:lstStyle/>
          <a:p>
            <a:fld id="{7383CE51-8B0E-4F77-A011-1A4320E097B9}" type="slidenum">
              <a:rPr lang="en-GB" smtClean="0"/>
              <a:t>6</a:t>
            </a:fld>
            <a:endParaRPr lang="en-GB"/>
          </a:p>
        </p:txBody>
      </p:sp>
    </p:spTree>
    <p:extLst>
      <p:ext uri="{BB962C8B-B14F-4D97-AF65-F5344CB8AC3E}">
        <p14:creationId xmlns:p14="http://schemas.microsoft.com/office/powerpoint/2010/main" val="31824267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"CASE WEIGHTING SYSTEMS CAN BE USED TO DETERMINE THE TOTAL COMPLEMENT OF JUDICIAL OFFICERS REQUIRED TO EFFICIENTLY AND EFFECTIVELY HANDLE THE WORKLOAD OF THE COURTS, TO DETERMINE THE OPTIMAL ALLOCATION OF JUDICIAL OFFICERS WITHIN AND ACROSS GEOGRAPHIC JURISDICTIONS AND COURT DIVISIONS, TO AID IN THE PROCESS OF REDRAWING JUDICIAL BOUNDARIES, AND TO ASSESS THE RESOURCES REQUIRED TO CLEAR COURT BACKLOGS." P.643 Kleiman et al p.643</a:t>
            </a:r>
          </a:p>
          <a:p>
            <a:endParaRPr lang="en-GB" dirty="0"/>
          </a:p>
          <a:p>
            <a:r>
              <a:rPr lang="en-GB" dirty="0"/>
              <a:t>JPE: Ethics, quality of judicial</a:t>
            </a:r>
            <a:r>
              <a:rPr lang="en-GB" baseline="0" dirty="0"/>
              <a:t> reasoning; appeals v. judicial review</a:t>
            </a:r>
            <a:endParaRPr lang="en-GB" dirty="0"/>
          </a:p>
          <a:p>
            <a:endParaRPr lang="en-GB" dirty="0"/>
          </a:p>
        </p:txBody>
      </p:sp>
      <p:sp>
        <p:nvSpPr>
          <p:cNvPr id="4" name="Slide Number Placeholder 3"/>
          <p:cNvSpPr>
            <a:spLocks noGrp="1"/>
          </p:cNvSpPr>
          <p:nvPr>
            <p:ph type="sldNum" sz="quarter" idx="10"/>
          </p:nvPr>
        </p:nvSpPr>
        <p:spPr/>
        <p:txBody>
          <a:bodyPr/>
          <a:lstStyle/>
          <a:p>
            <a:fld id="{7383CE51-8B0E-4F77-A011-1A4320E097B9}" type="slidenum">
              <a:rPr lang="en-GB" smtClean="0"/>
              <a:t>7</a:t>
            </a:fld>
            <a:endParaRPr lang="en-GB"/>
          </a:p>
        </p:txBody>
      </p:sp>
    </p:spTree>
    <p:extLst>
      <p:ext uri="{BB962C8B-B14F-4D97-AF65-F5344CB8AC3E}">
        <p14:creationId xmlns:p14="http://schemas.microsoft.com/office/powerpoint/2010/main" val="36858638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WHAT IS WEIGHED? </a:t>
            </a:r>
          </a:p>
          <a:p>
            <a:r>
              <a:rPr lang="en-GB" dirty="0"/>
              <a:t>	1) CASE COUNTS </a:t>
            </a:r>
          </a:p>
          <a:p>
            <a:r>
              <a:rPr lang="en-GB" dirty="0"/>
              <a:t>		CASES FILINGS (NEW CASES) </a:t>
            </a:r>
          </a:p>
          <a:p>
            <a:r>
              <a:rPr lang="en-GB" dirty="0"/>
              <a:t>		DISPOSITIONS (CASES RESOLVED) </a:t>
            </a:r>
          </a:p>
          <a:p>
            <a:r>
              <a:rPr lang="en-GB" dirty="0"/>
              <a:t>		ACCURACY AND RELIABILITY KEY </a:t>
            </a:r>
          </a:p>
          <a:p>
            <a:r>
              <a:rPr lang="en-GB" dirty="0"/>
              <a:t>		UNIFORMLY APPLIED </a:t>
            </a:r>
          </a:p>
          <a:p>
            <a:r>
              <a:rPr lang="en-GB" dirty="0"/>
              <a:t>	2) CASE WEIGHTS </a:t>
            </a:r>
          </a:p>
          <a:p>
            <a:r>
              <a:rPr lang="en-GB" dirty="0"/>
              <a:t>		"THE AVERAGE AMOUNT OF TIME A JUDICIAL OFFICER SPENDS TO HANDLE CASES OF EACH TYPE OVER THE LIFE OF THE CASE." KLEINMAN P.644 </a:t>
            </a:r>
          </a:p>
          <a:p>
            <a:r>
              <a:rPr lang="en-GB" dirty="0"/>
              <a:t>		MINUTES/HOURS </a:t>
            </a:r>
          </a:p>
          <a:p>
            <a:r>
              <a:rPr lang="en-GB" dirty="0"/>
              <a:t>		RELATIVE VALUES OF UNITS </a:t>
            </a:r>
          </a:p>
          <a:p>
            <a:r>
              <a:rPr lang="en-GB" dirty="0"/>
              <a:t>		INCLUDES ALL TIME REQUIRED TO SOLVE CASE </a:t>
            </a:r>
          </a:p>
          <a:p>
            <a:r>
              <a:rPr lang="en-GB" dirty="0"/>
              <a:t>			FROM FILING-DISPOSITION </a:t>
            </a:r>
          </a:p>
          <a:p>
            <a:r>
              <a:rPr lang="en-GB" dirty="0"/>
              <a:t>		BASED ON: </a:t>
            </a:r>
          </a:p>
          <a:p>
            <a:r>
              <a:rPr lang="en-GB" dirty="0"/>
              <a:t>			EXPERT OPINION </a:t>
            </a:r>
          </a:p>
          <a:p>
            <a:r>
              <a:rPr lang="en-GB" dirty="0"/>
              <a:t>			TIME STUDY </a:t>
            </a:r>
          </a:p>
          <a:p>
            <a:r>
              <a:rPr lang="en-GB" dirty="0"/>
              <a:t>	3) YEAR VALUE </a:t>
            </a:r>
          </a:p>
          <a:p>
            <a:r>
              <a:rPr lang="en-GB" dirty="0"/>
              <a:t>“THE TOTAL ANNUAL JUDICIAL WORKLOAD IS CALCULATED BY MULTIPLYING THE ANNUAL CASE COUNT FOR EACH CASE TYPE BY THE CORRESPONDING CASE WEIGHT, THEN SUMMING THE WORKLOAD ACROSS ALL CASE TYPES. THE WORKLOAD IS THEN DIVIDED BY THE YEAR VALUE TO DETERMINE THE TOTAL NUMBER OF FULL-TIME EQUIVALENT JUDGES NEEDED TO HANDLE THE WORKLOAD.“ KLEIMAN ET AL P.644 </a:t>
            </a:r>
          </a:p>
          <a:p>
            <a:endParaRPr lang="en-GB" dirty="0"/>
          </a:p>
        </p:txBody>
      </p:sp>
      <p:sp>
        <p:nvSpPr>
          <p:cNvPr id="4" name="Slide Number Placeholder 3"/>
          <p:cNvSpPr>
            <a:spLocks noGrp="1"/>
          </p:cNvSpPr>
          <p:nvPr>
            <p:ph type="sldNum" sz="quarter" idx="10"/>
          </p:nvPr>
        </p:nvSpPr>
        <p:spPr/>
        <p:txBody>
          <a:bodyPr/>
          <a:lstStyle/>
          <a:p>
            <a:fld id="{7383CE51-8B0E-4F77-A011-1A4320E097B9}" type="slidenum">
              <a:rPr lang="en-GB" smtClean="0"/>
              <a:t>8</a:t>
            </a:fld>
            <a:endParaRPr lang="en-GB"/>
          </a:p>
        </p:txBody>
      </p:sp>
    </p:spTree>
    <p:extLst>
      <p:ext uri="{BB962C8B-B14F-4D97-AF65-F5344CB8AC3E}">
        <p14:creationId xmlns:p14="http://schemas.microsoft.com/office/powerpoint/2010/main" val="8765647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BEST PRACTICES </a:t>
            </a:r>
          </a:p>
          <a:p>
            <a:r>
              <a:rPr lang="en-GB" dirty="0"/>
              <a:t>	NETHERLANDS (CONTINI 1107) </a:t>
            </a:r>
          </a:p>
          <a:p>
            <a:r>
              <a:rPr lang="en-GB" dirty="0"/>
              <a:t>		RESOURCE ALLOCATION </a:t>
            </a:r>
          </a:p>
          <a:p>
            <a:r>
              <a:rPr lang="en-GB" dirty="0"/>
              <a:t>		COURT MANAGEMENT </a:t>
            </a:r>
          </a:p>
          <a:p>
            <a:r>
              <a:rPr lang="en-GB" dirty="0"/>
              <a:t>		PERFORMANCE MANAGEMENT </a:t>
            </a:r>
          </a:p>
          <a:p>
            <a:r>
              <a:rPr lang="en-GB" dirty="0"/>
              <a:t>		WORKLOAD RE-MEASURED EVERY 3 YEARS </a:t>
            </a:r>
          </a:p>
          <a:p>
            <a:r>
              <a:rPr lang="en-GB" dirty="0"/>
              <a:t>		(NUMBER OF CASES PER CASE CATEGORY) X (MINUTES PER CASE) X (PRICE PER MINUTE).</a:t>
            </a:r>
          </a:p>
          <a:p>
            <a:r>
              <a:rPr lang="en-GB" dirty="0"/>
              <a:t>		BALANCED OUT WITH QUALITY ISSUES </a:t>
            </a:r>
          </a:p>
          <a:p>
            <a:r>
              <a:rPr lang="en-GB" dirty="0"/>
              <a:t>			ORGANISATIONAL </a:t>
            </a:r>
          </a:p>
          <a:p>
            <a:r>
              <a:rPr lang="en-GB" dirty="0"/>
              <a:t>			JUDICIAL VALUES </a:t>
            </a:r>
          </a:p>
          <a:p>
            <a:r>
              <a:rPr lang="en-GB" dirty="0"/>
              <a:t>			CUSTOMER SURVEYS </a:t>
            </a:r>
          </a:p>
          <a:p>
            <a:r>
              <a:rPr lang="en-GB" dirty="0"/>
              <a:t>	FINLAND: (INVENTORY OF PRACTICES IN PERFORMANCE MANAGEMENT P. 6) </a:t>
            </a:r>
          </a:p>
          <a:p>
            <a:r>
              <a:rPr lang="en-GB" dirty="0"/>
              <a:t>		CALCULATE AVERAGE HANDLING TIME PER CATEGORY </a:t>
            </a:r>
          </a:p>
          <a:p>
            <a:r>
              <a:rPr lang="en-GB" dirty="0"/>
              <a:t>		BUY IN  </a:t>
            </a:r>
          </a:p>
          <a:p>
            <a:r>
              <a:rPr lang="en-GB" dirty="0"/>
              <a:t>			REASONABLE BASIS FOR RESOURCE ALLOCATION </a:t>
            </a:r>
          </a:p>
          <a:p>
            <a:r>
              <a:rPr lang="en-GB" dirty="0"/>
              <a:t>		CRITIQUE: </a:t>
            </a:r>
          </a:p>
          <a:p>
            <a:r>
              <a:rPr lang="en-GB" dirty="0"/>
              <a:t>			LACK OF CONSIDERATION OF SPECIAL FEATURES OF DIFFERENT CASES IN SSTEM (BLACK BOX ONLY) </a:t>
            </a:r>
          </a:p>
          <a:p>
            <a:r>
              <a:rPr lang="en-GB" dirty="0"/>
              <a:t>	</a:t>
            </a:r>
          </a:p>
        </p:txBody>
      </p:sp>
      <p:sp>
        <p:nvSpPr>
          <p:cNvPr id="4" name="Slide Number Placeholder 3"/>
          <p:cNvSpPr>
            <a:spLocks noGrp="1"/>
          </p:cNvSpPr>
          <p:nvPr>
            <p:ph type="sldNum" sz="quarter" idx="10"/>
          </p:nvPr>
        </p:nvSpPr>
        <p:spPr/>
        <p:txBody>
          <a:bodyPr/>
          <a:lstStyle/>
          <a:p>
            <a:fld id="{7383CE51-8B0E-4F77-A011-1A4320E097B9}" type="slidenum">
              <a:rPr lang="en-GB" smtClean="0"/>
              <a:t>9</a:t>
            </a:fld>
            <a:endParaRPr lang="en-GB"/>
          </a:p>
        </p:txBody>
      </p:sp>
    </p:spTree>
    <p:extLst>
      <p:ext uri="{BB962C8B-B14F-4D97-AF65-F5344CB8AC3E}">
        <p14:creationId xmlns:p14="http://schemas.microsoft.com/office/powerpoint/2010/main" val="1721007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11"/>
          <p:cNvGrpSpPr>
            <a:grpSpLocks/>
          </p:cNvGrpSpPr>
          <p:nvPr/>
        </p:nvGrpSpPr>
        <p:grpSpPr bwMode="auto">
          <a:xfrm>
            <a:off x="-1588" y="898525"/>
            <a:ext cx="9145588" cy="1368425"/>
            <a:chOff x="-1" y="1729"/>
            <a:chExt cx="5761" cy="862"/>
          </a:xfrm>
        </p:grpSpPr>
        <p:pic>
          <p:nvPicPr>
            <p:cNvPr id="3" name="Picture 8" descr="UB large.jpg                                                   00042048 Alexander                      B746BDF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729"/>
              <a:ext cx="5761" cy="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Line 9"/>
            <p:cNvSpPr>
              <a:spLocks noChangeShapeType="1"/>
            </p:cNvSpPr>
            <p:nvPr/>
          </p:nvSpPr>
          <p:spPr bwMode="auto">
            <a:xfrm>
              <a:off x="0" y="2591"/>
              <a:ext cx="5760" cy="0"/>
            </a:xfrm>
            <a:prstGeom prst="line">
              <a:avLst/>
            </a:prstGeom>
            <a:noFill/>
            <a:ln w="127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 name="Line 10"/>
            <p:cNvSpPr>
              <a:spLocks noChangeShapeType="1"/>
            </p:cNvSpPr>
            <p:nvPr/>
          </p:nvSpPr>
          <p:spPr bwMode="auto">
            <a:xfrm>
              <a:off x="-1" y="1729"/>
              <a:ext cx="5760" cy="0"/>
            </a:xfrm>
            <a:prstGeom prst="line">
              <a:avLst/>
            </a:prstGeom>
            <a:noFill/>
            <a:ln w="127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Tree>
    <p:extLst>
      <p:ext uri="{BB962C8B-B14F-4D97-AF65-F5344CB8AC3E}">
        <p14:creationId xmlns:p14="http://schemas.microsoft.com/office/powerpoint/2010/main" val="3574618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074834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38900" y="609600"/>
            <a:ext cx="1943100" cy="54864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609600"/>
            <a:ext cx="5676900" cy="54864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017188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168302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696694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5720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109030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39267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15168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7773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3106627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93744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p:nvSpPr>
        <p:spPr bwMode="auto">
          <a:xfrm>
            <a:off x="0" y="609600"/>
            <a:ext cx="539750" cy="719138"/>
          </a:xfrm>
          <a:prstGeom prst="rect">
            <a:avLst/>
          </a:prstGeom>
          <a:solidFill>
            <a:srgbClr val="FB18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a:solidFill>
                  <a:schemeClr val="tx1"/>
                </a:solidFill>
                <a:latin typeface="Arial" panose="020B0604020202020204" pitchFamily="34" charset="0"/>
              </a:defRPr>
            </a:lvl1pPr>
            <a:lvl2pPr marL="742950" indent="-285750" algn="r">
              <a:defRPr sz="2400">
                <a:solidFill>
                  <a:schemeClr val="tx1"/>
                </a:solidFill>
                <a:latin typeface="Arial" panose="020B0604020202020204" pitchFamily="34" charset="0"/>
              </a:defRPr>
            </a:lvl2pPr>
            <a:lvl3pPr marL="1143000" indent="-228600" algn="r">
              <a:defRPr sz="2400">
                <a:solidFill>
                  <a:schemeClr val="tx1"/>
                </a:solidFill>
                <a:latin typeface="Arial" panose="020B0604020202020204" pitchFamily="34" charset="0"/>
              </a:defRPr>
            </a:lvl3pPr>
            <a:lvl4pPr marL="1600200" indent="-228600" algn="r">
              <a:defRPr sz="2400">
                <a:solidFill>
                  <a:schemeClr val="tx1"/>
                </a:solidFill>
                <a:latin typeface="Arial" panose="020B0604020202020204" pitchFamily="34" charset="0"/>
              </a:defRPr>
            </a:lvl4pPr>
            <a:lvl5pPr marL="2057400" indent="-228600" algn="r">
              <a:defRPr sz="2400">
                <a:solidFill>
                  <a:schemeClr val="tx1"/>
                </a:solidFill>
                <a:latin typeface="Arial" panose="020B0604020202020204" pitchFamily="34" charset="0"/>
              </a:defRPr>
            </a:lvl5pPr>
            <a:lvl6pPr marL="2514600" indent="-228600" algn="r" eaLnBrk="0" fontAlgn="base" hangingPunct="0">
              <a:spcBef>
                <a:spcPct val="0"/>
              </a:spcBef>
              <a:spcAft>
                <a:spcPct val="0"/>
              </a:spcAft>
              <a:defRPr sz="2400">
                <a:solidFill>
                  <a:schemeClr val="tx1"/>
                </a:solidFill>
                <a:latin typeface="Arial" panose="020B0604020202020204" pitchFamily="34" charset="0"/>
              </a:defRPr>
            </a:lvl6pPr>
            <a:lvl7pPr marL="2971800" indent="-228600" algn="r" eaLnBrk="0" fontAlgn="base" hangingPunct="0">
              <a:spcBef>
                <a:spcPct val="0"/>
              </a:spcBef>
              <a:spcAft>
                <a:spcPct val="0"/>
              </a:spcAft>
              <a:defRPr sz="2400">
                <a:solidFill>
                  <a:schemeClr val="tx1"/>
                </a:solidFill>
                <a:latin typeface="Arial" panose="020B0604020202020204" pitchFamily="34" charset="0"/>
              </a:defRPr>
            </a:lvl7pPr>
            <a:lvl8pPr marL="3429000" indent="-228600" algn="r" eaLnBrk="0" fontAlgn="base" hangingPunct="0">
              <a:spcBef>
                <a:spcPct val="0"/>
              </a:spcBef>
              <a:spcAft>
                <a:spcPct val="0"/>
              </a:spcAft>
              <a:defRPr sz="2400">
                <a:solidFill>
                  <a:schemeClr val="tx1"/>
                </a:solidFill>
                <a:latin typeface="Arial" panose="020B0604020202020204" pitchFamily="34" charset="0"/>
              </a:defRPr>
            </a:lvl8pPr>
            <a:lvl9pPr marL="3886200" indent="-228600" algn="r" eaLnBrk="0" fontAlgn="base" hangingPunct="0">
              <a:spcBef>
                <a:spcPct val="0"/>
              </a:spcBef>
              <a:spcAft>
                <a:spcPct val="0"/>
              </a:spcAft>
              <a:defRPr sz="2400">
                <a:solidFill>
                  <a:schemeClr val="tx1"/>
                </a:solidFill>
                <a:latin typeface="Arial" panose="020B0604020202020204" pitchFamily="34" charset="0"/>
              </a:defRPr>
            </a:lvl9pPr>
          </a:lstStyle>
          <a:p>
            <a:pPr>
              <a:defRPr/>
            </a:pPr>
            <a:endParaRPr lang="en-US" altLang="en-US"/>
          </a:p>
        </p:txBody>
      </p:sp>
      <p:sp>
        <p:nvSpPr>
          <p:cNvPr id="1027" name="Rectangle 8"/>
          <p:cNvSpPr>
            <a:spLocks noChangeArrowheads="1"/>
          </p:cNvSpPr>
          <p:nvPr/>
        </p:nvSpPr>
        <p:spPr bwMode="auto">
          <a:xfrm>
            <a:off x="533400" y="609600"/>
            <a:ext cx="8610600" cy="719138"/>
          </a:xfrm>
          <a:prstGeom prst="rect">
            <a:avLst/>
          </a:prstGeom>
          <a:solidFill>
            <a:srgbClr val="10097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a:solidFill>
                  <a:schemeClr val="tx1"/>
                </a:solidFill>
                <a:latin typeface="Arial" panose="020B0604020202020204" pitchFamily="34" charset="0"/>
              </a:defRPr>
            </a:lvl1pPr>
            <a:lvl2pPr marL="742950" indent="-285750" algn="r">
              <a:defRPr sz="2400">
                <a:solidFill>
                  <a:schemeClr val="tx1"/>
                </a:solidFill>
                <a:latin typeface="Arial" panose="020B0604020202020204" pitchFamily="34" charset="0"/>
              </a:defRPr>
            </a:lvl2pPr>
            <a:lvl3pPr marL="1143000" indent="-228600" algn="r">
              <a:defRPr sz="2400">
                <a:solidFill>
                  <a:schemeClr val="tx1"/>
                </a:solidFill>
                <a:latin typeface="Arial" panose="020B0604020202020204" pitchFamily="34" charset="0"/>
              </a:defRPr>
            </a:lvl3pPr>
            <a:lvl4pPr marL="1600200" indent="-228600" algn="r">
              <a:defRPr sz="2400">
                <a:solidFill>
                  <a:schemeClr val="tx1"/>
                </a:solidFill>
                <a:latin typeface="Arial" panose="020B0604020202020204" pitchFamily="34" charset="0"/>
              </a:defRPr>
            </a:lvl4pPr>
            <a:lvl5pPr marL="2057400" indent="-228600" algn="r">
              <a:defRPr sz="2400">
                <a:solidFill>
                  <a:schemeClr val="tx1"/>
                </a:solidFill>
                <a:latin typeface="Arial" panose="020B0604020202020204" pitchFamily="34" charset="0"/>
              </a:defRPr>
            </a:lvl5pPr>
            <a:lvl6pPr marL="2514600" indent="-228600" algn="r" eaLnBrk="0" fontAlgn="base" hangingPunct="0">
              <a:spcBef>
                <a:spcPct val="0"/>
              </a:spcBef>
              <a:spcAft>
                <a:spcPct val="0"/>
              </a:spcAft>
              <a:defRPr sz="2400">
                <a:solidFill>
                  <a:schemeClr val="tx1"/>
                </a:solidFill>
                <a:latin typeface="Arial" panose="020B0604020202020204" pitchFamily="34" charset="0"/>
              </a:defRPr>
            </a:lvl6pPr>
            <a:lvl7pPr marL="2971800" indent="-228600" algn="r" eaLnBrk="0" fontAlgn="base" hangingPunct="0">
              <a:spcBef>
                <a:spcPct val="0"/>
              </a:spcBef>
              <a:spcAft>
                <a:spcPct val="0"/>
              </a:spcAft>
              <a:defRPr sz="2400">
                <a:solidFill>
                  <a:schemeClr val="tx1"/>
                </a:solidFill>
                <a:latin typeface="Arial" panose="020B0604020202020204" pitchFamily="34" charset="0"/>
              </a:defRPr>
            </a:lvl7pPr>
            <a:lvl8pPr marL="3429000" indent="-228600" algn="r" eaLnBrk="0" fontAlgn="base" hangingPunct="0">
              <a:spcBef>
                <a:spcPct val="0"/>
              </a:spcBef>
              <a:spcAft>
                <a:spcPct val="0"/>
              </a:spcAft>
              <a:defRPr sz="2400">
                <a:solidFill>
                  <a:schemeClr val="tx1"/>
                </a:solidFill>
                <a:latin typeface="Arial" panose="020B0604020202020204" pitchFamily="34" charset="0"/>
              </a:defRPr>
            </a:lvl8pPr>
            <a:lvl9pPr marL="3886200" indent="-228600" algn="r" eaLnBrk="0" fontAlgn="base" hangingPunct="0">
              <a:spcBef>
                <a:spcPct val="0"/>
              </a:spcBef>
              <a:spcAft>
                <a:spcPct val="0"/>
              </a:spcAft>
              <a:defRPr sz="2400">
                <a:solidFill>
                  <a:schemeClr val="tx1"/>
                </a:solidFill>
                <a:latin typeface="Arial" panose="020B0604020202020204" pitchFamily="34" charset="0"/>
              </a:defRPr>
            </a:lvl9pPr>
          </a:lstStyle>
          <a:p>
            <a:pPr>
              <a:defRPr/>
            </a:pPr>
            <a:endParaRPr lang="en-US" altLang="en-US"/>
          </a:p>
        </p:txBody>
      </p:sp>
      <p:sp>
        <p:nvSpPr>
          <p:cNvPr id="1028" name="Rectangle 2"/>
          <p:cNvSpPr>
            <a:spLocks noGrp="1" noChangeArrowheads="1"/>
          </p:cNvSpPr>
          <p:nvPr>
            <p:ph type="title"/>
          </p:nvPr>
        </p:nvSpPr>
        <p:spPr bwMode="auto">
          <a:xfrm>
            <a:off x="633413" y="609600"/>
            <a:ext cx="7596187"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9" name="Rectangle 3"/>
          <p:cNvSpPr>
            <a:spLocks noGrp="1" noChangeArrowheads="1"/>
          </p:cNvSpPr>
          <p:nvPr>
            <p:ph type="body" idx="1"/>
          </p:nvPr>
        </p:nvSpPr>
        <p:spPr bwMode="auto">
          <a:xfrm>
            <a:off x="6096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1030" name="Picture 9" descr="UB small.jpg                                                   00042048 Alexander                      B746BDFA:"/>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086600" y="6172200"/>
            <a:ext cx="161925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l" rtl="0" eaLnBrk="1" fontAlgn="base" hangingPunct="1">
        <a:spcBef>
          <a:spcPct val="0"/>
        </a:spcBef>
        <a:spcAft>
          <a:spcPct val="0"/>
        </a:spcAft>
        <a:defRPr sz="3200" kern="1200">
          <a:solidFill>
            <a:schemeClr val="bg1"/>
          </a:solidFill>
          <a:latin typeface="+mj-lt"/>
          <a:ea typeface="+mj-ea"/>
          <a:cs typeface="+mj-cs"/>
        </a:defRPr>
      </a:lvl1pPr>
      <a:lvl2pPr algn="l" rtl="0" eaLnBrk="1" fontAlgn="base" hangingPunct="1">
        <a:spcBef>
          <a:spcPct val="0"/>
        </a:spcBef>
        <a:spcAft>
          <a:spcPct val="0"/>
        </a:spcAft>
        <a:defRPr sz="3200">
          <a:solidFill>
            <a:schemeClr val="bg1"/>
          </a:solidFill>
          <a:latin typeface="Arial" panose="020B0604020202020204" pitchFamily="34" charset="0"/>
        </a:defRPr>
      </a:lvl2pPr>
      <a:lvl3pPr algn="l" rtl="0" eaLnBrk="1" fontAlgn="base" hangingPunct="1">
        <a:spcBef>
          <a:spcPct val="0"/>
        </a:spcBef>
        <a:spcAft>
          <a:spcPct val="0"/>
        </a:spcAft>
        <a:defRPr sz="3200">
          <a:solidFill>
            <a:schemeClr val="bg1"/>
          </a:solidFill>
          <a:latin typeface="Arial" panose="020B0604020202020204" pitchFamily="34" charset="0"/>
        </a:defRPr>
      </a:lvl3pPr>
      <a:lvl4pPr algn="l" rtl="0" eaLnBrk="1" fontAlgn="base" hangingPunct="1">
        <a:spcBef>
          <a:spcPct val="0"/>
        </a:spcBef>
        <a:spcAft>
          <a:spcPct val="0"/>
        </a:spcAft>
        <a:defRPr sz="3200">
          <a:solidFill>
            <a:schemeClr val="bg1"/>
          </a:solidFill>
          <a:latin typeface="Arial" panose="020B0604020202020204" pitchFamily="34" charset="0"/>
        </a:defRPr>
      </a:lvl4pPr>
      <a:lvl5pPr algn="l" rtl="0" eaLnBrk="1" fontAlgn="base" hangingPunct="1">
        <a:spcBef>
          <a:spcPct val="0"/>
        </a:spcBef>
        <a:spcAft>
          <a:spcPct val="0"/>
        </a:spcAft>
        <a:defRPr sz="3200">
          <a:solidFill>
            <a:schemeClr val="bg1"/>
          </a:solidFill>
          <a:latin typeface="Arial" panose="020B0604020202020204" pitchFamily="34" charset="0"/>
        </a:defRPr>
      </a:lvl5pPr>
      <a:lvl6pPr marL="457200" algn="l" rtl="0" eaLnBrk="1" fontAlgn="base" hangingPunct="1">
        <a:spcBef>
          <a:spcPct val="0"/>
        </a:spcBef>
        <a:spcAft>
          <a:spcPct val="0"/>
        </a:spcAft>
        <a:defRPr sz="3200">
          <a:solidFill>
            <a:schemeClr val="bg1"/>
          </a:solidFill>
          <a:latin typeface="Arial" panose="020B0604020202020204" pitchFamily="34" charset="0"/>
        </a:defRPr>
      </a:lvl6pPr>
      <a:lvl7pPr marL="914400" algn="l" rtl="0" eaLnBrk="1" fontAlgn="base" hangingPunct="1">
        <a:spcBef>
          <a:spcPct val="0"/>
        </a:spcBef>
        <a:spcAft>
          <a:spcPct val="0"/>
        </a:spcAft>
        <a:defRPr sz="3200">
          <a:solidFill>
            <a:schemeClr val="bg1"/>
          </a:solidFill>
          <a:latin typeface="Arial" panose="020B0604020202020204" pitchFamily="34" charset="0"/>
        </a:defRPr>
      </a:lvl7pPr>
      <a:lvl8pPr marL="1371600" algn="l" rtl="0" eaLnBrk="1" fontAlgn="base" hangingPunct="1">
        <a:spcBef>
          <a:spcPct val="0"/>
        </a:spcBef>
        <a:spcAft>
          <a:spcPct val="0"/>
        </a:spcAft>
        <a:defRPr sz="3200">
          <a:solidFill>
            <a:schemeClr val="bg1"/>
          </a:solidFill>
          <a:latin typeface="Arial" panose="020B0604020202020204" pitchFamily="34" charset="0"/>
        </a:defRPr>
      </a:lvl8pPr>
      <a:lvl9pPr marL="1828800" algn="l" rtl="0" eaLnBrk="1" fontAlgn="base" hangingPunct="1">
        <a:spcBef>
          <a:spcPct val="0"/>
        </a:spcBef>
        <a:spcAft>
          <a:spcPct val="0"/>
        </a:spcAft>
        <a:defRPr sz="3200">
          <a:solidFill>
            <a:schemeClr val="bg1"/>
          </a:solidFill>
          <a:latin typeface="Arial" panose="020B0604020202020204" pitchFamily="34" charset="0"/>
        </a:defRPr>
      </a:lvl9pPr>
    </p:titleStyle>
    <p:bodyStyle>
      <a:lvl1pPr marL="188913" indent="-188913" algn="l" rtl="0" eaLnBrk="1" fontAlgn="base" hangingPunct="1">
        <a:spcBef>
          <a:spcPct val="20000"/>
        </a:spcBef>
        <a:spcAft>
          <a:spcPct val="0"/>
        </a:spcAft>
        <a:buClr>
          <a:srgbClr val="FB1821"/>
        </a:buClr>
        <a:buFont typeface="Times" panose="02020603050405020304" pitchFamily="18" charset="0"/>
        <a:buChar char="•"/>
        <a:defRPr sz="2400" kern="1200">
          <a:solidFill>
            <a:srgbClr val="100971"/>
          </a:solidFill>
          <a:latin typeface="+mn-lt"/>
          <a:ea typeface="+mn-ea"/>
          <a:cs typeface="+mn-cs"/>
        </a:defRPr>
      </a:lvl1pPr>
      <a:lvl2pPr marL="854075" indent="-285750" algn="l" rtl="0" eaLnBrk="1" fontAlgn="base" hangingPunct="1">
        <a:spcBef>
          <a:spcPct val="20000"/>
        </a:spcBef>
        <a:spcAft>
          <a:spcPct val="0"/>
        </a:spcAft>
        <a:buChar char="–"/>
        <a:defRPr sz="2400" kern="1200">
          <a:solidFill>
            <a:schemeClr val="tx1"/>
          </a:solidFill>
          <a:latin typeface="+mn-lt"/>
          <a:ea typeface="+mn-ea"/>
          <a:cs typeface="+mn-cs"/>
        </a:defRPr>
      </a:lvl2pPr>
      <a:lvl3pPr marL="1273175"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92275" indent="-228600" algn="l" rtl="0" eaLnBrk="1" fontAlgn="base" hangingPunct="1">
        <a:spcBef>
          <a:spcPct val="20000"/>
        </a:spcBef>
        <a:spcAft>
          <a:spcPct val="0"/>
        </a:spcAft>
        <a:buChar char="–"/>
        <a:defRPr sz="2400" kern="1200">
          <a:solidFill>
            <a:schemeClr val="tx1"/>
          </a:solidFill>
          <a:latin typeface="+mn-lt"/>
          <a:ea typeface="+mn-ea"/>
          <a:cs typeface="+mn-cs"/>
        </a:defRPr>
      </a:lvl4pPr>
      <a:lvl5pPr marL="2111375" indent="-228600" algn="l" rtl="0" eaLnBrk="1" fontAlgn="base" hangingPunct="1">
        <a:spcBef>
          <a:spcPct val="20000"/>
        </a:spcBef>
        <a:spcAft>
          <a:spcPct val="0"/>
        </a:spcAft>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lut.fi/web/en/european-caseflow-management-development-network/inventory-of-caseflow-management-practices"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dspace.library.uu.nl/handle/1874/329022" TargetMode="External"/><Relationship Id="rId4" Type="http://schemas.openxmlformats.org/officeDocument/2006/relationships/hyperlink" Target="https://dspace.library.uu.nl/handle/1874/343766"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5"/>
          <p:cNvSpPr>
            <a:spLocks noChangeArrowheads="1"/>
          </p:cNvSpPr>
          <p:nvPr/>
        </p:nvSpPr>
        <p:spPr bwMode="auto">
          <a:xfrm>
            <a:off x="3435531" y="2457450"/>
            <a:ext cx="5022669" cy="180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rgbClr val="FB1821"/>
              </a:buClr>
              <a:buFont typeface="Times" panose="02020603050405020304" pitchFamily="18" charset="0"/>
              <a:buChar char="•"/>
              <a:defRPr sz="2400">
                <a:solidFill>
                  <a:srgbClr val="100971"/>
                </a:solidFill>
                <a:latin typeface="Arial" panose="020B0604020202020204" pitchFamily="34" charset="0"/>
              </a:defRPr>
            </a:lvl1pPr>
            <a:lvl2pPr marL="854075" indent="-285750">
              <a:spcBef>
                <a:spcPct val="20000"/>
              </a:spcBef>
              <a:buChar char="–"/>
              <a:defRPr sz="2400">
                <a:solidFill>
                  <a:schemeClr val="tx1"/>
                </a:solidFill>
                <a:latin typeface="Arial" panose="020B0604020202020204" pitchFamily="34" charset="0"/>
              </a:defRPr>
            </a:lvl2pPr>
            <a:lvl3pPr marL="1273175" indent="-228600">
              <a:spcBef>
                <a:spcPct val="20000"/>
              </a:spcBef>
              <a:buChar char="•"/>
              <a:defRPr sz="2400">
                <a:solidFill>
                  <a:schemeClr val="tx1"/>
                </a:solidFill>
                <a:latin typeface="Arial" panose="020B0604020202020204" pitchFamily="34" charset="0"/>
              </a:defRPr>
            </a:lvl3pPr>
            <a:lvl4pPr marL="1692275" indent="-228600">
              <a:spcBef>
                <a:spcPct val="20000"/>
              </a:spcBef>
              <a:buChar char="–"/>
              <a:defRPr sz="2400">
                <a:solidFill>
                  <a:schemeClr val="tx1"/>
                </a:solidFill>
                <a:latin typeface="Arial" panose="020B0604020202020204" pitchFamily="34" charset="0"/>
              </a:defRPr>
            </a:lvl4pPr>
            <a:lvl5pPr marL="2111375" indent="-228600">
              <a:spcBef>
                <a:spcPct val="20000"/>
              </a:spcBef>
              <a:buChar char="»"/>
              <a:defRPr sz="2400">
                <a:solidFill>
                  <a:schemeClr val="tx1"/>
                </a:solidFill>
                <a:latin typeface="Arial" panose="020B0604020202020204" pitchFamily="34" charset="0"/>
              </a:defRPr>
            </a:lvl5pPr>
            <a:lvl6pPr marL="2568575"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3025775"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82975"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940175"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eaLnBrk="1" hangingPunct="1">
              <a:spcBef>
                <a:spcPct val="0"/>
              </a:spcBef>
              <a:buClrTx/>
              <a:buFontTx/>
              <a:buNone/>
            </a:pPr>
            <a:endParaRPr lang="en-GB" altLang="en-US" sz="4000" dirty="0"/>
          </a:p>
          <a:p>
            <a:pPr eaLnBrk="1" hangingPunct="1">
              <a:spcBef>
                <a:spcPct val="0"/>
              </a:spcBef>
              <a:buClrTx/>
              <a:buFontTx/>
              <a:buNone/>
            </a:pPr>
            <a:r>
              <a:rPr lang="en-GB" altLang="en-US" sz="3200" dirty="0"/>
              <a:t>Performance evaluation: separating judges from courts</a:t>
            </a:r>
          </a:p>
          <a:p>
            <a:pPr eaLnBrk="1" hangingPunct="1">
              <a:spcBef>
                <a:spcPct val="0"/>
              </a:spcBef>
              <a:buClrTx/>
              <a:buFontTx/>
              <a:buNone/>
            </a:pPr>
            <a:endParaRPr lang="en-GB" altLang="en-US" sz="4000" dirty="0"/>
          </a:p>
        </p:txBody>
      </p:sp>
      <p:sp>
        <p:nvSpPr>
          <p:cNvPr id="3075" name="Rectangle 6"/>
          <p:cNvSpPr>
            <a:spLocks noChangeArrowheads="1"/>
          </p:cNvSpPr>
          <p:nvPr/>
        </p:nvSpPr>
        <p:spPr bwMode="auto">
          <a:xfrm>
            <a:off x="3435531" y="4894217"/>
            <a:ext cx="20780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rgbClr val="FB1821"/>
              </a:buClr>
              <a:buFont typeface="Times" panose="02020603050405020304" pitchFamily="18" charset="0"/>
              <a:buChar char="•"/>
              <a:defRPr sz="2400">
                <a:solidFill>
                  <a:srgbClr val="100971"/>
                </a:solidFill>
                <a:latin typeface="Arial" panose="020B0604020202020204" pitchFamily="34" charset="0"/>
              </a:defRPr>
            </a:lvl1pPr>
            <a:lvl2pPr marL="854075" indent="-285750">
              <a:spcBef>
                <a:spcPct val="20000"/>
              </a:spcBef>
              <a:buChar char="–"/>
              <a:defRPr sz="2400">
                <a:solidFill>
                  <a:schemeClr val="tx1"/>
                </a:solidFill>
                <a:latin typeface="Arial" panose="020B0604020202020204" pitchFamily="34" charset="0"/>
              </a:defRPr>
            </a:lvl2pPr>
            <a:lvl3pPr marL="1273175" indent="-228600">
              <a:spcBef>
                <a:spcPct val="20000"/>
              </a:spcBef>
              <a:buChar char="•"/>
              <a:defRPr sz="2400">
                <a:solidFill>
                  <a:schemeClr val="tx1"/>
                </a:solidFill>
                <a:latin typeface="Arial" panose="020B0604020202020204" pitchFamily="34" charset="0"/>
              </a:defRPr>
            </a:lvl3pPr>
            <a:lvl4pPr marL="1692275" indent="-228600">
              <a:spcBef>
                <a:spcPct val="20000"/>
              </a:spcBef>
              <a:buChar char="–"/>
              <a:defRPr sz="2400">
                <a:solidFill>
                  <a:schemeClr val="tx1"/>
                </a:solidFill>
                <a:latin typeface="Arial" panose="020B0604020202020204" pitchFamily="34" charset="0"/>
              </a:defRPr>
            </a:lvl4pPr>
            <a:lvl5pPr marL="2111375" indent="-228600">
              <a:spcBef>
                <a:spcPct val="20000"/>
              </a:spcBef>
              <a:buChar char="»"/>
              <a:defRPr sz="2400">
                <a:solidFill>
                  <a:schemeClr val="tx1"/>
                </a:solidFill>
                <a:latin typeface="Arial" panose="020B0604020202020204" pitchFamily="34" charset="0"/>
              </a:defRPr>
            </a:lvl5pPr>
            <a:lvl6pPr marL="2568575"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3025775"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82975"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940175"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eaLnBrk="1" hangingPunct="1">
              <a:spcBef>
                <a:spcPct val="0"/>
              </a:spcBef>
              <a:buClrTx/>
              <a:buFontTx/>
              <a:buNone/>
            </a:pPr>
            <a:r>
              <a:rPr lang="en-GB" altLang="en-US" sz="1800" dirty="0"/>
              <a:t>14/12/18</a:t>
            </a:r>
          </a:p>
        </p:txBody>
      </p:sp>
      <p:sp>
        <p:nvSpPr>
          <p:cNvPr id="3076" name="Rectangle 5"/>
          <p:cNvSpPr>
            <a:spLocks noChangeArrowheads="1"/>
          </p:cNvSpPr>
          <p:nvPr/>
        </p:nvSpPr>
        <p:spPr bwMode="auto">
          <a:xfrm>
            <a:off x="3435532" y="4201886"/>
            <a:ext cx="5022668" cy="692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rgbClr val="FB1821"/>
              </a:buClr>
              <a:buFont typeface="Times" panose="02020603050405020304" pitchFamily="18" charset="0"/>
              <a:buChar char="•"/>
              <a:defRPr sz="2400">
                <a:solidFill>
                  <a:srgbClr val="100971"/>
                </a:solidFill>
                <a:latin typeface="Arial" panose="020B0604020202020204" pitchFamily="34" charset="0"/>
              </a:defRPr>
            </a:lvl1pPr>
            <a:lvl2pPr marL="854075" indent="-285750">
              <a:spcBef>
                <a:spcPct val="20000"/>
              </a:spcBef>
              <a:buChar char="–"/>
              <a:defRPr sz="2400">
                <a:solidFill>
                  <a:schemeClr val="tx1"/>
                </a:solidFill>
                <a:latin typeface="Arial" panose="020B0604020202020204" pitchFamily="34" charset="0"/>
              </a:defRPr>
            </a:lvl2pPr>
            <a:lvl3pPr marL="1273175" indent="-228600">
              <a:spcBef>
                <a:spcPct val="20000"/>
              </a:spcBef>
              <a:buChar char="•"/>
              <a:defRPr sz="2400">
                <a:solidFill>
                  <a:schemeClr val="tx1"/>
                </a:solidFill>
                <a:latin typeface="Arial" panose="020B0604020202020204" pitchFamily="34" charset="0"/>
              </a:defRPr>
            </a:lvl3pPr>
            <a:lvl4pPr marL="1692275" indent="-228600">
              <a:spcBef>
                <a:spcPct val="20000"/>
              </a:spcBef>
              <a:buChar char="–"/>
              <a:defRPr sz="2400">
                <a:solidFill>
                  <a:schemeClr val="tx1"/>
                </a:solidFill>
                <a:latin typeface="Arial" panose="020B0604020202020204" pitchFamily="34" charset="0"/>
              </a:defRPr>
            </a:lvl4pPr>
            <a:lvl5pPr marL="2111375" indent="-228600">
              <a:spcBef>
                <a:spcPct val="20000"/>
              </a:spcBef>
              <a:buChar char="»"/>
              <a:defRPr sz="2400">
                <a:solidFill>
                  <a:schemeClr val="tx1"/>
                </a:solidFill>
                <a:latin typeface="Arial" panose="020B0604020202020204" pitchFamily="34" charset="0"/>
              </a:defRPr>
            </a:lvl5pPr>
            <a:lvl6pPr marL="2568575"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3025775"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82975"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940175"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eaLnBrk="1" hangingPunct="1">
              <a:spcBef>
                <a:spcPct val="0"/>
              </a:spcBef>
              <a:buClrTx/>
              <a:buFontTx/>
              <a:buNone/>
            </a:pPr>
            <a:r>
              <a:rPr lang="en-GB" altLang="en-US" sz="2000" dirty="0" err="1"/>
              <a:t>Dr.</a:t>
            </a:r>
            <a:r>
              <a:rPr lang="en-GB" altLang="en-US" sz="2000" dirty="0"/>
              <a:t> Gar Yein Ng </a:t>
            </a:r>
          </a:p>
          <a:p>
            <a:pPr eaLnBrk="1" hangingPunct="1">
              <a:spcBef>
                <a:spcPct val="0"/>
              </a:spcBef>
              <a:buClrTx/>
              <a:buFontTx/>
              <a:buNone/>
            </a:pPr>
            <a:r>
              <a:rPr lang="en-GB" altLang="en-US" sz="2000" dirty="0"/>
              <a:t>(Lecturer in Law, ODIHR Expert)</a:t>
            </a:r>
          </a:p>
        </p:txBody>
      </p:sp>
      <p:pic>
        <p:nvPicPr>
          <p:cNvPr id="3077" name="Picture 5" descr="correctcolo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9676" y="2744742"/>
            <a:ext cx="2959100" cy="237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4DC00-B45E-4F9F-B59A-FA7E89900E7B}"/>
              </a:ext>
            </a:extLst>
          </p:cNvPr>
          <p:cNvSpPr>
            <a:spLocks noGrp="1"/>
          </p:cNvSpPr>
          <p:nvPr>
            <p:ph type="title"/>
          </p:nvPr>
        </p:nvSpPr>
        <p:spPr/>
        <p:txBody>
          <a:bodyPr/>
          <a:lstStyle/>
          <a:p>
            <a:r>
              <a:rPr lang="en-GB" dirty="0"/>
              <a:t>WORST PRACTICE: SPAIN</a:t>
            </a:r>
          </a:p>
        </p:txBody>
      </p:sp>
      <p:sp>
        <p:nvSpPr>
          <p:cNvPr id="3" name="Content Placeholder 2">
            <a:extLst>
              <a:ext uri="{FF2B5EF4-FFF2-40B4-BE49-F238E27FC236}">
                <a16:creationId xmlns:a16="http://schemas.microsoft.com/office/drawing/2014/main" id="{E66551B1-23EE-4F90-AC75-021073A53DFC}"/>
              </a:ext>
            </a:extLst>
          </p:cNvPr>
          <p:cNvSpPr>
            <a:spLocks noGrp="1"/>
          </p:cNvSpPr>
          <p:nvPr>
            <p:ph idx="1"/>
          </p:nvPr>
        </p:nvSpPr>
        <p:spPr>
          <a:xfrm>
            <a:off x="609600" y="1981200"/>
            <a:ext cx="7772400" cy="1820091"/>
          </a:xfrm>
        </p:spPr>
        <p:txBody>
          <a:bodyPr/>
          <a:lstStyle/>
          <a:p>
            <a:r>
              <a:rPr lang="en-GB" dirty="0"/>
              <a:t>REMUNERATION</a:t>
            </a:r>
          </a:p>
          <a:p>
            <a:r>
              <a:rPr lang="en-GB" dirty="0"/>
              <a:t>MODULOS</a:t>
            </a:r>
          </a:p>
          <a:p>
            <a:r>
              <a:rPr lang="en-GB" dirty="0"/>
              <a:t>IMPACT</a:t>
            </a:r>
          </a:p>
          <a:p>
            <a:pPr lvl="1"/>
            <a:r>
              <a:rPr lang="en-GB" sz="2000" dirty="0"/>
              <a:t>LACKS MULTIFACETED APPROACH</a:t>
            </a:r>
          </a:p>
          <a:p>
            <a:endParaRPr lang="en-GB" dirty="0"/>
          </a:p>
        </p:txBody>
      </p:sp>
      <p:pic>
        <p:nvPicPr>
          <p:cNvPr id="4" name="Picture 3"/>
          <p:cNvPicPr>
            <a:picLocks noChangeAspect="1"/>
          </p:cNvPicPr>
          <p:nvPr/>
        </p:nvPicPr>
        <p:blipFill>
          <a:blip r:embed="rId3"/>
          <a:stretch>
            <a:fillRect/>
          </a:stretch>
        </p:blipFill>
        <p:spPr>
          <a:xfrm>
            <a:off x="609600" y="3944997"/>
            <a:ext cx="2971429" cy="2390476"/>
          </a:xfrm>
          <a:prstGeom prst="rect">
            <a:avLst/>
          </a:prstGeom>
        </p:spPr>
      </p:pic>
    </p:spTree>
    <p:extLst>
      <p:ext uri="{BB962C8B-B14F-4D97-AF65-F5344CB8AC3E}">
        <p14:creationId xmlns:p14="http://schemas.microsoft.com/office/powerpoint/2010/main" val="17461718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22551-29A1-408A-822A-6CA852F17180}"/>
              </a:ext>
            </a:extLst>
          </p:cNvPr>
          <p:cNvSpPr>
            <a:spLocks noGrp="1"/>
          </p:cNvSpPr>
          <p:nvPr>
            <p:ph type="title"/>
          </p:nvPr>
        </p:nvSpPr>
        <p:spPr>
          <a:xfrm>
            <a:off x="609600" y="439239"/>
            <a:ext cx="8013986" cy="1063229"/>
          </a:xfrm>
        </p:spPr>
        <p:txBody>
          <a:bodyPr/>
          <a:lstStyle/>
          <a:p>
            <a:r>
              <a:rPr lang="en-GB" sz="2400" dirty="0"/>
              <a:t>RESOURCES/BUY-IN NEEDED TO FULFIL AIMS</a:t>
            </a:r>
          </a:p>
        </p:txBody>
      </p:sp>
      <p:sp>
        <p:nvSpPr>
          <p:cNvPr id="3" name="Content Placeholder 2">
            <a:extLst>
              <a:ext uri="{FF2B5EF4-FFF2-40B4-BE49-F238E27FC236}">
                <a16:creationId xmlns:a16="http://schemas.microsoft.com/office/drawing/2014/main" id="{CC58BDE0-3B91-4AD5-938C-3431B758CF8E}"/>
              </a:ext>
            </a:extLst>
          </p:cNvPr>
          <p:cNvSpPr>
            <a:spLocks noGrp="1"/>
          </p:cNvSpPr>
          <p:nvPr>
            <p:ph idx="1"/>
          </p:nvPr>
        </p:nvSpPr>
        <p:spPr/>
        <p:txBody>
          <a:bodyPr/>
          <a:lstStyle/>
          <a:p>
            <a:r>
              <a:rPr lang="en-GB" dirty="0"/>
              <a:t>KOSOVO (LACKED COMPUTERISATION)</a:t>
            </a:r>
          </a:p>
          <a:p>
            <a:r>
              <a:rPr lang="en-GB" dirty="0"/>
              <a:t>BOSNIA-HERZOGOVINA (LACKED BUY IN)</a:t>
            </a:r>
          </a:p>
          <a:p>
            <a:r>
              <a:rPr lang="en-GB" dirty="0"/>
              <a:t>SERBIA (?)</a:t>
            </a:r>
          </a:p>
          <a:p>
            <a:endParaRPr lang="en-GB" dirty="0"/>
          </a:p>
        </p:txBody>
      </p:sp>
    </p:spTree>
    <p:extLst>
      <p:ext uri="{BB962C8B-B14F-4D97-AF65-F5344CB8AC3E}">
        <p14:creationId xmlns:p14="http://schemas.microsoft.com/office/powerpoint/2010/main" val="27327938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53344-E3E9-4CD2-83BC-0BB636E40C00}"/>
              </a:ext>
            </a:extLst>
          </p:cNvPr>
          <p:cNvSpPr>
            <a:spLocks noGrp="1"/>
          </p:cNvSpPr>
          <p:nvPr>
            <p:ph type="title"/>
          </p:nvPr>
        </p:nvSpPr>
        <p:spPr/>
        <p:txBody>
          <a:bodyPr/>
          <a:lstStyle/>
          <a:p>
            <a:r>
              <a:rPr lang="en-GB" dirty="0"/>
              <a:t>THANK YOU FOR YOUR ATTENTION</a:t>
            </a:r>
          </a:p>
        </p:txBody>
      </p:sp>
      <p:sp>
        <p:nvSpPr>
          <p:cNvPr id="3" name="Content Placeholder 2">
            <a:extLst>
              <a:ext uri="{FF2B5EF4-FFF2-40B4-BE49-F238E27FC236}">
                <a16:creationId xmlns:a16="http://schemas.microsoft.com/office/drawing/2014/main" id="{F2811057-E272-4A8C-B006-EE567131A1C6}"/>
              </a:ext>
            </a:extLst>
          </p:cNvPr>
          <p:cNvSpPr>
            <a:spLocks noGrp="1"/>
          </p:cNvSpPr>
          <p:nvPr>
            <p:ph idx="1"/>
          </p:nvPr>
        </p:nvSpPr>
        <p:spPr>
          <a:xfrm>
            <a:off x="633413" y="1942012"/>
            <a:ext cx="7772400" cy="971005"/>
          </a:xfrm>
        </p:spPr>
        <p:txBody>
          <a:bodyPr/>
          <a:lstStyle/>
          <a:p>
            <a:r>
              <a:rPr lang="en-GB" dirty="0"/>
              <a:t>QUESTIONS AND ANSWERS</a:t>
            </a:r>
          </a:p>
        </p:txBody>
      </p:sp>
      <p:pic>
        <p:nvPicPr>
          <p:cNvPr id="4" name="Picture 3"/>
          <p:cNvPicPr>
            <a:picLocks noChangeAspect="1"/>
          </p:cNvPicPr>
          <p:nvPr/>
        </p:nvPicPr>
        <p:blipFill>
          <a:blip r:embed="rId3"/>
          <a:stretch>
            <a:fillRect/>
          </a:stretch>
        </p:blipFill>
        <p:spPr>
          <a:xfrm>
            <a:off x="633413" y="3931934"/>
            <a:ext cx="2971429" cy="2390476"/>
          </a:xfrm>
          <a:prstGeom prst="rect">
            <a:avLst/>
          </a:prstGeom>
        </p:spPr>
      </p:pic>
    </p:spTree>
    <p:extLst>
      <p:ext uri="{BB962C8B-B14F-4D97-AF65-F5344CB8AC3E}">
        <p14:creationId xmlns:p14="http://schemas.microsoft.com/office/powerpoint/2010/main" val="7515337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A04BF-027B-4DD0-B5CE-C227C70131CE}"/>
              </a:ext>
            </a:extLst>
          </p:cNvPr>
          <p:cNvSpPr>
            <a:spLocks noGrp="1"/>
          </p:cNvSpPr>
          <p:nvPr>
            <p:ph type="title"/>
          </p:nvPr>
        </p:nvSpPr>
        <p:spPr/>
        <p:txBody>
          <a:bodyPr/>
          <a:lstStyle/>
          <a:p>
            <a:r>
              <a:rPr lang="en-GB" dirty="0"/>
              <a:t>BIBLIOGRAPHY</a:t>
            </a:r>
          </a:p>
        </p:txBody>
      </p:sp>
      <p:sp>
        <p:nvSpPr>
          <p:cNvPr id="3" name="Content Placeholder 2">
            <a:extLst>
              <a:ext uri="{FF2B5EF4-FFF2-40B4-BE49-F238E27FC236}">
                <a16:creationId xmlns:a16="http://schemas.microsoft.com/office/drawing/2014/main" id="{471BD709-2C16-4001-9157-361E8ABD747B}"/>
              </a:ext>
            </a:extLst>
          </p:cNvPr>
          <p:cNvSpPr>
            <a:spLocks noGrp="1"/>
          </p:cNvSpPr>
          <p:nvPr>
            <p:ph idx="1"/>
          </p:nvPr>
        </p:nvSpPr>
        <p:spPr>
          <a:xfrm>
            <a:off x="614034" y="2386585"/>
            <a:ext cx="7979040" cy="3284981"/>
          </a:xfrm>
        </p:spPr>
        <p:txBody>
          <a:bodyPr>
            <a:normAutofit fontScale="40000" lnSpcReduction="20000"/>
          </a:bodyPr>
          <a:lstStyle/>
          <a:p>
            <a:pPr marL="0" indent="0">
              <a:buNone/>
            </a:pPr>
            <a:endParaRPr lang="en-GB" dirty="0"/>
          </a:p>
          <a:p>
            <a:pPr marL="0" indent="0">
              <a:buNone/>
            </a:pPr>
            <a:r>
              <a:rPr lang="en-GB" dirty="0"/>
              <a:t>REPORTS:</a:t>
            </a:r>
          </a:p>
          <a:p>
            <a:r>
              <a:rPr lang="en-GB" dirty="0"/>
              <a:t> Inventory Of </a:t>
            </a:r>
            <a:r>
              <a:rPr lang="en-GB" dirty="0" err="1"/>
              <a:t>Caseflow</a:t>
            </a:r>
            <a:r>
              <a:rPr lang="en-GB" dirty="0"/>
              <a:t> Management Practices In European Civil Proceedings: Performance management </a:t>
            </a:r>
            <a:r>
              <a:rPr lang="en-GB" b="1" dirty="0"/>
              <a:t>: </a:t>
            </a:r>
            <a:r>
              <a:rPr lang="en-GB" b="1" dirty="0">
                <a:hlinkClick r:id="rId3"/>
              </a:rPr>
              <a:t>https://www.lut.fi/web/en/european-caseflow-management-development-network/inventory-of-caseflow-management-practices</a:t>
            </a:r>
            <a:r>
              <a:rPr lang="en-GB" b="1" dirty="0"/>
              <a:t> </a:t>
            </a:r>
            <a:r>
              <a:rPr lang="en-GB" dirty="0"/>
              <a:t>(last accessed 27/10/2017)</a:t>
            </a:r>
          </a:p>
          <a:p>
            <a:r>
              <a:rPr lang="en-GB" dirty="0"/>
              <a:t> </a:t>
            </a:r>
            <a:r>
              <a:rPr lang="en-GB" dirty="0" err="1"/>
              <a:t>Caseflow</a:t>
            </a:r>
            <a:r>
              <a:rPr lang="en-GB" dirty="0"/>
              <a:t> Management Handbook: Guide For Enhanced Court Administration In Civil Proceedings 2016 </a:t>
            </a:r>
            <a:r>
              <a:rPr lang="en-GB" dirty="0">
                <a:hlinkClick r:id="rId4"/>
              </a:rPr>
              <a:t>https://dspace.library.uu.nl/handle/1874/343766</a:t>
            </a:r>
            <a:r>
              <a:rPr lang="en-GB" dirty="0"/>
              <a:t> (last accessed 27/10/2017)</a:t>
            </a:r>
          </a:p>
          <a:p>
            <a:r>
              <a:rPr lang="en-GB" dirty="0"/>
              <a:t>Backlog Reduction Programmes and Weighted Caseload Methods  for South East Europe, Two Comparative Inquiries,  Final Report Lot 3: Analysis of Backlog Reduction, Programmes and Case Weighting Systems  2016 </a:t>
            </a:r>
            <a:r>
              <a:rPr lang="en-GB" dirty="0">
                <a:hlinkClick r:id="rId5"/>
              </a:rPr>
              <a:t>https://dspace.library.uu.nl/handle/1874/329022</a:t>
            </a:r>
            <a:r>
              <a:rPr lang="en-GB" dirty="0"/>
              <a:t> (last accessed 27/10/2017</a:t>
            </a:r>
          </a:p>
          <a:p>
            <a:pPr marL="0" indent="0">
              <a:buNone/>
            </a:pPr>
            <a:r>
              <a:rPr lang="en-GB" dirty="0"/>
              <a:t>ARTICLES:*</a:t>
            </a:r>
          </a:p>
          <a:p>
            <a:r>
              <a:rPr lang="en-GB" dirty="0"/>
              <a:t>Case Weighting as a Common Yardstick: A Comparative Review of Current Uses and Future Directions</a:t>
            </a:r>
            <a:r>
              <a:rPr lang="en-GB" b="1" dirty="0"/>
              <a:t>: </a:t>
            </a:r>
            <a:r>
              <a:rPr lang="en-GB" dirty="0"/>
              <a:t>Matthew Kleiman, Cynthia G. </a:t>
            </a:r>
            <a:r>
              <a:rPr lang="en-GB" dirty="0" err="1"/>
              <a:t>Leebrian</a:t>
            </a:r>
            <a:r>
              <a:rPr lang="en-GB" dirty="0"/>
              <a:t>, J. Ostrom, Richard Y. </a:t>
            </a:r>
            <a:r>
              <a:rPr lang="en-GB" dirty="0" err="1"/>
              <a:t>Schauffler</a:t>
            </a:r>
            <a:r>
              <a:rPr lang="en-GB" dirty="0"/>
              <a:t>. In “ </a:t>
            </a:r>
            <a:r>
              <a:rPr lang="en-GB" dirty="0" err="1"/>
              <a:t>Oñati</a:t>
            </a:r>
            <a:r>
              <a:rPr lang="en-GB" dirty="0"/>
              <a:t> Socio-legal Series, v. 7, n. 4 (2017) – ‘Too Few Judges?’ Regulating the Number of Judges in Society”  pp.639-659</a:t>
            </a:r>
          </a:p>
          <a:p>
            <a:endParaRPr lang="en-GB" dirty="0"/>
          </a:p>
          <a:p>
            <a:r>
              <a:rPr lang="en-GB" dirty="0"/>
              <a:t>“Formula over Function? From Algorithms to Values in Judicial Evaluation</a:t>
            </a:r>
            <a:r>
              <a:rPr lang="en-GB" b="1" dirty="0"/>
              <a:t>” </a:t>
            </a:r>
            <a:r>
              <a:rPr lang="it-IT" dirty="0"/>
              <a:t>Francesco Contini, Richard Mohr, Marco Velicogna, in</a:t>
            </a:r>
            <a:r>
              <a:rPr lang="en-GB" dirty="0"/>
              <a:t> “</a:t>
            </a:r>
            <a:r>
              <a:rPr lang="en-GB" dirty="0" err="1"/>
              <a:t>Oñati</a:t>
            </a:r>
            <a:r>
              <a:rPr lang="en-GB" dirty="0"/>
              <a:t> Socio-legal Series, v. 4, n. 5 (2014) – Evaluating Judicial Performance” PP.1099-1116</a:t>
            </a:r>
          </a:p>
          <a:p>
            <a:endParaRPr lang="en-GB" dirty="0"/>
          </a:p>
          <a:p>
            <a:r>
              <a:rPr lang="en-GB" dirty="0"/>
              <a:t> Combining A Weighted Caseload Study With An Organizational Analysis In Courts: First Experiences With A New Methodological Approach In Switzerland. </a:t>
            </a:r>
            <a:r>
              <a:rPr lang="en-GB" b="1" dirty="0"/>
              <a:t> </a:t>
            </a:r>
            <a:r>
              <a:rPr lang="en-GB" dirty="0" err="1"/>
              <a:t>Prof.</a:t>
            </a:r>
            <a:r>
              <a:rPr lang="en-GB" dirty="0"/>
              <a:t> </a:t>
            </a:r>
            <a:r>
              <a:rPr lang="en-GB" dirty="0" err="1"/>
              <a:t>Dr.</a:t>
            </a:r>
            <a:r>
              <a:rPr lang="en-GB" dirty="0"/>
              <a:t> </a:t>
            </a:r>
            <a:r>
              <a:rPr lang="en-GB" dirty="0" err="1"/>
              <a:t>iur</a:t>
            </a:r>
            <a:r>
              <a:rPr lang="en-GB" dirty="0"/>
              <a:t>. Andreas </a:t>
            </a:r>
            <a:r>
              <a:rPr lang="en-GB" dirty="0" err="1"/>
              <a:t>Lienhard</a:t>
            </a:r>
            <a:r>
              <a:rPr lang="en-GB" dirty="0"/>
              <a:t>, Mag. </a:t>
            </a:r>
            <a:r>
              <a:rPr lang="en-GB" dirty="0" err="1"/>
              <a:t>rer</a:t>
            </a:r>
            <a:r>
              <a:rPr lang="en-GB" dirty="0"/>
              <a:t>. publ. Daniel </a:t>
            </a:r>
            <a:r>
              <a:rPr lang="en-GB" dirty="0" err="1"/>
              <a:t>Kettiger</a:t>
            </a:r>
            <a:r>
              <a:rPr lang="en-GB" dirty="0"/>
              <a:t>, MA Daniela Winkler and </a:t>
            </a:r>
            <a:r>
              <a:rPr lang="en-GB" dirty="0" err="1"/>
              <a:t>lic</a:t>
            </a:r>
            <a:r>
              <a:rPr lang="en-GB" dirty="0"/>
              <a:t>. </a:t>
            </a:r>
            <a:r>
              <a:rPr lang="en-GB" dirty="0" err="1"/>
              <a:t>iur</a:t>
            </a:r>
            <a:r>
              <a:rPr lang="en-GB" dirty="0"/>
              <a:t>. </a:t>
            </a:r>
            <a:r>
              <a:rPr lang="en-GB" dirty="0" err="1"/>
              <a:t>Hanspeter</a:t>
            </a:r>
            <a:r>
              <a:rPr lang="en-GB" dirty="0"/>
              <a:t> Uster1, in “International Journal of Court Administration”</a:t>
            </a:r>
            <a:r>
              <a:rPr lang="en-GB" b="1" dirty="0"/>
              <a:t> </a:t>
            </a:r>
            <a:r>
              <a:rPr lang="en-GB" dirty="0"/>
              <a:t>Vol. 7 No. 1, July 2015 </a:t>
            </a:r>
            <a:r>
              <a:rPr lang="en-GB" b="1" dirty="0"/>
              <a:t> pp.27-36</a:t>
            </a:r>
            <a:endParaRPr lang="en-GB" dirty="0"/>
          </a:p>
          <a:p>
            <a:pPr marL="0" indent="0">
              <a:buNone/>
            </a:pPr>
            <a:endParaRPr lang="en-GB" dirty="0"/>
          </a:p>
          <a:p>
            <a:pPr marL="0" indent="0">
              <a:buNone/>
            </a:pPr>
            <a:r>
              <a:rPr lang="en-GB" dirty="0"/>
              <a:t>* All articles are on open access, blind peer reviewed, academic journals</a:t>
            </a:r>
          </a:p>
        </p:txBody>
      </p:sp>
    </p:spTree>
    <p:extLst>
      <p:ext uri="{BB962C8B-B14F-4D97-AF65-F5344CB8AC3E}">
        <p14:creationId xmlns:p14="http://schemas.microsoft.com/office/powerpoint/2010/main" val="2032751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C1E7D-3B3A-4E2A-A1EF-6E5C5C90940F}"/>
              </a:ext>
            </a:extLst>
          </p:cNvPr>
          <p:cNvSpPr>
            <a:spLocks noGrp="1"/>
          </p:cNvSpPr>
          <p:nvPr>
            <p:ph type="title"/>
          </p:nvPr>
        </p:nvSpPr>
        <p:spPr>
          <a:xfrm>
            <a:off x="511488" y="1124061"/>
            <a:ext cx="7928999" cy="727838"/>
          </a:xfrm>
        </p:spPr>
        <p:txBody>
          <a:bodyPr/>
          <a:lstStyle/>
          <a:p>
            <a:r>
              <a:rPr lang="en-GB" dirty="0"/>
              <a:t> </a:t>
            </a:r>
            <a:br>
              <a:rPr lang="en-GB" dirty="0"/>
            </a:br>
            <a:r>
              <a:rPr lang="en-GB" dirty="0"/>
              <a:t>FROM ALGORITHMS TO POLITICS</a:t>
            </a:r>
          </a:p>
        </p:txBody>
      </p:sp>
      <p:sp>
        <p:nvSpPr>
          <p:cNvPr id="3" name="Content Placeholder 2">
            <a:extLst>
              <a:ext uri="{FF2B5EF4-FFF2-40B4-BE49-F238E27FC236}">
                <a16:creationId xmlns:a16="http://schemas.microsoft.com/office/drawing/2014/main" id="{878B8454-50EC-420C-A124-196D203352C2}"/>
              </a:ext>
            </a:extLst>
          </p:cNvPr>
          <p:cNvSpPr>
            <a:spLocks noGrp="1"/>
          </p:cNvSpPr>
          <p:nvPr>
            <p:ph idx="1"/>
          </p:nvPr>
        </p:nvSpPr>
        <p:spPr>
          <a:xfrm>
            <a:off x="511488" y="1968137"/>
            <a:ext cx="7772400" cy="1767840"/>
          </a:xfrm>
        </p:spPr>
        <p:txBody>
          <a:bodyPr>
            <a:normAutofit/>
          </a:bodyPr>
          <a:lstStyle/>
          <a:p>
            <a:r>
              <a:rPr lang="en-GB" dirty="0"/>
              <a:t>STATISTICS CONTRIBUTE TO JUDICIAL PERFORMANCE EVALUATION </a:t>
            </a:r>
          </a:p>
          <a:p>
            <a:pPr lvl="1"/>
            <a:r>
              <a:rPr lang="en-GB" dirty="0"/>
              <a:t>MEASURING</a:t>
            </a:r>
          </a:p>
          <a:p>
            <a:pPr lvl="1"/>
            <a:r>
              <a:rPr lang="en-GB" dirty="0"/>
              <a:t>JUDICIAL EVALUAITON</a:t>
            </a:r>
          </a:p>
        </p:txBody>
      </p:sp>
      <p:pic>
        <p:nvPicPr>
          <p:cNvPr id="5" name="Picture 4"/>
          <p:cNvPicPr>
            <a:picLocks noChangeAspect="1"/>
          </p:cNvPicPr>
          <p:nvPr/>
        </p:nvPicPr>
        <p:blipFill>
          <a:blip r:embed="rId3"/>
          <a:stretch>
            <a:fillRect/>
          </a:stretch>
        </p:blipFill>
        <p:spPr>
          <a:xfrm>
            <a:off x="369211" y="3944996"/>
            <a:ext cx="2971429" cy="2390476"/>
          </a:xfrm>
          <a:prstGeom prst="rect">
            <a:avLst/>
          </a:prstGeom>
        </p:spPr>
      </p:pic>
    </p:spTree>
    <p:extLst>
      <p:ext uri="{BB962C8B-B14F-4D97-AF65-F5344CB8AC3E}">
        <p14:creationId xmlns:p14="http://schemas.microsoft.com/office/powerpoint/2010/main" val="567698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9F47C-BAF8-4B31-BC78-5A37DEE3F224}"/>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6972E4C2-3195-445C-97F5-58222CA67318}"/>
              </a:ext>
            </a:extLst>
          </p:cNvPr>
          <p:cNvSpPr>
            <a:spLocks noGrp="1"/>
          </p:cNvSpPr>
          <p:nvPr>
            <p:ph idx="1"/>
          </p:nvPr>
        </p:nvSpPr>
        <p:spPr>
          <a:xfrm>
            <a:off x="609599" y="1981200"/>
            <a:ext cx="7946571" cy="2368731"/>
          </a:xfrm>
        </p:spPr>
        <p:txBody>
          <a:bodyPr>
            <a:normAutofit/>
          </a:bodyPr>
          <a:lstStyle/>
          <a:p>
            <a:r>
              <a:rPr lang="en-GB" sz="2000" dirty="0"/>
              <a:t>VALUES </a:t>
            </a:r>
          </a:p>
          <a:p>
            <a:pPr lvl="1"/>
            <a:r>
              <a:rPr lang="en-GB" sz="2000" dirty="0"/>
              <a:t>INDIVIDUAL 			</a:t>
            </a:r>
          </a:p>
          <a:p>
            <a:pPr lvl="1"/>
            <a:r>
              <a:rPr lang="en-GB" sz="2000" dirty="0"/>
              <a:t>ORGANISATIONAL </a:t>
            </a:r>
          </a:p>
          <a:p>
            <a:r>
              <a:rPr lang="en-GB" sz="2000" dirty="0"/>
              <a:t>SHARED</a:t>
            </a:r>
          </a:p>
          <a:p>
            <a:pPr lvl="1"/>
            <a:r>
              <a:rPr lang="en-GB" sz="2000" dirty="0"/>
              <a:t>JUDICIAL INDEPENDENCE/JUSTICE/FAIRNESS </a:t>
            </a:r>
          </a:p>
          <a:p>
            <a:pPr lvl="1"/>
            <a:r>
              <a:rPr lang="en-GB" sz="2000" dirty="0"/>
              <a:t>EFFICIENCY/EFFECTIVENESS </a:t>
            </a:r>
          </a:p>
        </p:txBody>
      </p:sp>
      <p:pic>
        <p:nvPicPr>
          <p:cNvPr id="5" name="Picture 4"/>
          <p:cNvPicPr>
            <a:picLocks noChangeAspect="1"/>
          </p:cNvPicPr>
          <p:nvPr/>
        </p:nvPicPr>
        <p:blipFill>
          <a:blip r:embed="rId3"/>
          <a:stretch>
            <a:fillRect/>
          </a:stretch>
        </p:blipFill>
        <p:spPr>
          <a:xfrm>
            <a:off x="382273" y="4349931"/>
            <a:ext cx="2971429" cy="2390476"/>
          </a:xfrm>
          <a:prstGeom prst="rect">
            <a:avLst/>
          </a:prstGeom>
        </p:spPr>
      </p:pic>
    </p:spTree>
    <p:extLst>
      <p:ext uri="{BB962C8B-B14F-4D97-AF65-F5344CB8AC3E}">
        <p14:creationId xmlns:p14="http://schemas.microsoft.com/office/powerpoint/2010/main" val="3325539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7E739-5A55-4C24-8B85-EFA594659036}"/>
              </a:ext>
            </a:extLst>
          </p:cNvPr>
          <p:cNvSpPr>
            <a:spLocks noGrp="1"/>
          </p:cNvSpPr>
          <p:nvPr>
            <p:ph type="title"/>
          </p:nvPr>
        </p:nvSpPr>
        <p:spPr>
          <a:xfrm>
            <a:off x="633413" y="483326"/>
            <a:ext cx="7596187" cy="846999"/>
          </a:xfrm>
        </p:spPr>
        <p:txBody>
          <a:bodyPr/>
          <a:lstStyle/>
          <a:p>
            <a:br>
              <a:rPr lang="en-GB" dirty="0"/>
            </a:br>
            <a:r>
              <a:rPr lang="en-GB" dirty="0"/>
              <a:t>MULTIFACETED SYSTEMS</a:t>
            </a:r>
          </a:p>
        </p:txBody>
      </p:sp>
      <p:sp>
        <p:nvSpPr>
          <p:cNvPr id="3" name="Content Placeholder 2">
            <a:extLst>
              <a:ext uri="{FF2B5EF4-FFF2-40B4-BE49-F238E27FC236}">
                <a16:creationId xmlns:a16="http://schemas.microsoft.com/office/drawing/2014/main" id="{44A0D221-D609-4328-925F-051EA186D77F}"/>
              </a:ext>
            </a:extLst>
          </p:cNvPr>
          <p:cNvSpPr>
            <a:spLocks noGrp="1"/>
          </p:cNvSpPr>
          <p:nvPr>
            <p:ph idx="1"/>
          </p:nvPr>
        </p:nvSpPr>
        <p:spPr>
          <a:xfrm>
            <a:off x="545306" y="2137956"/>
            <a:ext cx="7772400" cy="2029096"/>
          </a:xfrm>
        </p:spPr>
        <p:txBody>
          <a:bodyPr/>
          <a:lstStyle/>
          <a:p>
            <a:r>
              <a:rPr lang="en-GB" dirty="0"/>
              <a:t>	"THE RESULT IS A SYSTEM </a:t>
            </a:r>
            <a:r>
              <a:rPr lang="en-GB" b="1" u="sng" dirty="0"/>
              <a:t>STRUGGLING</a:t>
            </a:r>
            <a:r>
              <a:rPr lang="en-GB" dirty="0"/>
              <a:t> TO IMPROVE THE QUALITY OF THE JUSTICE SERVICE, OF WHICH PRODUCTIVITY IS JUST ONE COMPONENT."  CONTINI ET AL P.1111 </a:t>
            </a:r>
          </a:p>
          <a:p>
            <a:r>
              <a:rPr lang="en-GB" dirty="0"/>
              <a:t>	UNIDIMENSIONAL SYSTEMS </a:t>
            </a:r>
          </a:p>
        </p:txBody>
      </p:sp>
      <p:pic>
        <p:nvPicPr>
          <p:cNvPr id="4" name="Picture 3"/>
          <p:cNvPicPr>
            <a:picLocks noChangeAspect="1"/>
          </p:cNvPicPr>
          <p:nvPr/>
        </p:nvPicPr>
        <p:blipFill>
          <a:blip r:embed="rId3"/>
          <a:stretch>
            <a:fillRect/>
          </a:stretch>
        </p:blipFill>
        <p:spPr>
          <a:xfrm>
            <a:off x="545306" y="4167052"/>
            <a:ext cx="2971429" cy="2390476"/>
          </a:xfrm>
          <a:prstGeom prst="rect">
            <a:avLst/>
          </a:prstGeom>
        </p:spPr>
      </p:pic>
    </p:spTree>
    <p:extLst>
      <p:ext uri="{BB962C8B-B14F-4D97-AF65-F5344CB8AC3E}">
        <p14:creationId xmlns:p14="http://schemas.microsoft.com/office/powerpoint/2010/main" val="4062808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95863-A336-4794-8F2F-B746490594DE}"/>
              </a:ext>
            </a:extLst>
          </p:cNvPr>
          <p:cNvSpPr>
            <a:spLocks noGrp="1"/>
          </p:cNvSpPr>
          <p:nvPr>
            <p:ph type="title"/>
          </p:nvPr>
        </p:nvSpPr>
        <p:spPr>
          <a:xfrm>
            <a:off x="622740" y="-69908"/>
            <a:ext cx="7759260" cy="2051108"/>
          </a:xfrm>
        </p:spPr>
        <p:txBody>
          <a:bodyPr/>
          <a:lstStyle/>
          <a:p>
            <a:r>
              <a:rPr lang="en-GB" sz="2400" dirty="0"/>
              <a:t>DISTORTING EFFECTS OF QUANTITATIVE FRAMEWORKS</a:t>
            </a:r>
          </a:p>
        </p:txBody>
      </p:sp>
      <p:sp>
        <p:nvSpPr>
          <p:cNvPr id="3" name="Content Placeholder 2">
            <a:extLst>
              <a:ext uri="{FF2B5EF4-FFF2-40B4-BE49-F238E27FC236}">
                <a16:creationId xmlns:a16="http://schemas.microsoft.com/office/drawing/2014/main" id="{C73AA617-D7D1-4D7E-896B-3D03FB91B08D}"/>
              </a:ext>
            </a:extLst>
          </p:cNvPr>
          <p:cNvSpPr>
            <a:spLocks noGrp="1"/>
          </p:cNvSpPr>
          <p:nvPr>
            <p:ph idx="1"/>
          </p:nvPr>
        </p:nvSpPr>
        <p:spPr>
          <a:xfrm>
            <a:off x="609600" y="1981200"/>
            <a:ext cx="7772400" cy="1911531"/>
          </a:xfrm>
        </p:spPr>
        <p:txBody>
          <a:bodyPr/>
          <a:lstStyle/>
          <a:p>
            <a:r>
              <a:rPr lang="en-GB" sz="2000" dirty="0"/>
              <a:t>LEGAL PERSPECTIVE</a:t>
            </a:r>
          </a:p>
          <a:p>
            <a:endParaRPr lang="en-GB" sz="2000" dirty="0"/>
          </a:p>
          <a:p>
            <a:r>
              <a:rPr lang="en-GB" sz="2000" dirty="0"/>
              <a:t>HUMAN RESOURCES PERSPECTIVE</a:t>
            </a:r>
          </a:p>
          <a:p>
            <a:endParaRPr lang="en-GB" sz="2000" dirty="0"/>
          </a:p>
          <a:p>
            <a:r>
              <a:rPr lang="en-GB" sz="2000" dirty="0"/>
              <a:t>ORGANISATIONAL PERSPECTIVE</a:t>
            </a:r>
          </a:p>
          <a:p>
            <a:endParaRPr lang="en-GB" dirty="0"/>
          </a:p>
        </p:txBody>
      </p:sp>
      <p:pic>
        <p:nvPicPr>
          <p:cNvPr id="4" name="Picture 3"/>
          <p:cNvPicPr>
            <a:picLocks noChangeAspect="1"/>
          </p:cNvPicPr>
          <p:nvPr/>
        </p:nvPicPr>
        <p:blipFill>
          <a:blip r:embed="rId3"/>
          <a:stretch>
            <a:fillRect/>
          </a:stretch>
        </p:blipFill>
        <p:spPr>
          <a:xfrm>
            <a:off x="622740" y="4032308"/>
            <a:ext cx="2971429" cy="2390476"/>
          </a:xfrm>
          <a:prstGeom prst="rect">
            <a:avLst/>
          </a:prstGeom>
        </p:spPr>
      </p:pic>
    </p:spTree>
    <p:extLst>
      <p:ext uri="{BB962C8B-B14F-4D97-AF65-F5344CB8AC3E}">
        <p14:creationId xmlns:p14="http://schemas.microsoft.com/office/powerpoint/2010/main" val="2633673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EBAF3-ED3F-4E5C-8493-BDC4EEAFFF88}"/>
              </a:ext>
            </a:extLst>
          </p:cNvPr>
          <p:cNvSpPr>
            <a:spLocks noGrp="1"/>
          </p:cNvSpPr>
          <p:nvPr>
            <p:ph type="title"/>
          </p:nvPr>
        </p:nvSpPr>
        <p:spPr>
          <a:xfrm>
            <a:off x="600966" y="729887"/>
            <a:ext cx="7765794" cy="1572680"/>
          </a:xfrm>
        </p:spPr>
        <p:txBody>
          <a:bodyPr/>
          <a:lstStyle/>
          <a:p>
            <a:r>
              <a:rPr lang="en-GB" dirty="0"/>
              <a:t>“</a:t>
            </a:r>
            <a:r>
              <a:rPr lang="en-GB" sz="2800" dirty="0"/>
              <a:t>MULTIPLE EVALUATIVE FRAMEWORKS” IMPORTANT IN DEVELOPING CASE </a:t>
            </a:r>
            <a:r>
              <a:rPr lang="en-GB" dirty="0"/>
              <a:t>WEIGHTING/WORKLOADS </a:t>
            </a:r>
          </a:p>
        </p:txBody>
      </p:sp>
      <p:sp>
        <p:nvSpPr>
          <p:cNvPr id="3" name="Content Placeholder 2">
            <a:extLst>
              <a:ext uri="{FF2B5EF4-FFF2-40B4-BE49-F238E27FC236}">
                <a16:creationId xmlns:a16="http://schemas.microsoft.com/office/drawing/2014/main" id="{B7366B41-057A-4EC9-8F03-4F46B85568BC}"/>
              </a:ext>
            </a:extLst>
          </p:cNvPr>
          <p:cNvSpPr>
            <a:spLocks noGrp="1"/>
          </p:cNvSpPr>
          <p:nvPr>
            <p:ph idx="1"/>
          </p:nvPr>
        </p:nvSpPr>
        <p:spPr>
          <a:xfrm>
            <a:off x="609600" y="1981200"/>
            <a:ext cx="7772400" cy="1976846"/>
          </a:xfrm>
        </p:spPr>
        <p:txBody>
          <a:bodyPr>
            <a:normAutofit/>
          </a:bodyPr>
          <a:lstStyle/>
          <a:p>
            <a:r>
              <a:rPr lang="en-GB" dirty="0"/>
              <a:t>SPACE FOR DIALOGUE </a:t>
            </a:r>
          </a:p>
          <a:p>
            <a:pPr lvl="1"/>
            <a:r>
              <a:rPr lang="en-GB" sz="2000" dirty="0"/>
              <a:t>POSITIVE SUM GAMES </a:t>
            </a:r>
          </a:p>
          <a:p>
            <a:pPr lvl="1"/>
            <a:r>
              <a:rPr lang="en-GB" sz="2000" dirty="0"/>
              <a:t>RELEVANT PLAYERS </a:t>
            </a:r>
          </a:p>
          <a:p>
            <a:pPr lvl="1"/>
            <a:r>
              <a:rPr lang="en-GB" sz="2000" dirty="0"/>
              <a:t>THEORIES/VALUES </a:t>
            </a:r>
          </a:p>
          <a:p>
            <a:pPr lvl="1"/>
            <a:r>
              <a:rPr lang="en-GB" sz="2000" dirty="0"/>
              <a:t>VIABLE SYNTHESIS </a:t>
            </a:r>
          </a:p>
        </p:txBody>
      </p:sp>
      <p:pic>
        <p:nvPicPr>
          <p:cNvPr id="4" name="Picture 3"/>
          <p:cNvPicPr>
            <a:picLocks noChangeAspect="1"/>
          </p:cNvPicPr>
          <p:nvPr/>
        </p:nvPicPr>
        <p:blipFill>
          <a:blip r:embed="rId3"/>
          <a:stretch>
            <a:fillRect/>
          </a:stretch>
        </p:blipFill>
        <p:spPr>
          <a:xfrm>
            <a:off x="600966" y="4014121"/>
            <a:ext cx="2971429" cy="2390476"/>
          </a:xfrm>
          <a:prstGeom prst="rect">
            <a:avLst/>
          </a:prstGeom>
        </p:spPr>
      </p:pic>
    </p:spTree>
    <p:extLst>
      <p:ext uri="{BB962C8B-B14F-4D97-AF65-F5344CB8AC3E}">
        <p14:creationId xmlns:p14="http://schemas.microsoft.com/office/powerpoint/2010/main" val="1487586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E6632-C9F6-4BF4-A474-C4F308E03A40}"/>
              </a:ext>
            </a:extLst>
          </p:cNvPr>
          <p:cNvSpPr>
            <a:spLocks noGrp="1"/>
          </p:cNvSpPr>
          <p:nvPr>
            <p:ph type="title"/>
          </p:nvPr>
        </p:nvSpPr>
        <p:spPr/>
        <p:txBody>
          <a:bodyPr/>
          <a:lstStyle/>
          <a:p>
            <a:r>
              <a:rPr lang="en-GB" sz="2400" dirty="0"/>
              <a:t>METHODS AND CHALLENGES IN DEVELOPING CASE WEIGHTING SYSTEMS</a:t>
            </a:r>
          </a:p>
        </p:txBody>
      </p:sp>
      <p:sp>
        <p:nvSpPr>
          <p:cNvPr id="3" name="Content Placeholder 2">
            <a:extLst>
              <a:ext uri="{FF2B5EF4-FFF2-40B4-BE49-F238E27FC236}">
                <a16:creationId xmlns:a16="http://schemas.microsoft.com/office/drawing/2014/main" id="{D97EA360-D5A7-4981-A5BC-E652871D7ED8}"/>
              </a:ext>
            </a:extLst>
          </p:cNvPr>
          <p:cNvSpPr>
            <a:spLocks noGrp="1"/>
          </p:cNvSpPr>
          <p:nvPr>
            <p:ph idx="1"/>
          </p:nvPr>
        </p:nvSpPr>
        <p:spPr>
          <a:xfrm>
            <a:off x="609600" y="1981200"/>
            <a:ext cx="7772400" cy="1689463"/>
          </a:xfrm>
        </p:spPr>
        <p:txBody>
          <a:bodyPr/>
          <a:lstStyle/>
          <a:p>
            <a:r>
              <a:rPr lang="en-GB" dirty="0"/>
              <a:t>RESEARCH:</a:t>
            </a:r>
          </a:p>
          <a:p>
            <a:pPr lvl="1"/>
            <a:r>
              <a:rPr lang="en-GB" sz="1600" dirty="0"/>
              <a:t>COURT EVALUATION V. JUDICIAL PERFORMANCE EVALUATION</a:t>
            </a:r>
          </a:p>
          <a:p>
            <a:pPr lvl="1"/>
            <a:r>
              <a:rPr lang="en-GB" sz="1600" dirty="0"/>
              <a:t>RESOURCE ALLOCATION</a:t>
            </a:r>
          </a:p>
          <a:p>
            <a:pPr lvl="1"/>
            <a:r>
              <a:rPr lang="en-GB" sz="1600" dirty="0"/>
              <a:t>MEASURE OF JUDICIAL WORK</a:t>
            </a:r>
          </a:p>
          <a:p>
            <a:pPr lvl="1"/>
            <a:r>
              <a:rPr lang="en-GB" sz="1600" dirty="0"/>
              <a:t>MANAGEMENT TOOL</a:t>
            </a:r>
          </a:p>
        </p:txBody>
      </p:sp>
      <p:pic>
        <p:nvPicPr>
          <p:cNvPr id="4" name="Picture 3"/>
          <p:cNvPicPr>
            <a:picLocks noChangeAspect="1"/>
          </p:cNvPicPr>
          <p:nvPr/>
        </p:nvPicPr>
        <p:blipFill>
          <a:blip r:embed="rId3"/>
          <a:stretch>
            <a:fillRect/>
          </a:stretch>
        </p:blipFill>
        <p:spPr>
          <a:xfrm>
            <a:off x="633413" y="4167051"/>
            <a:ext cx="2971429" cy="2390476"/>
          </a:xfrm>
          <a:prstGeom prst="rect">
            <a:avLst/>
          </a:prstGeom>
        </p:spPr>
      </p:pic>
    </p:spTree>
    <p:extLst>
      <p:ext uri="{BB962C8B-B14F-4D97-AF65-F5344CB8AC3E}">
        <p14:creationId xmlns:p14="http://schemas.microsoft.com/office/powerpoint/2010/main" val="2746901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B4C5B-6C72-4BF3-953A-17EB1AAE049D}"/>
              </a:ext>
            </a:extLst>
          </p:cNvPr>
          <p:cNvSpPr>
            <a:spLocks noGrp="1"/>
          </p:cNvSpPr>
          <p:nvPr>
            <p:ph type="title"/>
          </p:nvPr>
        </p:nvSpPr>
        <p:spPr/>
        <p:txBody>
          <a:bodyPr/>
          <a:lstStyle/>
          <a:p>
            <a:r>
              <a:rPr lang="en-GB" dirty="0"/>
              <a:t>WHAT IS WEIGHED?</a:t>
            </a:r>
          </a:p>
        </p:txBody>
      </p:sp>
      <p:sp>
        <p:nvSpPr>
          <p:cNvPr id="3" name="Content Placeholder 2">
            <a:extLst>
              <a:ext uri="{FF2B5EF4-FFF2-40B4-BE49-F238E27FC236}">
                <a16:creationId xmlns:a16="http://schemas.microsoft.com/office/drawing/2014/main" id="{E3AEA797-5006-420C-A1FC-A90F6981B7CB}"/>
              </a:ext>
            </a:extLst>
          </p:cNvPr>
          <p:cNvSpPr>
            <a:spLocks noGrp="1"/>
          </p:cNvSpPr>
          <p:nvPr>
            <p:ph idx="1"/>
          </p:nvPr>
        </p:nvSpPr>
        <p:spPr/>
        <p:txBody>
          <a:bodyPr/>
          <a:lstStyle/>
          <a:p>
            <a:r>
              <a:rPr lang="en-GB" dirty="0"/>
              <a:t>CASE COUNTS</a:t>
            </a:r>
          </a:p>
          <a:p>
            <a:r>
              <a:rPr lang="en-GB" dirty="0"/>
              <a:t>CASE WEIGHTS</a:t>
            </a:r>
          </a:p>
          <a:p>
            <a:r>
              <a:rPr lang="en-GB" dirty="0"/>
              <a:t>YEAR VALUE</a:t>
            </a:r>
          </a:p>
        </p:txBody>
      </p:sp>
    </p:spTree>
    <p:extLst>
      <p:ext uri="{BB962C8B-B14F-4D97-AF65-F5344CB8AC3E}">
        <p14:creationId xmlns:p14="http://schemas.microsoft.com/office/powerpoint/2010/main" val="1899669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83C44-7828-4879-860E-6A8569D71B71}"/>
              </a:ext>
            </a:extLst>
          </p:cNvPr>
          <p:cNvSpPr>
            <a:spLocks noGrp="1"/>
          </p:cNvSpPr>
          <p:nvPr>
            <p:ph type="title"/>
          </p:nvPr>
        </p:nvSpPr>
        <p:spPr/>
        <p:txBody>
          <a:bodyPr/>
          <a:lstStyle/>
          <a:p>
            <a:r>
              <a:rPr lang="en-GB" sz="2800" dirty="0"/>
              <a:t>BEST PRACTICES: MULTIFACETED MEASURES</a:t>
            </a:r>
          </a:p>
        </p:txBody>
      </p:sp>
      <p:sp>
        <p:nvSpPr>
          <p:cNvPr id="3" name="Content Placeholder 2">
            <a:extLst>
              <a:ext uri="{FF2B5EF4-FFF2-40B4-BE49-F238E27FC236}">
                <a16:creationId xmlns:a16="http://schemas.microsoft.com/office/drawing/2014/main" id="{451973C3-FECD-4994-8FE5-E00923B3525E}"/>
              </a:ext>
            </a:extLst>
          </p:cNvPr>
          <p:cNvSpPr>
            <a:spLocks noGrp="1"/>
          </p:cNvSpPr>
          <p:nvPr>
            <p:ph idx="1"/>
          </p:nvPr>
        </p:nvSpPr>
        <p:spPr>
          <a:xfrm>
            <a:off x="609600" y="1981200"/>
            <a:ext cx="7772400" cy="997131"/>
          </a:xfrm>
        </p:spPr>
        <p:txBody>
          <a:bodyPr/>
          <a:lstStyle/>
          <a:p>
            <a:r>
              <a:rPr lang="en-GB" dirty="0"/>
              <a:t>NETHERLANDS</a:t>
            </a:r>
          </a:p>
          <a:p>
            <a:r>
              <a:rPr lang="en-GB" dirty="0"/>
              <a:t>FINLAND</a:t>
            </a:r>
          </a:p>
          <a:p>
            <a:endParaRPr lang="en-GB" dirty="0"/>
          </a:p>
        </p:txBody>
      </p:sp>
      <p:pic>
        <p:nvPicPr>
          <p:cNvPr id="4" name="Picture 3"/>
          <p:cNvPicPr>
            <a:picLocks noChangeAspect="1"/>
          </p:cNvPicPr>
          <p:nvPr/>
        </p:nvPicPr>
        <p:blipFill>
          <a:blip r:embed="rId3"/>
          <a:stretch>
            <a:fillRect/>
          </a:stretch>
        </p:blipFill>
        <p:spPr>
          <a:xfrm>
            <a:off x="609600" y="3958059"/>
            <a:ext cx="2971429" cy="2390476"/>
          </a:xfrm>
          <a:prstGeom prst="rect">
            <a:avLst/>
          </a:prstGeom>
        </p:spPr>
      </p:pic>
    </p:spTree>
    <p:extLst>
      <p:ext uri="{BB962C8B-B14F-4D97-AF65-F5344CB8AC3E}">
        <p14:creationId xmlns:p14="http://schemas.microsoft.com/office/powerpoint/2010/main" val="179907770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Buckingham Presentation.pot [Compatibility Mode]" id="{B6CB2611-6AB2-4288-8CBD-35DBB8B33640}" vid="{2822D41A-21A0-4099-834E-E81A93FFE40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Buckingham PresentationNOBLUE</Template>
  <TotalTime>45</TotalTime>
  <Words>666</Words>
  <Application>Microsoft Office PowerPoint</Application>
  <PresentationFormat>Pokaz na ekranie (4:3)</PresentationFormat>
  <Paragraphs>188</Paragraphs>
  <Slides>13</Slides>
  <Notes>13</Notes>
  <HiddenSlides>2</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13</vt:i4>
      </vt:variant>
    </vt:vector>
  </HeadingPairs>
  <TitlesOfParts>
    <vt:vector size="17" baseType="lpstr">
      <vt:lpstr>Arial</vt:lpstr>
      <vt:lpstr>Calibri</vt:lpstr>
      <vt:lpstr>Times</vt:lpstr>
      <vt:lpstr>Office Theme</vt:lpstr>
      <vt:lpstr>Prezentacja programu PowerPoint</vt:lpstr>
      <vt:lpstr>  FROM ALGORITHMS TO POLITICS</vt:lpstr>
      <vt:lpstr>Prezentacja programu PowerPoint</vt:lpstr>
      <vt:lpstr> MULTIFACETED SYSTEMS</vt:lpstr>
      <vt:lpstr>DISTORTING EFFECTS OF QUANTITATIVE FRAMEWORKS</vt:lpstr>
      <vt:lpstr>“MULTIPLE EVALUATIVE FRAMEWORKS” IMPORTANT IN DEVELOPING CASE WEIGHTING/WORKLOADS </vt:lpstr>
      <vt:lpstr>METHODS AND CHALLENGES IN DEVELOPING CASE WEIGHTING SYSTEMS</vt:lpstr>
      <vt:lpstr>WHAT IS WEIGHED?</vt:lpstr>
      <vt:lpstr>BEST PRACTICES: MULTIFACETED MEASURES</vt:lpstr>
      <vt:lpstr>WORST PRACTICE: SPAIN</vt:lpstr>
      <vt:lpstr>RESOURCES/BUY-IN NEEDED TO FULFIL AIMS</vt:lpstr>
      <vt:lpstr>THANK YOU FOR YOUR ATTENTION</vt:lpstr>
      <vt:lpstr>BIBLIOGRAPHY</vt:lpstr>
    </vt:vector>
  </TitlesOfParts>
  <Company>Univeristy of Buckingham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 Yein Ng</dc:creator>
  <cp:lastModifiedBy>Agnieszka Jędrzejczyk</cp:lastModifiedBy>
  <cp:revision>5</cp:revision>
  <dcterms:created xsi:type="dcterms:W3CDTF">2018-12-11T11:08:29Z</dcterms:created>
  <dcterms:modified xsi:type="dcterms:W3CDTF">2018-12-18T09:21:54Z</dcterms:modified>
</cp:coreProperties>
</file>