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7" r:id="rId3"/>
    <p:sldId id="265" r:id="rId4"/>
    <p:sldId id="268" r:id="rId5"/>
    <p:sldId id="266" r:id="rId6"/>
    <p:sldId id="267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FE9"/>
    <a:srgbClr val="EFEFEA"/>
    <a:srgbClr val="F1F1EB"/>
    <a:srgbClr val="F0FEFE"/>
    <a:srgbClr val="88E0EC"/>
    <a:srgbClr val="CDF2F9"/>
    <a:srgbClr val="E8FAFE"/>
    <a:srgbClr val="EAF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93395" autoAdjust="0"/>
  </p:normalViewPr>
  <p:slideViewPr>
    <p:cSldViewPr>
      <p:cViewPr>
        <p:scale>
          <a:sx n="100" d="100"/>
          <a:sy n="100" d="100"/>
        </p:scale>
        <p:origin x="-906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60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A63FF-B268-4571-938C-0645354AC5C9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1F8D1-58B6-4BDE-BA3A-9E38396174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249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1F8D1-58B6-4BDE-BA3A-9E38396174F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373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34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719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589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58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815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17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68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9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4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340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469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BF8F1-67FC-4B9C-9BC6-BCB2AE6BC3FA}" type="datetimeFigureOut">
              <a:rPr lang="pl-PL" smtClean="0"/>
              <a:t>2016-02-07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CD98D-7252-4C80-916A-EEFC69E621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0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800" b="1" dirty="0" smtClean="0">
                <a:solidFill>
                  <a:srgbClr val="0070C0"/>
                </a:solidFill>
              </a:rPr>
              <a:t>Zespół Ekspertów do spraw Alimentów</a:t>
            </a:r>
          </a:p>
          <a:p>
            <a:pPr marL="0" indent="0" algn="ctr">
              <a:buNone/>
            </a:pPr>
            <a:r>
              <a:rPr lang="pl-PL" sz="4000" b="1" dirty="0" smtClean="0">
                <a:solidFill>
                  <a:srgbClr val="0070C0"/>
                </a:solidFill>
              </a:rPr>
              <a:t>9 luty 2016 r.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3000" b="1" dirty="0" smtClean="0">
                <a:solidFill>
                  <a:srgbClr val="002060"/>
                </a:solidFill>
              </a:rPr>
              <a:t>Wspólna inicjatywa Rzecznika Praw Obywatelskich</a:t>
            </a:r>
          </a:p>
          <a:p>
            <a:pPr marL="0" indent="0" algn="ctr">
              <a:buNone/>
            </a:pPr>
            <a:r>
              <a:rPr lang="pl-PL" sz="3000" b="1" dirty="0" smtClean="0">
                <a:solidFill>
                  <a:srgbClr val="002060"/>
                </a:solidFill>
              </a:rPr>
              <a:t> i Rzecznika Praw Dziecka</a:t>
            </a:r>
          </a:p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259632" y="53732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7850"/>
            <a:ext cx="402452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204" y="107850"/>
            <a:ext cx="3744416" cy="134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67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pl-PL" sz="3300" dirty="0" smtClean="0"/>
              <a:t/>
            </a:r>
            <a:br>
              <a:rPr lang="pl-PL" sz="3300" dirty="0" smtClean="0"/>
            </a:br>
            <a:r>
              <a:rPr lang="pl-PL" sz="4200" b="1" dirty="0" smtClean="0">
                <a:solidFill>
                  <a:srgbClr val="0070C0"/>
                </a:solidFill>
              </a:rPr>
              <a:t>Cel spotkania - analiza sytuacji dzieci niealimentowanych w tym m.in. dyskusja wokół: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065315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podniesienia bądź zniesienia progu dochodowego, od którego zależy przyznanie świadczenia z funduszu alimentacyjnego;</a:t>
            </a:r>
          </a:p>
          <a:p>
            <a:r>
              <a:rPr lang="pl-PL" b="1" dirty="0" smtClean="0">
                <a:solidFill>
                  <a:srgbClr val="002060"/>
                </a:solidFill>
              </a:rPr>
              <a:t>zwiększenia skuteczności ściągalności należności alimentacyjnych; </a:t>
            </a:r>
          </a:p>
          <a:p>
            <a:r>
              <a:rPr lang="pl-PL" b="1" dirty="0" smtClean="0">
                <a:solidFill>
                  <a:srgbClr val="002060"/>
                </a:solidFill>
              </a:rPr>
              <a:t>rozważenia potrzeby nowelizacji art. 209 k.k.</a:t>
            </a:r>
          </a:p>
          <a:p>
            <a:endParaRPr lang="pl-PL" dirty="0">
              <a:solidFill>
                <a:srgbClr val="002060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66" y="5805264"/>
            <a:ext cx="2620515" cy="93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dawidziuk_e\AppData\Local\Microsoft\Windows\Temporary Internet Files\Content.IE5\F8NYMJ5E\logo_reaguj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45789"/>
            <a:ext cx="2590734" cy="101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723328"/>
            <a:ext cx="2880320" cy="99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500" b="1" dirty="0" smtClean="0">
                <a:solidFill>
                  <a:srgbClr val="0070C0"/>
                </a:solidFill>
              </a:rPr>
              <a:t/>
            </a:r>
            <a:br>
              <a:rPr lang="pl-PL" sz="3500" b="1" dirty="0" smtClean="0">
                <a:solidFill>
                  <a:srgbClr val="0070C0"/>
                </a:solidFill>
              </a:rPr>
            </a:br>
            <a:r>
              <a:rPr lang="pl-PL" sz="3500" b="1" dirty="0">
                <a:solidFill>
                  <a:srgbClr val="0070C0"/>
                </a:solidFill>
              </a:rPr>
              <a:t>K</a:t>
            </a:r>
            <a:r>
              <a:rPr lang="pl-PL" sz="3500" b="1" dirty="0" smtClean="0">
                <a:solidFill>
                  <a:srgbClr val="0070C0"/>
                </a:solidFill>
              </a:rPr>
              <a:t>westie </a:t>
            </a:r>
            <a:r>
              <a:rPr lang="pl-PL" sz="3500" b="1" dirty="0">
                <a:solidFill>
                  <a:srgbClr val="0070C0"/>
                </a:solidFill>
              </a:rPr>
              <a:t>wymagające pilnego zainteresowania i znalezienia optymalnych rozwiązań:</a:t>
            </a:r>
            <a:br>
              <a:rPr lang="pl-PL" sz="3500" b="1" dirty="0">
                <a:solidFill>
                  <a:srgbClr val="0070C0"/>
                </a:solidFill>
              </a:rPr>
            </a:br>
            <a:endParaRPr lang="pl-PL" sz="3500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1</a:t>
            </a:r>
            <a:r>
              <a:rPr lang="pl-PL" b="1" dirty="0">
                <a:solidFill>
                  <a:srgbClr val="002060"/>
                </a:solidFill>
              </a:rPr>
              <a:t>. Rozwiązania prawne i praktyczne, które bezpośrednio wpłyną na skuteczność egzekucji alimentów.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2</a:t>
            </a:r>
            <a:r>
              <a:rPr lang="pl-PL" b="1" dirty="0">
                <a:solidFill>
                  <a:srgbClr val="002060"/>
                </a:solidFill>
              </a:rPr>
              <a:t>. Rozwiązania </a:t>
            </a:r>
            <a:r>
              <a:rPr lang="pl-PL" b="1" dirty="0" smtClean="0">
                <a:solidFill>
                  <a:srgbClr val="002060"/>
                </a:solidFill>
              </a:rPr>
              <a:t>prawne </a:t>
            </a:r>
            <a:r>
              <a:rPr lang="pl-PL" b="1" dirty="0">
                <a:solidFill>
                  <a:srgbClr val="002060"/>
                </a:solidFill>
              </a:rPr>
              <a:t>związane z poprawą jakości życia i bezpieczeństwa finansowego osób alimentowanych.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3</a:t>
            </a:r>
            <a:r>
              <a:rPr lang="pl-PL" b="1" dirty="0">
                <a:solidFill>
                  <a:srgbClr val="002060"/>
                </a:solidFill>
              </a:rPr>
              <a:t>. Działania mające na celu zmianę postrzegania problemu alimentacji w opinii społecznej - </a:t>
            </a:r>
            <a:r>
              <a:rPr lang="pl-PL" b="1" dirty="0" smtClean="0">
                <a:solidFill>
                  <a:srgbClr val="002060"/>
                </a:solidFill>
              </a:rPr>
              <a:t>wyeliminowanie społecznej </a:t>
            </a:r>
            <a:r>
              <a:rPr lang="pl-PL" b="1" dirty="0">
                <a:solidFill>
                  <a:srgbClr val="002060"/>
                </a:solidFill>
              </a:rPr>
              <a:t>akceptacji dla postawy niesolidnego </a:t>
            </a:r>
            <a:r>
              <a:rPr lang="pl-PL" b="1" dirty="0" smtClean="0">
                <a:solidFill>
                  <a:srgbClr val="002060"/>
                </a:solidFill>
              </a:rPr>
              <a:t>zobowiązanego.</a:t>
            </a:r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66" y="5805264"/>
            <a:ext cx="2620515" cy="93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dawidziuk_e\AppData\Local\Microsoft\Windows\Temporary Internet Files\Content.IE5\F8NYMJ5E\logo_reaguj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45789"/>
            <a:ext cx="2590734" cy="101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723328"/>
            <a:ext cx="2880320" cy="99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34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500" b="1" dirty="0" smtClean="0">
                <a:solidFill>
                  <a:srgbClr val="0070C0"/>
                </a:solidFill>
              </a:rPr>
              <a:t/>
            </a:r>
            <a:br>
              <a:rPr lang="pl-PL" sz="3500" b="1" dirty="0" smtClean="0">
                <a:solidFill>
                  <a:srgbClr val="0070C0"/>
                </a:solidFill>
              </a:rPr>
            </a:br>
            <a:r>
              <a:rPr lang="pl-PL" sz="3500" b="1" dirty="0">
                <a:solidFill>
                  <a:srgbClr val="0070C0"/>
                </a:solidFill>
              </a:rPr>
              <a:t>K</a:t>
            </a:r>
            <a:r>
              <a:rPr lang="pl-PL" sz="3500" b="1" dirty="0" smtClean="0">
                <a:solidFill>
                  <a:srgbClr val="0070C0"/>
                </a:solidFill>
              </a:rPr>
              <a:t>westie </a:t>
            </a:r>
            <a:r>
              <a:rPr lang="pl-PL" sz="3500" b="1" dirty="0">
                <a:solidFill>
                  <a:srgbClr val="0070C0"/>
                </a:solidFill>
              </a:rPr>
              <a:t>wymagające pilnego zainteresowania i znalezienia optymalnych rozwiązań:</a:t>
            </a:r>
            <a:br>
              <a:rPr lang="pl-PL" sz="3500" b="1" dirty="0">
                <a:solidFill>
                  <a:srgbClr val="0070C0"/>
                </a:solidFill>
              </a:rPr>
            </a:br>
            <a:endParaRPr lang="pl-PL" sz="3500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2060"/>
                </a:solidFill>
              </a:rPr>
              <a:t>4</a:t>
            </a:r>
            <a:r>
              <a:rPr lang="pl-PL" b="1" dirty="0" smtClean="0">
                <a:solidFill>
                  <a:srgbClr val="002060"/>
                </a:solidFill>
              </a:rPr>
              <a:t>. </a:t>
            </a:r>
            <a:r>
              <a:rPr lang="pl-PL" b="1" dirty="0">
                <a:solidFill>
                  <a:srgbClr val="002060"/>
                </a:solidFill>
              </a:rPr>
              <a:t>Zwalczanie problemu ukrywania dochodów, wypłacania przez pracodawców wynagrodzenia „pod stołem</a:t>
            </a:r>
            <a:r>
              <a:rPr lang="pl-PL" b="1" dirty="0" smtClean="0">
                <a:solidFill>
                  <a:srgbClr val="002060"/>
                </a:solidFill>
              </a:rPr>
              <a:t>”.</a:t>
            </a:r>
            <a:endParaRPr lang="pl-PL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5. Poprawienie </a:t>
            </a:r>
            <a:r>
              <a:rPr lang="pl-PL" b="1" dirty="0">
                <a:solidFill>
                  <a:srgbClr val="002060"/>
                </a:solidFill>
              </a:rPr>
              <a:t>poziomu zatrudnienia skazanych za </a:t>
            </a:r>
            <a:r>
              <a:rPr lang="pl-PL" b="1" dirty="0" err="1">
                <a:solidFill>
                  <a:srgbClr val="002060"/>
                </a:solidFill>
              </a:rPr>
              <a:t>niealimentację</a:t>
            </a:r>
            <a:r>
              <a:rPr lang="pl-PL" b="1" dirty="0">
                <a:solidFill>
                  <a:srgbClr val="002060"/>
                </a:solidFill>
              </a:rPr>
              <a:t> – celem zwiększenia poziomu ściągalności zadłużenia w czasie pobytu w zakładzie </a:t>
            </a:r>
            <a:r>
              <a:rPr lang="pl-PL" b="1" dirty="0" smtClean="0">
                <a:solidFill>
                  <a:srgbClr val="002060"/>
                </a:solidFill>
              </a:rPr>
              <a:t>karnym.</a:t>
            </a:r>
            <a:endParaRPr lang="pl-PL" b="1" dirty="0">
              <a:solidFill>
                <a:srgbClr val="002060"/>
              </a:solidFill>
            </a:endParaRPr>
          </a:p>
          <a:p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66" y="5805264"/>
            <a:ext cx="2620515" cy="93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dawidziuk_e\AppData\Local\Microsoft\Windows\Temporary Internet Files\Content.IE5\F8NYMJ5E\logo_reaguj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45789"/>
            <a:ext cx="2590734" cy="101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723328"/>
            <a:ext cx="2880320" cy="99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99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500" b="1" dirty="0" smtClean="0">
                <a:solidFill>
                  <a:srgbClr val="0070C0"/>
                </a:solidFill>
              </a:rPr>
              <a:t/>
            </a:r>
            <a:br>
              <a:rPr lang="pl-PL" sz="3500" b="1" dirty="0" smtClean="0">
                <a:solidFill>
                  <a:srgbClr val="0070C0"/>
                </a:solidFill>
              </a:rPr>
            </a:br>
            <a:r>
              <a:rPr lang="pl-PL" sz="3300" b="1" dirty="0" smtClean="0">
                <a:solidFill>
                  <a:srgbClr val="0070C0"/>
                </a:solidFill>
              </a:rPr>
              <a:t>Działalność Rzecznika Praw Dziecka w kontekście alimentów</a:t>
            </a:r>
            <a:endParaRPr lang="pl-PL" sz="3300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962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sz="6000" b="1" dirty="0" smtClean="0">
                <a:solidFill>
                  <a:srgbClr val="002060"/>
                </a:solidFill>
              </a:rPr>
              <a:t>1. </a:t>
            </a:r>
            <a:r>
              <a:rPr lang="pl-PL" sz="6000" b="1" dirty="0">
                <a:solidFill>
                  <a:srgbClr val="002060"/>
                </a:solidFill>
              </a:rPr>
              <a:t>W</a:t>
            </a:r>
            <a:r>
              <a:rPr lang="pl-PL" sz="6000" b="1" dirty="0" smtClean="0">
                <a:solidFill>
                  <a:srgbClr val="002060"/>
                </a:solidFill>
              </a:rPr>
              <a:t>ystąpienie </a:t>
            </a:r>
            <a:r>
              <a:rPr lang="pl-PL" sz="6000" b="1" dirty="0">
                <a:solidFill>
                  <a:srgbClr val="002060"/>
                </a:solidFill>
              </a:rPr>
              <a:t>generalne z  23 listopada 2015 </a:t>
            </a:r>
            <a:r>
              <a:rPr lang="pl-PL" sz="6000" b="1" dirty="0" smtClean="0">
                <a:solidFill>
                  <a:srgbClr val="002060"/>
                </a:solidFill>
              </a:rPr>
              <a:t>r. do </a:t>
            </a:r>
            <a:r>
              <a:rPr lang="pl-PL" sz="6000" b="1" dirty="0">
                <a:solidFill>
                  <a:srgbClr val="002060"/>
                </a:solidFill>
              </a:rPr>
              <a:t>Ministra Rodziny, Pracy i Polityki Społecznej w sprawie kryterium dochodowego uprawniającego do świadczenia alimentacyjnego.</a:t>
            </a:r>
          </a:p>
          <a:p>
            <a:pPr marL="0" indent="0">
              <a:buNone/>
            </a:pPr>
            <a:r>
              <a:rPr lang="pl-PL" sz="6000" b="1" dirty="0" smtClean="0">
                <a:solidFill>
                  <a:srgbClr val="002060"/>
                </a:solidFill>
              </a:rPr>
              <a:t>2. </a:t>
            </a:r>
            <a:r>
              <a:rPr lang="pl-PL" sz="6000" b="1" dirty="0">
                <a:solidFill>
                  <a:srgbClr val="002060"/>
                </a:solidFill>
              </a:rPr>
              <a:t>W</a:t>
            </a:r>
            <a:r>
              <a:rPr lang="pl-PL" sz="6000" b="1" dirty="0" smtClean="0">
                <a:solidFill>
                  <a:srgbClr val="002060"/>
                </a:solidFill>
              </a:rPr>
              <a:t>ystąpienie </a:t>
            </a:r>
            <a:r>
              <a:rPr lang="pl-PL" sz="6000" b="1" dirty="0">
                <a:solidFill>
                  <a:srgbClr val="002060"/>
                </a:solidFill>
              </a:rPr>
              <a:t>generalne z 2 kwietnia 2015 r. </a:t>
            </a:r>
            <a:r>
              <a:rPr lang="pl-PL" sz="6000" b="1" dirty="0" smtClean="0">
                <a:solidFill>
                  <a:srgbClr val="002060"/>
                </a:solidFill>
              </a:rPr>
              <a:t>do </a:t>
            </a:r>
            <a:r>
              <a:rPr lang="pl-PL" sz="6000" b="1" dirty="0">
                <a:solidFill>
                  <a:srgbClr val="002060"/>
                </a:solidFill>
              </a:rPr>
              <a:t>Przewodniczącego Komisji Polityki Społecznej i Rodziny Sejmu RP  z prośbą </a:t>
            </a:r>
            <a:r>
              <a:rPr lang="pl-PL" sz="6000" b="1" dirty="0" smtClean="0">
                <a:solidFill>
                  <a:srgbClr val="002060"/>
                </a:solidFill>
              </a:rPr>
              <a:t>o </a:t>
            </a:r>
            <a:r>
              <a:rPr lang="pl-PL" sz="6000" b="1" dirty="0">
                <a:solidFill>
                  <a:srgbClr val="002060"/>
                </a:solidFill>
              </a:rPr>
              <a:t>wsparcie postulatów Rzecznika celem rozwiązania problemu </a:t>
            </a:r>
            <a:r>
              <a:rPr lang="pl-PL" sz="6000" b="1" dirty="0" err="1">
                <a:solidFill>
                  <a:srgbClr val="002060"/>
                </a:solidFill>
              </a:rPr>
              <a:t>niealimentacji</a:t>
            </a:r>
            <a:r>
              <a:rPr lang="pl-PL" sz="6000" b="1" dirty="0">
                <a:solidFill>
                  <a:srgbClr val="002060"/>
                </a:solidFill>
              </a:rPr>
              <a:t> dzieci.</a:t>
            </a:r>
          </a:p>
          <a:p>
            <a:pPr marL="0" indent="0">
              <a:buNone/>
            </a:pPr>
            <a:r>
              <a:rPr lang="pl-PL" sz="6000" b="1" dirty="0" smtClean="0">
                <a:solidFill>
                  <a:srgbClr val="002060"/>
                </a:solidFill>
              </a:rPr>
              <a:t>3. </a:t>
            </a:r>
            <a:r>
              <a:rPr lang="pl-PL" sz="6000" b="1" dirty="0">
                <a:solidFill>
                  <a:srgbClr val="002060"/>
                </a:solidFill>
              </a:rPr>
              <a:t>W</a:t>
            </a:r>
            <a:r>
              <a:rPr lang="pl-PL" sz="6000" b="1" dirty="0" smtClean="0">
                <a:solidFill>
                  <a:srgbClr val="002060"/>
                </a:solidFill>
              </a:rPr>
              <a:t>ystąpienie </a:t>
            </a:r>
            <a:r>
              <a:rPr lang="pl-PL" sz="6000" b="1" dirty="0">
                <a:solidFill>
                  <a:srgbClr val="002060"/>
                </a:solidFill>
              </a:rPr>
              <a:t>generalne z 10 marca 2015 </a:t>
            </a:r>
            <a:r>
              <a:rPr lang="pl-PL" sz="6000" b="1" dirty="0" smtClean="0">
                <a:solidFill>
                  <a:srgbClr val="002060"/>
                </a:solidFill>
              </a:rPr>
              <a:t>r. do </a:t>
            </a:r>
            <a:r>
              <a:rPr lang="pl-PL" sz="6000" b="1" dirty="0">
                <a:solidFill>
                  <a:srgbClr val="002060"/>
                </a:solidFill>
              </a:rPr>
              <a:t>Ministra Sprawiedliwości o przedstawienie wyników ankiety skierowanej do pracowników urzędów gmin w celu pozyskania ustaleń czy wpis dłużnika alimentacyjnego do Rejestru Dłużników Niewypłacalnych Krajowego Rejestru Sądowego wpływa na skuteczność egzekucji należności alimentacyjnych.</a:t>
            </a:r>
          </a:p>
          <a:p>
            <a:pPr marL="0" indent="0">
              <a:buNone/>
            </a:pPr>
            <a:r>
              <a:rPr lang="pl-PL" sz="6000" b="1" dirty="0" smtClean="0">
                <a:solidFill>
                  <a:srgbClr val="002060"/>
                </a:solidFill>
              </a:rPr>
              <a:t>4. </a:t>
            </a:r>
            <a:r>
              <a:rPr lang="pl-PL" sz="6000" b="1" dirty="0" smtClean="0">
                <a:solidFill>
                  <a:srgbClr val="002060"/>
                </a:solidFill>
              </a:rPr>
              <a:t>Wystąpienie </a:t>
            </a:r>
            <a:r>
              <a:rPr lang="pl-PL" sz="6000" b="1" dirty="0">
                <a:solidFill>
                  <a:srgbClr val="002060"/>
                </a:solidFill>
              </a:rPr>
              <a:t>generalne z 26 marca 2015 r. </a:t>
            </a:r>
            <a:r>
              <a:rPr lang="pl-PL" sz="6000" b="1" dirty="0" smtClean="0">
                <a:solidFill>
                  <a:srgbClr val="002060"/>
                </a:solidFill>
              </a:rPr>
              <a:t>do </a:t>
            </a:r>
            <a:r>
              <a:rPr lang="pl-PL" sz="6000" b="1" dirty="0">
                <a:solidFill>
                  <a:srgbClr val="002060"/>
                </a:solidFill>
              </a:rPr>
              <a:t>Ministra </a:t>
            </a:r>
            <a:r>
              <a:rPr lang="pl-PL" sz="6000" b="1" dirty="0" smtClean="0">
                <a:solidFill>
                  <a:srgbClr val="002060"/>
                </a:solidFill>
              </a:rPr>
              <a:t>Pracy </a:t>
            </a:r>
            <a:r>
              <a:rPr lang="pl-PL" sz="6000" b="1" dirty="0">
                <a:solidFill>
                  <a:srgbClr val="002060"/>
                </a:solidFill>
              </a:rPr>
              <a:t>i Polityki Społecznej w sprawie zniesienia lub podniesienia kryterium dochodowego uprawniającego do świadczenia alimentacyjnego.</a:t>
            </a:r>
          </a:p>
          <a:p>
            <a:pPr marL="0" indent="0">
              <a:buNone/>
            </a:pPr>
            <a:r>
              <a:rPr lang="pl-PL" sz="6000" b="1" dirty="0" smtClean="0">
                <a:solidFill>
                  <a:srgbClr val="002060"/>
                </a:solidFill>
              </a:rPr>
              <a:t>5. </a:t>
            </a:r>
            <a:r>
              <a:rPr lang="pl-PL" sz="6000" b="1" dirty="0" smtClean="0">
                <a:solidFill>
                  <a:srgbClr val="002060"/>
                </a:solidFill>
              </a:rPr>
              <a:t>Wystąpienie </a:t>
            </a:r>
            <a:r>
              <a:rPr lang="pl-PL" sz="6000" b="1" dirty="0">
                <a:solidFill>
                  <a:srgbClr val="002060"/>
                </a:solidFill>
              </a:rPr>
              <a:t>generalne z 26 marca 2015 r. </a:t>
            </a:r>
            <a:r>
              <a:rPr lang="pl-PL" sz="6000" b="1" dirty="0" smtClean="0">
                <a:solidFill>
                  <a:srgbClr val="002060"/>
                </a:solidFill>
              </a:rPr>
              <a:t>do </a:t>
            </a:r>
            <a:r>
              <a:rPr lang="pl-PL" sz="6000" b="1" dirty="0">
                <a:solidFill>
                  <a:srgbClr val="002060"/>
                </a:solidFill>
              </a:rPr>
              <a:t>Ministra Sprawiedliwości w sprawie zwiększenia efektywności prowadzonych postępowań </a:t>
            </a:r>
            <a:r>
              <a:rPr lang="pl-PL" sz="6000" b="1" dirty="0" smtClean="0">
                <a:solidFill>
                  <a:srgbClr val="002060"/>
                </a:solidFill>
              </a:rPr>
              <a:t>egzekucyjnych.</a:t>
            </a:r>
          </a:p>
          <a:p>
            <a:pPr marL="0" indent="0">
              <a:buNone/>
            </a:pPr>
            <a:r>
              <a:rPr lang="pl-PL" sz="6000" b="1" dirty="0" smtClean="0">
                <a:solidFill>
                  <a:srgbClr val="002060"/>
                </a:solidFill>
              </a:rPr>
              <a:t>6. </a:t>
            </a:r>
            <a:r>
              <a:rPr lang="pl-PL" sz="6000" b="1" dirty="0" smtClean="0">
                <a:solidFill>
                  <a:srgbClr val="002060"/>
                </a:solidFill>
              </a:rPr>
              <a:t>Wystąpienie </a:t>
            </a:r>
            <a:r>
              <a:rPr lang="pl-PL" sz="6000" b="1" dirty="0">
                <a:solidFill>
                  <a:srgbClr val="002060"/>
                </a:solidFill>
              </a:rPr>
              <a:t>generalne z 21 października 2014 r</a:t>
            </a:r>
            <a:r>
              <a:rPr lang="pl-PL" sz="6000" b="1" dirty="0" smtClean="0">
                <a:solidFill>
                  <a:srgbClr val="002060"/>
                </a:solidFill>
              </a:rPr>
              <a:t>. </a:t>
            </a:r>
            <a:r>
              <a:rPr lang="pl-PL" sz="6000" b="1" dirty="0">
                <a:solidFill>
                  <a:srgbClr val="002060"/>
                </a:solidFill>
              </a:rPr>
              <a:t>do Ministra Sprawiedliwości w sprawie projektu założeń projektu ustawy o zmianie ustawy </a:t>
            </a:r>
            <a:r>
              <a:rPr lang="pl-PL" sz="6000" b="1" dirty="0" smtClean="0">
                <a:solidFill>
                  <a:srgbClr val="002060"/>
                </a:solidFill>
              </a:rPr>
              <a:t>o </a:t>
            </a:r>
            <a:r>
              <a:rPr lang="pl-PL" sz="6000" b="1" dirty="0">
                <a:solidFill>
                  <a:srgbClr val="002060"/>
                </a:solidFill>
              </a:rPr>
              <a:t>Krajowym Rejestrze Sądowym oraz niektórych innych ustaw, który zakłada rezygnację z wpisu do Rejestru Dłużników Niewypłacalnych.</a:t>
            </a:r>
          </a:p>
          <a:p>
            <a:endParaRPr lang="pl-PL" sz="6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sz="6000" b="1" dirty="0">
                <a:solidFill>
                  <a:srgbClr val="002060"/>
                </a:solidFill>
              </a:rPr>
              <a:t>Rzecznik Praw Dziecka poparł propozycję Ministerstwa Sprawiedliwości zakładającą ujawnienie informacji o zaleganiu z zapłatą należności alimentacyjnych w Centralnej Ewidencji i Informacji o Działalności Gospodarczej.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66" y="5805264"/>
            <a:ext cx="2620515" cy="93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dawidziuk_e\AppData\Local\Microsoft\Windows\Temporary Internet Files\Content.IE5\F8NYMJ5E\logo_reaguj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45789"/>
            <a:ext cx="2590734" cy="101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723328"/>
            <a:ext cx="2880320" cy="99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23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500" b="1" dirty="0" smtClean="0">
                <a:solidFill>
                  <a:srgbClr val="0070C0"/>
                </a:solidFill>
              </a:rPr>
              <a:t/>
            </a:r>
            <a:br>
              <a:rPr lang="pl-PL" sz="3500" b="1" dirty="0" smtClean="0">
                <a:solidFill>
                  <a:srgbClr val="0070C0"/>
                </a:solidFill>
              </a:rPr>
            </a:br>
            <a:r>
              <a:rPr lang="pl-PL" sz="3300" b="1" dirty="0" smtClean="0">
                <a:solidFill>
                  <a:srgbClr val="0070C0"/>
                </a:solidFill>
              </a:rPr>
              <a:t>Działalność Rzecznika Praw Obywatelskich w kontekście alimentów</a:t>
            </a:r>
            <a:endParaRPr lang="pl-PL" sz="3300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962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1. Wystąpienie generalne z </a:t>
            </a:r>
            <a:r>
              <a:rPr lang="pl-PL" b="1" dirty="0">
                <a:solidFill>
                  <a:srgbClr val="002060"/>
                </a:solidFill>
              </a:rPr>
              <a:t>1.12.2015 r. do Prezesa Rady Ministrów w sprawie ograniczeń w dostępie do świadczeń z funduszu alimentacyjnego - z prośbą o podjęcie działań zmierzających do skutecznego zabezpieczenia praw rodziców i dzieci doświadczających </a:t>
            </a:r>
            <a:r>
              <a:rPr lang="pl-PL" b="1" dirty="0" err="1">
                <a:solidFill>
                  <a:srgbClr val="002060"/>
                </a:solidFill>
              </a:rPr>
              <a:t>niealimentacji</a:t>
            </a:r>
            <a:r>
              <a:rPr lang="pl-PL" b="1" dirty="0">
                <a:solidFill>
                  <a:srgbClr val="002060"/>
                </a:solidFill>
              </a:rPr>
              <a:t>, rozważenie zniesienia kryterium dochodowego bądź jego podwyższenie. 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2. Wystąpienie generalne </a:t>
            </a:r>
            <a:r>
              <a:rPr lang="pl-PL" b="1" dirty="0">
                <a:solidFill>
                  <a:srgbClr val="002060"/>
                </a:solidFill>
              </a:rPr>
              <a:t>z 14.12.2015 r. do Prezesa Krajowej Rady Komorniczej w sprawie skuteczności egzekucji alimentów na rzecz </a:t>
            </a:r>
            <a:r>
              <a:rPr lang="pl-PL" b="1" dirty="0" smtClean="0">
                <a:solidFill>
                  <a:srgbClr val="002060"/>
                </a:solidFill>
              </a:rPr>
              <a:t>dzieci.</a:t>
            </a:r>
            <a:endParaRPr lang="pl-PL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3. Wystąpienie generalne </a:t>
            </a:r>
            <a:r>
              <a:rPr lang="pl-PL" b="1" dirty="0">
                <a:solidFill>
                  <a:srgbClr val="002060"/>
                </a:solidFill>
              </a:rPr>
              <a:t>z 5.01.2016 r. do Dyrektora Generalnego SW w którym RPO poprosił o przesłanie danych na temat skazanych z art. 209 k.k., którzy aktualnie przebywają w jednostkach penitencjarnych oraz poziomu ich zatrudnienia.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4. Wystąpienie generalne </a:t>
            </a:r>
            <a:r>
              <a:rPr lang="pl-PL" b="1" dirty="0">
                <a:solidFill>
                  <a:srgbClr val="002060"/>
                </a:solidFill>
              </a:rPr>
              <a:t>z 5.01.2016 r. do Dyrektora Instytutu Wymiaru Sprawiedliwości, w którym RPO poprosił o informację, czy problematyka dotycząca karania oraz skuteczności egzekwowania orzeczeń sądowych w takich sprawach, była przedmiotem badań Instytutu.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5. Wystąpienie generalne z </a:t>
            </a:r>
            <a:r>
              <a:rPr lang="pl-PL" b="1" dirty="0">
                <a:solidFill>
                  <a:srgbClr val="002060"/>
                </a:solidFill>
              </a:rPr>
              <a:t>5.01.2016 r. do Prokuratora Generalnego z prośbą o przekazanie danych dotyczących ściganych spraw z art. 209 kk za lata 2010-2015, liczby zawiadomień o popełnieniu przestępstwa i sposobu </a:t>
            </a:r>
            <a:r>
              <a:rPr lang="pl-PL" b="1">
                <a:solidFill>
                  <a:srgbClr val="002060"/>
                </a:solidFill>
              </a:rPr>
              <a:t>zakończenia </a:t>
            </a:r>
            <a:r>
              <a:rPr lang="pl-PL" b="1" smtClean="0">
                <a:solidFill>
                  <a:srgbClr val="002060"/>
                </a:solidFill>
              </a:rPr>
              <a:t>postępowania </a:t>
            </a:r>
            <a:r>
              <a:rPr lang="pl-PL" b="1" dirty="0">
                <a:solidFill>
                  <a:srgbClr val="002060"/>
                </a:solidFill>
              </a:rPr>
              <a:t>przygotowawczego.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002060"/>
                </a:solidFill>
              </a:rPr>
              <a:t>6. Wystąpienie generalne </a:t>
            </a:r>
            <a:r>
              <a:rPr lang="pl-PL" b="1" dirty="0">
                <a:solidFill>
                  <a:srgbClr val="002060"/>
                </a:solidFill>
              </a:rPr>
              <a:t>z 5.01.2016 r. do Ministra Sprawiedliwości z prośbą o przekazanie danych statystycznych na temat liczby spraw wpływających do sądów dot. przestępstwa z art. 209 kk, liczby wyroków skazujących, liczby przypadków, w których zarządzono wykonanie zawieszonej kary wobec nie wywiązywania się z obowiązku alimentacyjnego.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66" y="5805264"/>
            <a:ext cx="2620515" cy="93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dawidziuk_e\AppData\Local\Microsoft\Windows\Temporary Internet Files\Content.IE5\F8NYMJ5E\logo_reaguj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45789"/>
            <a:ext cx="2590734" cy="101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723328"/>
            <a:ext cx="2880320" cy="99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69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595</Words>
  <Application>Microsoft Office PowerPoint</Application>
  <PresentationFormat>Pokaz na ekranie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Prezentacja programu PowerPoint</vt:lpstr>
      <vt:lpstr> Cel spotkania - analiza sytuacji dzieci niealimentowanych w tym m.in. dyskusja wokół:  </vt:lpstr>
      <vt:lpstr> Kwestie wymagające pilnego zainteresowania i znalezienia optymalnych rozwiązań: </vt:lpstr>
      <vt:lpstr> Kwestie wymagające pilnego zainteresowania i znalezienia optymalnych rozwiązań: </vt:lpstr>
      <vt:lpstr> Działalność Rzecznika Praw Dziecka w kontekście alimentów</vt:lpstr>
      <vt:lpstr> Działalność Rzecznika Praw Obywatelskich w kontekście alimentów</vt:lpstr>
    </vt:vector>
  </TitlesOfParts>
  <Company>BRPO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Dawidziuk</dc:creator>
  <cp:lastModifiedBy>Dawidziuk Ewa</cp:lastModifiedBy>
  <cp:revision>39</cp:revision>
  <dcterms:created xsi:type="dcterms:W3CDTF">2016-02-05T07:17:43Z</dcterms:created>
  <dcterms:modified xsi:type="dcterms:W3CDTF">2016-02-07T20:52:18Z</dcterms:modified>
</cp:coreProperties>
</file>