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0"/>
  </p:notesMasterIdLst>
  <p:handoutMasterIdLst>
    <p:handoutMasterId r:id="rId41"/>
  </p:handoutMasterIdLst>
  <p:sldIdLst>
    <p:sldId id="277" r:id="rId2"/>
    <p:sldId id="285" r:id="rId3"/>
    <p:sldId id="315" r:id="rId4"/>
    <p:sldId id="324" r:id="rId5"/>
    <p:sldId id="339" r:id="rId6"/>
    <p:sldId id="338" r:id="rId7"/>
    <p:sldId id="337" r:id="rId8"/>
    <p:sldId id="326" r:id="rId9"/>
    <p:sldId id="327" r:id="rId10"/>
    <p:sldId id="328" r:id="rId11"/>
    <p:sldId id="335" r:id="rId12"/>
    <p:sldId id="309" r:id="rId13"/>
    <p:sldId id="283" r:id="rId14"/>
    <p:sldId id="280" r:id="rId15"/>
    <p:sldId id="284" r:id="rId16"/>
    <p:sldId id="331" r:id="rId17"/>
    <p:sldId id="332" r:id="rId18"/>
    <p:sldId id="340" r:id="rId19"/>
    <p:sldId id="342" r:id="rId20"/>
    <p:sldId id="343" r:id="rId21"/>
    <p:sldId id="341" r:id="rId22"/>
    <p:sldId id="310" r:id="rId23"/>
    <p:sldId id="319" r:id="rId24"/>
    <p:sldId id="287" r:id="rId25"/>
    <p:sldId id="288" r:id="rId26"/>
    <p:sldId id="304" r:id="rId27"/>
    <p:sldId id="318" r:id="rId28"/>
    <p:sldId id="305" r:id="rId29"/>
    <p:sldId id="289" r:id="rId30"/>
    <p:sldId id="290" r:id="rId31"/>
    <p:sldId id="306" r:id="rId32"/>
    <p:sldId id="291" r:id="rId33"/>
    <p:sldId id="308" r:id="rId34"/>
    <p:sldId id="307" r:id="rId35"/>
    <p:sldId id="317" r:id="rId36"/>
    <p:sldId id="293" r:id="rId37"/>
    <p:sldId id="297" r:id="rId38"/>
    <p:sldId id="298" r:id="rId39"/>
  </p:sldIdLst>
  <p:sldSz cx="9144000" cy="6858000" type="screen4x3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awidziuk Ewa" initials="DE" lastIdx="1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EFE9"/>
    <a:srgbClr val="EFEFEA"/>
    <a:srgbClr val="F1F1EB"/>
    <a:srgbClr val="F0FEFE"/>
    <a:srgbClr val="88E0EC"/>
    <a:srgbClr val="CDF2F9"/>
    <a:srgbClr val="E8FAFE"/>
    <a:srgbClr val="EAF3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785" autoAdjust="0"/>
    <p:restoredTop sz="93371" autoAdjust="0"/>
  </p:normalViewPr>
  <p:slideViewPr>
    <p:cSldViewPr>
      <p:cViewPr>
        <p:scale>
          <a:sx n="100" d="100"/>
          <a:sy n="100" d="100"/>
        </p:scale>
        <p:origin x="-2364" y="-2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3570" y="63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747C0A-ADA9-402D-B23C-156F5F42A52E}" type="datetimeFigureOut">
              <a:rPr lang="pl-PL" smtClean="0"/>
              <a:t>2017-04-20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E83AA7-65EC-41D7-8F98-2B39AE680FA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496530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DA63FF-B268-4571-938C-0645354AC5C9}" type="datetimeFigureOut">
              <a:rPr lang="pl-PL" smtClean="0"/>
              <a:pPr/>
              <a:t>2017-04-20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81F8D1-58B6-4BDE-BA3A-9E38396174F5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622497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Konferencja się rozpoczyna</a:t>
            </a:r>
          </a:p>
          <a:p>
            <a:endParaRPr lang="pl-PL" dirty="0" smtClean="0"/>
          </a:p>
          <a:p>
            <a:r>
              <a:rPr lang="pl-PL" dirty="0" smtClean="0"/>
              <a:t>MÓWI Rzecznik Praw Obywatelskich – dr Adam </a:t>
            </a:r>
            <a:r>
              <a:rPr lang="pl-PL" dirty="0" err="1" smtClean="0"/>
              <a:t>Bodnar</a:t>
            </a:r>
            <a:endParaRPr lang="pl-PL" dirty="0" smtClean="0"/>
          </a:p>
          <a:p>
            <a:endParaRPr lang="pl-PL" dirty="0" smtClean="0"/>
          </a:p>
          <a:p>
            <a:pPr marL="228600" indent="-228600">
              <a:buAutoNum type="arabicPeriod"/>
            </a:pPr>
            <a:r>
              <a:rPr lang="pl-PL" dirty="0" smtClean="0"/>
              <a:t>Krótko, dlaczego to jest ważne</a:t>
            </a:r>
          </a:p>
          <a:p>
            <a:pPr marL="228600" indent="-228600">
              <a:buAutoNum type="arabicPeriod"/>
            </a:pPr>
            <a:endParaRPr lang="pl-PL" dirty="0" smtClean="0"/>
          </a:p>
          <a:p>
            <a:r>
              <a:rPr lang="pl-PL" dirty="0" smtClean="0"/>
              <a:t>2. Przedstawia swoich gości – współprowadzących konferencję (informacje o nich są w materiałach dla prasy)</a:t>
            </a:r>
          </a:p>
          <a:p>
            <a:endParaRPr lang="pl-PL" dirty="0" smtClean="0"/>
          </a:p>
          <a:p>
            <a:r>
              <a:rPr lang="pl-PL" dirty="0" smtClean="0"/>
              <a:t>Sprawa zaczęła się od pana Radosława Agatowskiego – </a:t>
            </a:r>
            <a:r>
              <a:rPr lang="pl-PL" b="1" dirty="0" smtClean="0"/>
              <a:t>RPO przechodzi do kolejnego slajdu i przekazuje głos Panu Rzecznikowi Olkowiczowi</a:t>
            </a:r>
          </a:p>
          <a:p>
            <a:endParaRPr lang="pl-PL" dirty="0" smtClean="0"/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B1FA81-14E0-46BF-85F0-869937DB5671}" type="slidenum">
              <a:rPr lang="pl-PL" smtClean="0"/>
              <a:pPr/>
              <a:t>1</a:t>
            </a:fld>
            <a:endParaRPr lang="pl-PL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 smtClean="0"/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B1FA81-14E0-46BF-85F0-869937DB5671}" type="slidenum">
              <a:rPr lang="pl-PL" smtClean="0">
                <a:solidFill>
                  <a:prstClr val="black"/>
                </a:solidFill>
              </a:rPr>
              <a:pPr/>
              <a:t>10</a:t>
            </a:fld>
            <a:endParaRPr lang="pl-PL">
              <a:solidFill>
                <a:prstClr val="black"/>
              </a:solidFill>
            </a:endParaRPr>
          </a:p>
        </p:txBody>
      </p:sp>
      <p:sp>
        <p:nvSpPr>
          <p:cNvPr id="5" name="Symbol zastępczy notatek 2"/>
          <p:cNvSpPr txBox="1">
            <a:spLocks/>
          </p:cNvSpPr>
          <p:nvPr/>
        </p:nvSpPr>
        <p:spPr>
          <a:xfrm>
            <a:off x="830827" y="4880597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defRPr/>
            </a:pPr>
            <a:r>
              <a:rPr lang="pl-PL" sz="1200" dirty="0" smtClean="0">
                <a:solidFill>
                  <a:prstClr val="black"/>
                </a:solidFill>
              </a:rPr>
              <a:t>Ten slajd i kolejny mają pokazać, jak głębokie i pracochłonne było sprawdzanie faktów</a:t>
            </a:r>
          </a:p>
          <a:p>
            <a:pPr>
              <a:defRPr/>
            </a:pPr>
            <a:endParaRPr lang="pl-PL" sz="1200" dirty="0">
              <a:solidFill>
                <a:prstClr val="black"/>
              </a:solidFill>
            </a:endParaRPr>
          </a:p>
          <a:p>
            <a:pPr>
              <a:defRPr/>
            </a:pPr>
            <a:r>
              <a:rPr lang="pl-PL" sz="1200" b="1" dirty="0" smtClean="0">
                <a:solidFill>
                  <a:prstClr val="black"/>
                </a:solidFill>
              </a:rPr>
              <a:t>Prowadzi: Ewa Dawidziuk</a:t>
            </a:r>
          </a:p>
          <a:p>
            <a:pPr>
              <a:defRPr/>
            </a:pPr>
            <a:endParaRPr lang="pl-PL" sz="1200" b="1" dirty="0">
              <a:solidFill>
                <a:prstClr val="black"/>
              </a:solidFill>
            </a:endParaRPr>
          </a:p>
          <a:p>
            <a:pPr>
              <a:defRPr/>
            </a:pPr>
            <a:r>
              <a:rPr lang="pl-PL" sz="1300" b="1" dirty="0" smtClean="0">
                <a:solidFill>
                  <a:prstClr val="black"/>
                </a:solidFill>
              </a:rPr>
              <a:t>Ośrodki diagnostyczne to miejsca gdzie: </a:t>
            </a:r>
            <a:endParaRPr lang="pl-PL" sz="1300" dirty="0" smtClean="0">
              <a:solidFill>
                <a:prstClr val="black"/>
              </a:solidFill>
            </a:endParaRPr>
          </a:p>
          <a:p>
            <a:pPr>
              <a:defRPr/>
            </a:pPr>
            <a:endParaRPr lang="pl-PL" sz="1200" dirty="0" smtClean="0">
              <a:solidFill>
                <a:prstClr val="black"/>
              </a:solidFill>
            </a:endParaRPr>
          </a:p>
          <a:p>
            <a:pPr>
              <a:defRPr/>
            </a:pPr>
            <a:r>
              <a:rPr lang="pl-PL" sz="1200" dirty="0">
                <a:solidFill>
                  <a:prstClr val="black"/>
                </a:solidFill>
              </a:rPr>
              <a:t> Dyrektor zakładu karnego lub aresztu </a:t>
            </a:r>
            <a:r>
              <a:rPr lang="pl-PL" sz="1200" dirty="0" smtClean="0">
                <a:solidFill>
                  <a:prstClr val="black"/>
                </a:solidFill>
              </a:rPr>
              <a:t>śledczego kieruje </a:t>
            </a:r>
            <a:r>
              <a:rPr lang="pl-PL" sz="1200" dirty="0">
                <a:solidFill>
                  <a:prstClr val="black"/>
                </a:solidFill>
              </a:rPr>
              <a:t>skazanego na badania w </a:t>
            </a:r>
            <a:r>
              <a:rPr lang="pl-PL" sz="1200" b="1" dirty="0">
                <a:solidFill>
                  <a:prstClr val="black"/>
                </a:solidFill>
              </a:rPr>
              <a:t>ośrodku na pisemny i uzasadniony wniosek psychologa, wychowawcy lub psychiatry wraz z załączoną pisemną zgodą skazanego</a:t>
            </a:r>
            <a:r>
              <a:rPr lang="pl-PL" sz="1200" dirty="0">
                <a:solidFill>
                  <a:prstClr val="black"/>
                </a:solidFill>
              </a:rPr>
              <a:t>.</a:t>
            </a:r>
          </a:p>
          <a:p>
            <a:pPr>
              <a:defRPr/>
            </a:pPr>
            <a:r>
              <a:rPr lang="pl-PL" sz="1200" dirty="0">
                <a:solidFill>
                  <a:prstClr val="black"/>
                </a:solidFill>
              </a:rPr>
              <a:t>2. Dyrektor zakładu występuje z wnioskiem do sędziego penitencjarnego o zarządzenie przeprowadzenia badań w przypadku braku zgody skazanego na poddanie się badaniom</a:t>
            </a:r>
            <a:r>
              <a:rPr lang="pl-PL" sz="1200" dirty="0" smtClean="0">
                <a:solidFill>
                  <a:prstClr val="black"/>
                </a:solidFill>
              </a:rPr>
              <a:t>.</a:t>
            </a:r>
          </a:p>
          <a:p>
            <a:pPr>
              <a:defRPr/>
            </a:pPr>
            <a:r>
              <a:rPr lang="pl-PL" sz="1200" dirty="0">
                <a:solidFill>
                  <a:prstClr val="black"/>
                </a:solidFill>
              </a:rPr>
              <a:t>Na podstawie przeprowadzonych badań psycholog wydaje orzeczenie psychologiczno-penitencjarne, a lekarz psychiatra - opinię psychiatryczną</a:t>
            </a:r>
            <a:r>
              <a:rPr lang="pl-PL" sz="1200" dirty="0" smtClean="0">
                <a:solidFill>
                  <a:prstClr val="black"/>
                </a:solidFill>
              </a:rPr>
              <a:t>.</a:t>
            </a:r>
          </a:p>
          <a:p>
            <a:pPr>
              <a:defRPr/>
            </a:pPr>
            <a:r>
              <a:rPr lang="pl-PL" sz="1200" b="1" dirty="0" smtClean="0">
                <a:solidFill>
                  <a:prstClr val="black"/>
                </a:solidFill>
              </a:rPr>
              <a:t>Badania w ośrodku przeprowadza się celem</a:t>
            </a:r>
          </a:p>
          <a:p>
            <a:pPr>
              <a:defRPr/>
            </a:pPr>
            <a:r>
              <a:rPr lang="pl-PL" sz="1200" dirty="0" smtClean="0">
                <a:solidFill>
                  <a:prstClr val="black"/>
                </a:solidFill>
              </a:rPr>
              <a:t>1 wyjaśnienia </a:t>
            </a:r>
            <a:r>
              <a:rPr lang="pl-PL" sz="1200" dirty="0">
                <a:solidFill>
                  <a:prstClr val="black"/>
                </a:solidFill>
              </a:rPr>
              <a:t>psychologicznych i socjologicznych procesów zachowania skazanego,</a:t>
            </a:r>
          </a:p>
          <a:p>
            <a:pPr>
              <a:defRPr/>
            </a:pPr>
            <a:r>
              <a:rPr lang="pl-PL" sz="1200" dirty="0" smtClean="0">
                <a:solidFill>
                  <a:prstClr val="black"/>
                </a:solidFill>
              </a:rPr>
              <a:t>2) zdiagnozowania </a:t>
            </a:r>
            <a:r>
              <a:rPr lang="pl-PL" sz="1200" dirty="0">
                <a:solidFill>
                  <a:prstClr val="black"/>
                </a:solidFill>
              </a:rPr>
              <a:t>ewentualnych zaburzeń psychicznych skazanego,</a:t>
            </a:r>
          </a:p>
          <a:p>
            <a:pPr>
              <a:defRPr/>
            </a:pPr>
            <a:r>
              <a:rPr lang="pl-PL" sz="1200" dirty="0" smtClean="0">
                <a:solidFill>
                  <a:prstClr val="black"/>
                </a:solidFill>
              </a:rPr>
              <a:t>3) określenia </a:t>
            </a:r>
            <a:r>
              <a:rPr lang="pl-PL" sz="1200" dirty="0">
                <a:solidFill>
                  <a:prstClr val="black"/>
                </a:solidFill>
              </a:rPr>
              <a:t>ewentualnego postępowania leczniczego i rehabilitacyjnego</a:t>
            </a:r>
          </a:p>
          <a:p>
            <a:pPr>
              <a:defRPr/>
            </a:pPr>
            <a:r>
              <a:rPr lang="pl-PL" sz="1200" dirty="0">
                <a:solidFill>
                  <a:prstClr val="black"/>
                </a:solidFill>
              </a:rPr>
              <a:t>- w celu podjęcia właściwej decyzji klasyfikacyjnej i określenia warunków indywidualnego oddziaływania na skazanego.</a:t>
            </a:r>
            <a:endParaRPr lang="pl-PL" sz="1200" dirty="0" smtClean="0">
              <a:solidFill>
                <a:prstClr val="black"/>
              </a:solidFill>
            </a:endParaRPr>
          </a:p>
          <a:p>
            <a:pPr>
              <a:defRPr/>
            </a:pPr>
            <a:endParaRPr lang="pl-PL" sz="1200" dirty="0">
              <a:solidFill>
                <a:prstClr val="black"/>
              </a:solidFill>
            </a:endParaRPr>
          </a:p>
          <a:p>
            <a:pPr>
              <a:defRPr/>
            </a:pPr>
            <a:endParaRPr lang="pl-PL" sz="1200" dirty="0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 smtClean="0"/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B1FA81-14E0-46BF-85F0-869937DB5671}" type="slidenum">
              <a:rPr lang="pl-PL" smtClean="0">
                <a:solidFill>
                  <a:prstClr val="black"/>
                </a:solidFill>
              </a:rPr>
              <a:pPr/>
              <a:t>11</a:t>
            </a:fld>
            <a:endParaRPr lang="pl-PL">
              <a:solidFill>
                <a:prstClr val="black"/>
              </a:solidFill>
            </a:endParaRPr>
          </a:p>
        </p:txBody>
      </p:sp>
      <p:sp>
        <p:nvSpPr>
          <p:cNvPr id="5" name="Symbol zastępczy notatek 2"/>
          <p:cNvSpPr txBox="1">
            <a:spLocks/>
          </p:cNvSpPr>
          <p:nvPr/>
        </p:nvSpPr>
        <p:spPr>
          <a:xfrm>
            <a:off x="830827" y="4880597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defRPr/>
            </a:pPr>
            <a:r>
              <a:rPr lang="pl-PL" sz="1200" dirty="0" smtClean="0">
                <a:solidFill>
                  <a:prstClr val="black"/>
                </a:solidFill>
              </a:rPr>
              <a:t>Ten slajd i kolejny mają pokazać, jak głębokie i pracochłonne było sprawdzanie faktów</a:t>
            </a:r>
          </a:p>
          <a:p>
            <a:pPr>
              <a:defRPr/>
            </a:pPr>
            <a:endParaRPr lang="pl-PL" sz="1200" dirty="0">
              <a:solidFill>
                <a:prstClr val="black"/>
              </a:solidFill>
            </a:endParaRPr>
          </a:p>
          <a:p>
            <a:pPr>
              <a:defRPr/>
            </a:pPr>
            <a:r>
              <a:rPr lang="pl-PL" sz="1200" b="1" dirty="0" smtClean="0">
                <a:solidFill>
                  <a:prstClr val="black"/>
                </a:solidFill>
              </a:rPr>
              <a:t>Prowadzi: Ewa Dawidziuk</a:t>
            </a:r>
          </a:p>
          <a:p>
            <a:pPr>
              <a:defRPr/>
            </a:pPr>
            <a:endParaRPr lang="pl-PL" sz="1200" b="1" dirty="0">
              <a:solidFill>
                <a:prstClr val="black"/>
              </a:solidFill>
            </a:endParaRPr>
          </a:p>
          <a:p>
            <a:pPr>
              <a:defRPr/>
            </a:pPr>
            <a:r>
              <a:rPr lang="pl-PL" sz="1300" b="1" dirty="0" smtClean="0">
                <a:solidFill>
                  <a:prstClr val="black"/>
                </a:solidFill>
              </a:rPr>
              <a:t>Ośrodki diagnostyczne to miejsca gdzie: </a:t>
            </a:r>
            <a:endParaRPr lang="pl-PL" sz="1300" dirty="0" smtClean="0">
              <a:solidFill>
                <a:prstClr val="black"/>
              </a:solidFill>
            </a:endParaRPr>
          </a:p>
          <a:p>
            <a:pPr>
              <a:defRPr/>
            </a:pPr>
            <a:endParaRPr lang="pl-PL" sz="1200" dirty="0" smtClean="0">
              <a:solidFill>
                <a:prstClr val="black"/>
              </a:solidFill>
            </a:endParaRPr>
          </a:p>
          <a:p>
            <a:pPr>
              <a:defRPr/>
            </a:pPr>
            <a:r>
              <a:rPr lang="pl-PL" sz="1200" dirty="0">
                <a:solidFill>
                  <a:prstClr val="black"/>
                </a:solidFill>
              </a:rPr>
              <a:t> Dyrektor zakładu karnego lub aresztu </a:t>
            </a:r>
            <a:r>
              <a:rPr lang="pl-PL" sz="1200" dirty="0" smtClean="0">
                <a:solidFill>
                  <a:prstClr val="black"/>
                </a:solidFill>
              </a:rPr>
              <a:t>śledczego kieruje </a:t>
            </a:r>
            <a:r>
              <a:rPr lang="pl-PL" sz="1200" dirty="0">
                <a:solidFill>
                  <a:prstClr val="black"/>
                </a:solidFill>
              </a:rPr>
              <a:t>skazanego na badania w </a:t>
            </a:r>
            <a:r>
              <a:rPr lang="pl-PL" sz="1200" b="1" dirty="0">
                <a:solidFill>
                  <a:prstClr val="black"/>
                </a:solidFill>
              </a:rPr>
              <a:t>ośrodku na pisemny i uzasadniony wniosek psychologa, wychowawcy lub psychiatry wraz z załączoną pisemną zgodą skazanego</a:t>
            </a:r>
            <a:r>
              <a:rPr lang="pl-PL" sz="1200" dirty="0">
                <a:solidFill>
                  <a:prstClr val="black"/>
                </a:solidFill>
              </a:rPr>
              <a:t>.</a:t>
            </a:r>
          </a:p>
          <a:p>
            <a:pPr>
              <a:defRPr/>
            </a:pPr>
            <a:r>
              <a:rPr lang="pl-PL" sz="1200" dirty="0">
                <a:solidFill>
                  <a:prstClr val="black"/>
                </a:solidFill>
              </a:rPr>
              <a:t>2. Dyrektor zakładu występuje z wnioskiem do sędziego penitencjarnego o zarządzenie przeprowadzenia badań w przypadku braku zgody skazanego na poddanie się badaniom</a:t>
            </a:r>
            <a:r>
              <a:rPr lang="pl-PL" sz="1200" dirty="0" smtClean="0">
                <a:solidFill>
                  <a:prstClr val="black"/>
                </a:solidFill>
              </a:rPr>
              <a:t>.</a:t>
            </a:r>
          </a:p>
          <a:p>
            <a:pPr>
              <a:defRPr/>
            </a:pPr>
            <a:r>
              <a:rPr lang="pl-PL" sz="1200" dirty="0">
                <a:solidFill>
                  <a:prstClr val="black"/>
                </a:solidFill>
              </a:rPr>
              <a:t>Na podstawie przeprowadzonych badań psycholog wydaje orzeczenie psychologiczno-penitencjarne, a lekarz psychiatra - opinię psychiatryczną</a:t>
            </a:r>
            <a:r>
              <a:rPr lang="pl-PL" sz="1200" dirty="0" smtClean="0">
                <a:solidFill>
                  <a:prstClr val="black"/>
                </a:solidFill>
              </a:rPr>
              <a:t>.</a:t>
            </a:r>
          </a:p>
          <a:p>
            <a:pPr>
              <a:defRPr/>
            </a:pPr>
            <a:r>
              <a:rPr lang="pl-PL" sz="1200" b="1" dirty="0" smtClean="0">
                <a:solidFill>
                  <a:prstClr val="black"/>
                </a:solidFill>
              </a:rPr>
              <a:t>Badania w ośrodku przeprowadza się celem</a:t>
            </a:r>
          </a:p>
          <a:p>
            <a:pPr>
              <a:defRPr/>
            </a:pPr>
            <a:r>
              <a:rPr lang="pl-PL" sz="1200" dirty="0" smtClean="0">
                <a:solidFill>
                  <a:prstClr val="black"/>
                </a:solidFill>
              </a:rPr>
              <a:t>1 wyjaśnienia </a:t>
            </a:r>
            <a:r>
              <a:rPr lang="pl-PL" sz="1200" dirty="0">
                <a:solidFill>
                  <a:prstClr val="black"/>
                </a:solidFill>
              </a:rPr>
              <a:t>psychologicznych i socjologicznych procesów zachowania skazanego,</a:t>
            </a:r>
          </a:p>
          <a:p>
            <a:pPr>
              <a:defRPr/>
            </a:pPr>
            <a:r>
              <a:rPr lang="pl-PL" sz="1200" dirty="0" smtClean="0">
                <a:solidFill>
                  <a:prstClr val="black"/>
                </a:solidFill>
              </a:rPr>
              <a:t>2) zdiagnozowania </a:t>
            </a:r>
            <a:r>
              <a:rPr lang="pl-PL" sz="1200" dirty="0">
                <a:solidFill>
                  <a:prstClr val="black"/>
                </a:solidFill>
              </a:rPr>
              <a:t>ewentualnych zaburzeń psychicznych skazanego,</a:t>
            </a:r>
          </a:p>
          <a:p>
            <a:pPr>
              <a:defRPr/>
            </a:pPr>
            <a:r>
              <a:rPr lang="pl-PL" sz="1200" dirty="0" smtClean="0">
                <a:solidFill>
                  <a:prstClr val="black"/>
                </a:solidFill>
              </a:rPr>
              <a:t>3) określenia </a:t>
            </a:r>
            <a:r>
              <a:rPr lang="pl-PL" sz="1200" dirty="0">
                <a:solidFill>
                  <a:prstClr val="black"/>
                </a:solidFill>
              </a:rPr>
              <a:t>ewentualnego postępowania leczniczego i rehabilitacyjnego</a:t>
            </a:r>
          </a:p>
          <a:p>
            <a:pPr>
              <a:defRPr/>
            </a:pPr>
            <a:r>
              <a:rPr lang="pl-PL" sz="1200" dirty="0">
                <a:solidFill>
                  <a:prstClr val="black"/>
                </a:solidFill>
              </a:rPr>
              <a:t>- w celu podjęcia właściwej decyzji klasyfikacyjnej i określenia warunków indywidualnego oddziaływania na skazanego.</a:t>
            </a:r>
            <a:endParaRPr lang="pl-PL" sz="1200" dirty="0" smtClean="0">
              <a:solidFill>
                <a:prstClr val="black"/>
              </a:solidFill>
            </a:endParaRPr>
          </a:p>
          <a:p>
            <a:pPr>
              <a:defRPr/>
            </a:pPr>
            <a:endParaRPr lang="pl-PL" sz="1200" dirty="0">
              <a:solidFill>
                <a:prstClr val="black"/>
              </a:solidFill>
            </a:endParaRPr>
          </a:p>
          <a:p>
            <a:pPr>
              <a:defRPr/>
            </a:pPr>
            <a:endParaRPr lang="pl-PL" sz="1200" dirty="0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Trzy kolejne slajdy mają wybić trzy kategorie osób, na które chcemy zwrócić uwagę</a:t>
            </a:r>
          </a:p>
          <a:p>
            <a:endParaRPr lang="pl-PL" dirty="0" smtClean="0"/>
          </a:p>
          <a:p>
            <a:endParaRPr lang="pl-PL" dirty="0"/>
          </a:p>
          <a:p>
            <a:endParaRPr lang="pl-PL" dirty="0" smtClean="0"/>
          </a:p>
          <a:p>
            <a:r>
              <a:rPr lang="pl-PL" b="1" dirty="0" smtClean="0"/>
              <a:t>MÓWI </a:t>
            </a:r>
          </a:p>
          <a:p>
            <a:r>
              <a:rPr lang="pl-PL" dirty="0" smtClean="0"/>
              <a:t>p. Dyr. Dawidziuk</a:t>
            </a:r>
          </a:p>
          <a:p>
            <a:r>
              <a:rPr lang="pl-PL" dirty="0" smtClean="0"/>
              <a:t>Tu </a:t>
            </a:r>
            <a:r>
              <a:rPr lang="pl-PL" b="1" dirty="0" smtClean="0"/>
              <a:t>można doprecyzować informacje o tym, o jaką niepełnosprawność chodzi – upośledzonych umysłowo w stopniu lekkim, umiarkowanym, znacznym</a:t>
            </a:r>
          </a:p>
          <a:p>
            <a:endParaRPr lang="pl-PL" b="1" dirty="0" smtClean="0"/>
          </a:p>
          <a:p>
            <a:r>
              <a:rPr lang="pl-PL" b="1" dirty="0" smtClean="0"/>
              <a:t>Upośledzenie </a:t>
            </a:r>
            <a:r>
              <a:rPr lang="pl-PL" b="1" dirty="0"/>
              <a:t>umysłowe </a:t>
            </a:r>
            <a:r>
              <a:rPr lang="pl-PL" b="1" dirty="0" smtClean="0"/>
              <a:t> to zaburzenie </a:t>
            </a:r>
            <a:r>
              <a:rPr lang="pl-PL" b="1" dirty="0"/>
              <a:t>rozwojowe, objawiające się </a:t>
            </a:r>
            <a:r>
              <a:rPr lang="pl-PL" b="1" dirty="0" smtClean="0"/>
              <a:t>obniżeniem </a:t>
            </a:r>
            <a:r>
              <a:rPr lang="pl-PL" b="1" dirty="0"/>
              <a:t>sprawności intelektualnej oraz </a:t>
            </a:r>
            <a:r>
              <a:rPr lang="pl-PL" b="1" dirty="0" smtClean="0"/>
              <a:t>trudnością </a:t>
            </a:r>
            <a:r>
              <a:rPr lang="pl-PL" b="1" dirty="0"/>
              <a:t>z przystosowaniem się do obowiązujących wymogów społecznych i środowiskowych</a:t>
            </a:r>
            <a:r>
              <a:rPr lang="pl-PL" b="1" dirty="0" smtClean="0"/>
              <a:t>. </a:t>
            </a:r>
          </a:p>
          <a:p>
            <a:r>
              <a:rPr lang="pl-PL" b="1" dirty="0" smtClean="0"/>
              <a:t>Osoby upośledzone funkcjonują jak dzieci – w przypadku upośledzenia w stopniu umiarkowanym i znacznym</a:t>
            </a: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B1FA81-14E0-46BF-85F0-869937DB5671}" type="slidenum">
              <a:rPr lang="pl-PL" smtClean="0"/>
              <a:pPr/>
              <a:t>12</a:t>
            </a:fld>
            <a:endParaRPr lang="pl-PL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Przykład – Adam (s. 3) – </a:t>
            </a:r>
            <a:r>
              <a:rPr lang="pl-PL" b="1" dirty="0" smtClean="0"/>
              <a:t>przedstawia dr  Marcin Mazur</a:t>
            </a:r>
          </a:p>
          <a:p>
            <a:endParaRPr lang="pl-PL" dirty="0" smtClean="0"/>
          </a:p>
          <a:p>
            <a:r>
              <a:rPr lang="pl-PL" dirty="0" smtClean="0"/>
              <a:t>Zacznijmy zatem od niepełnosprawnych intelektualnie, a więc osób, które w przypadku upośledzenia umysłowego w stopniu umiarkowanym postrzegają świat jak 7-8 letnie dzieci</a:t>
            </a:r>
          </a:p>
          <a:p>
            <a:endParaRPr lang="pl-PL" dirty="0" smtClean="0"/>
          </a:p>
          <a:p>
            <a:r>
              <a:rPr lang="pl-PL" dirty="0" smtClean="0"/>
              <a:t>Być może warto tu dodać, że ludzie ci pochodzą z nizin społecznych (ze środowisk </a:t>
            </a:r>
            <a:r>
              <a:rPr lang="pl-PL" dirty="0" err="1" smtClean="0"/>
              <a:t>defaworyzowanych</a:t>
            </a:r>
            <a:r>
              <a:rPr lang="pl-PL" dirty="0" smtClean="0"/>
              <a:t>), i o samym mechanizmie orzekania kar niewiele wiedzą (że nie zawsze jest obrońca, że może być wyrok nakazowy itd.)</a:t>
            </a:r>
          </a:p>
          <a:p>
            <a:endParaRPr lang="pl-PL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B1FA81-14E0-46BF-85F0-869937DB5671}" type="slidenum">
              <a:rPr lang="pl-PL" smtClean="0"/>
              <a:pPr/>
              <a:t>13</a:t>
            </a:fld>
            <a:endParaRPr lang="pl-PL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 smtClean="0"/>
          </a:p>
          <a:p>
            <a:r>
              <a:rPr lang="pl-PL" dirty="0" smtClean="0"/>
              <a:t>Tu jest pora na przedstawienie wstępnych wniosków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r>
              <a:rPr lang="pl-PL" b="1" dirty="0" smtClean="0"/>
              <a:t>MÓWI Ewa Dawidziuk</a:t>
            </a:r>
            <a:endParaRPr lang="pl-PL" b="1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B1FA81-14E0-46BF-85F0-869937DB5671}" type="slidenum">
              <a:rPr lang="pl-PL" smtClean="0"/>
              <a:pPr/>
              <a:t>14</a:t>
            </a:fld>
            <a:endParaRPr lang="pl-PL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Wskazanie podstaw prawnych</a:t>
            </a:r>
          </a:p>
          <a:p>
            <a:endParaRPr lang="pl-PL" dirty="0"/>
          </a:p>
          <a:p>
            <a:r>
              <a:rPr lang="pl-PL" dirty="0" smtClean="0"/>
              <a:t>[</a:t>
            </a:r>
            <a:r>
              <a:rPr lang="pl-PL" b="1" dirty="0" smtClean="0"/>
              <a:t>ANIMACJA </a:t>
            </a:r>
            <a:r>
              <a:rPr lang="pl-PL" dirty="0" smtClean="0"/>
              <a:t>- PO KLIKNIĘCIU pokazuje się najpierw napis pomarańczowy, a po kolejnym – pełna treść przepisu]</a:t>
            </a:r>
          </a:p>
          <a:p>
            <a:endParaRPr lang="pl-PL" dirty="0"/>
          </a:p>
          <a:p>
            <a:r>
              <a:rPr lang="pl-PL" dirty="0" smtClean="0"/>
              <a:t>Od 1 lipca 2015 r. nie obowiązuje natomiast przepis, który nie pozwalał na </a:t>
            </a:r>
            <a:r>
              <a:rPr lang="pl-PL" dirty="0" err="1" smtClean="0"/>
              <a:t>przyjecie</a:t>
            </a:r>
            <a:r>
              <a:rPr lang="pl-PL" dirty="0" smtClean="0"/>
              <a:t> do aresztu śledczego osoby wymagającej leczenia szpitalnego z powodu ostrej psychozy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B1FA81-14E0-46BF-85F0-869937DB5671}" type="slidenum">
              <a:rPr lang="pl-PL" smtClean="0"/>
              <a:pPr/>
              <a:t>15</a:t>
            </a:fld>
            <a:endParaRPr lang="pl-PL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 smtClean="0"/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B1FA81-14E0-46BF-85F0-869937DB5671}" type="slidenum">
              <a:rPr lang="pl-PL" smtClean="0">
                <a:solidFill>
                  <a:prstClr val="black"/>
                </a:solidFill>
              </a:rPr>
              <a:pPr/>
              <a:t>16</a:t>
            </a:fld>
            <a:endParaRPr lang="pl-PL">
              <a:solidFill>
                <a:prstClr val="black"/>
              </a:solidFill>
            </a:endParaRPr>
          </a:p>
        </p:txBody>
      </p:sp>
      <p:sp>
        <p:nvSpPr>
          <p:cNvPr id="5" name="Symbol zastępczy notatek 2"/>
          <p:cNvSpPr txBox="1">
            <a:spLocks/>
          </p:cNvSpPr>
          <p:nvPr/>
        </p:nvSpPr>
        <p:spPr>
          <a:xfrm>
            <a:off x="830827" y="4880597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defRPr/>
            </a:pPr>
            <a:r>
              <a:rPr lang="pl-PL" sz="1200" dirty="0" smtClean="0">
                <a:solidFill>
                  <a:prstClr val="black"/>
                </a:solidFill>
              </a:rPr>
              <a:t>Ten slajd i kolejny mają pokazać, jak głębokie i pracochłonne było sprawdzanie faktów</a:t>
            </a:r>
          </a:p>
          <a:p>
            <a:pPr>
              <a:defRPr/>
            </a:pPr>
            <a:endParaRPr lang="pl-PL" sz="1200" dirty="0">
              <a:solidFill>
                <a:prstClr val="black"/>
              </a:solidFill>
            </a:endParaRPr>
          </a:p>
          <a:p>
            <a:pPr>
              <a:defRPr/>
            </a:pPr>
            <a:r>
              <a:rPr lang="pl-PL" sz="1200" b="1" dirty="0" smtClean="0">
                <a:solidFill>
                  <a:prstClr val="black"/>
                </a:solidFill>
              </a:rPr>
              <a:t>Prowadzi: Ewa Dawidziuk</a:t>
            </a:r>
          </a:p>
          <a:p>
            <a:pPr>
              <a:defRPr/>
            </a:pPr>
            <a:endParaRPr lang="pl-PL" sz="1200" b="1" dirty="0">
              <a:solidFill>
                <a:prstClr val="black"/>
              </a:solidFill>
            </a:endParaRPr>
          </a:p>
          <a:p>
            <a:pPr>
              <a:defRPr/>
            </a:pPr>
            <a:r>
              <a:rPr lang="pl-PL" sz="1300" b="1" dirty="0" smtClean="0">
                <a:solidFill>
                  <a:prstClr val="black"/>
                </a:solidFill>
              </a:rPr>
              <a:t>Ośrodki diagnostyczne to miejsca gdzie: </a:t>
            </a:r>
            <a:endParaRPr lang="pl-PL" sz="1300" dirty="0" smtClean="0">
              <a:solidFill>
                <a:prstClr val="black"/>
              </a:solidFill>
            </a:endParaRPr>
          </a:p>
          <a:p>
            <a:pPr>
              <a:defRPr/>
            </a:pPr>
            <a:endParaRPr lang="pl-PL" sz="1200" dirty="0" smtClean="0">
              <a:solidFill>
                <a:prstClr val="black"/>
              </a:solidFill>
            </a:endParaRPr>
          </a:p>
          <a:p>
            <a:pPr>
              <a:defRPr/>
            </a:pPr>
            <a:r>
              <a:rPr lang="pl-PL" sz="1200" dirty="0">
                <a:solidFill>
                  <a:prstClr val="black"/>
                </a:solidFill>
              </a:rPr>
              <a:t> Dyrektor zakładu karnego lub aresztu </a:t>
            </a:r>
            <a:r>
              <a:rPr lang="pl-PL" sz="1200" dirty="0" smtClean="0">
                <a:solidFill>
                  <a:prstClr val="black"/>
                </a:solidFill>
              </a:rPr>
              <a:t>śledczego kieruje </a:t>
            </a:r>
            <a:r>
              <a:rPr lang="pl-PL" sz="1200" dirty="0">
                <a:solidFill>
                  <a:prstClr val="black"/>
                </a:solidFill>
              </a:rPr>
              <a:t>skazanego na badania w </a:t>
            </a:r>
            <a:r>
              <a:rPr lang="pl-PL" sz="1200" b="1" dirty="0">
                <a:solidFill>
                  <a:prstClr val="black"/>
                </a:solidFill>
              </a:rPr>
              <a:t>ośrodku na pisemny i uzasadniony wniosek psychologa, wychowawcy lub psychiatry wraz z załączoną pisemną zgodą skazanego</a:t>
            </a:r>
            <a:r>
              <a:rPr lang="pl-PL" sz="1200" dirty="0">
                <a:solidFill>
                  <a:prstClr val="black"/>
                </a:solidFill>
              </a:rPr>
              <a:t>.</a:t>
            </a:r>
          </a:p>
          <a:p>
            <a:pPr>
              <a:defRPr/>
            </a:pPr>
            <a:r>
              <a:rPr lang="pl-PL" sz="1200" dirty="0">
                <a:solidFill>
                  <a:prstClr val="black"/>
                </a:solidFill>
              </a:rPr>
              <a:t>2. Dyrektor zakładu występuje z wnioskiem do sędziego penitencjarnego o zarządzenie przeprowadzenia badań w przypadku braku zgody skazanego na poddanie się badaniom</a:t>
            </a:r>
            <a:r>
              <a:rPr lang="pl-PL" sz="1200" dirty="0" smtClean="0">
                <a:solidFill>
                  <a:prstClr val="black"/>
                </a:solidFill>
              </a:rPr>
              <a:t>.</a:t>
            </a:r>
          </a:p>
          <a:p>
            <a:pPr>
              <a:defRPr/>
            </a:pPr>
            <a:r>
              <a:rPr lang="pl-PL" sz="1200" dirty="0">
                <a:solidFill>
                  <a:prstClr val="black"/>
                </a:solidFill>
              </a:rPr>
              <a:t>Na podstawie przeprowadzonych badań psycholog wydaje orzeczenie psychologiczno-penitencjarne, a lekarz psychiatra - opinię psychiatryczną</a:t>
            </a:r>
            <a:r>
              <a:rPr lang="pl-PL" sz="1200" dirty="0" smtClean="0">
                <a:solidFill>
                  <a:prstClr val="black"/>
                </a:solidFill>
              </a:rPr>
              <a:t>.</a:t>
            </a:r>
          </a:p>
          <a:p>
            <a:pPr>
              <a:defRPr/>
            </a:pPr>
            <a:r>
              <a:rPr lang="pl-PL" sz="1200" b="1" dirty="0" smtClean="0">
                <a:solidFill>
                  <a:prstClr val="black"/>
                </a:solidFill>
              </a:rPr>
              <a:t>Badania w ośrodku przeprowadza się celem</a:t>
            </a:r>
          </a:p>
          <a:p>
            <a:pPr>
              <a:defRPr/>
            </a:pPr>
            <a:r>
              <a:rPr lang="pl-PL" sz="1200" dirty="0" smtClean="0">
                <a:solidFill>
                  <a:prstClr val="black"/>
                </a:solidFill>
              </a:rPr>
              <a:t>1 wyjaśnienia </a:t>
            </a:r>
            <a:r>
              <a:rPr lang="pl-PL" sz="1200" dirty="0">
                <a:solidFill>
                  <a:prstClr val="black"/>
                </a:solidFill>
              </a:rPr>
              <a:t>psychologicznych i socjologicznych procesów zachowania skazanego,</a:t>
            </a:r>
          </a:p>
          <a:p>
            <a:pPr>
              <a:defRPr/>
            </a:pPr>
            <a:r>
              <a:rPr lang="pl-PL" sz="1200" dirty="0" smtClean="0">
                <a:solidFill>
                  <a:prstClr val="black"/>
                </a:solidFill>
              </a:rPr>
              <a:t>2) zdiagnozowania </a:t>
            </a:r>
            <a:r>
              <a:rPr lang="pl-PL" sz="1200" dirty="0">
                <a:solidFill>
                  <a:prstClr val="black"/>
                </a:solidFill>
              </a:rPr>
              <a:t>ewentualnych zaburzeń psychicznych skazanego,</a:t>
            </a:r>
          </a:p>
          <a:p>
            <a:pPr>
              <a:defRPr/>
            </a:pPr>
            <a:r>
              <a:rPr lang="pl-PL" sz="1200" dirty="0" smtClean="0">
                <a:solidFill>
                  <a:prstClr val="black"/>
                </a:solidFill>
              </a:rPr>
              <a:t>3) określenia </a:t>
            </a:r>
            <a:r>
              <a:rPr lang="pl-PL" sz="1200" dirty="0">
                <a:solidFill>
                  <a:prstClr val="black"/>
                </a:solidFill>
              </a:rPr>
              <a:t>ewentualnego postępowania leczniczego i rehabilitacyjnego</a:t>
            </a:r>
          </a:p>
          <a:p>
            <a:pPr>
              <a:defRPr/>
            </a:pPr>
            <a:r>
              <a:rPr lang="pl-PL" sz="1200" dirty="0">
                <a:solidFill>
                  <a:prstClr val="black"/>
                </a:solidFill>
              </a:rPr>
              <a:t>- w celu podjęcia właściwej decyzji klasyfikacyjnej i określenia warunków indywidualnego oddziaływania na skazanego.</a:t>
            </a:r>
            <a:endParaRPr lang="pl-PL" sz="1200" dirty="0" smtClean="0">
              <a:solidFill>
                <a:prstClr val="black"/>
              </a:solidFill>
            </a:endParaRPr>
          </a:p>
          <a:p>
            <a:pPr>
              <a:defRPr/>
            </a:pPr>
            <a:endParaRPr lang="pl-PL" sz="1200" dirty="0">
              <a:solidFill>
                <a:prstClr val="black"/>
              </a:solidFill>
            </a:endParaRPr>
          </a:p>
          <a:p>
            <a:pPr>
              <a:defRPr/>
            </a:pPr>
            <a:endParaRPr lang="pl-PL" sz="1200" dirty="0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 smtClean="0"/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B1FA81-14E0-46BF-85F0-869937DB5671}" type="slidenum">
              <a:rPr lang="pl-PL" smtClean="0">
                <a:solidFill>
                  <a:prstClr val="black"/>
                </a:solidFill>
              </a:rPr>
              <a:pPr/>
              <a:t>17</a:t>
            </a:fld>
            <a:endParaRPr lang="pl-PL">
              <a:solidFill>
                <a:prstClr val="black"/>
              </a:solidFill>
            </a:endParaRPr>
          </a:p>
        </p:txBody>
      </p:sp>
      <p:sp>
        <p:nvSpPr>
          <p:cNvPr id="5" name="Symbol zastępczy notatek 2"/>
          <p:cNvSpPr txBox="1">
            <a:spLocks/>
          </p:cNvSpPr>
          <p:nvPr/>
        </p:nvSpPr>
        <p:spPr>
          <a:xfrm>
            <a:off x="830827" y="4880597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defRPr/>
            </a:pPr>
            <a:r>
              <a:rPr lang="pl-PL" sz="1200" dirty="0" smtClean="0">
                <a:solidFill>
                  <a:prstClr val="black"/>
                </a:solidFill>
              </a:rPr>
              <a:t>Ten slajd i kolejny mają pokazać, jak głębokie i pracochłonne było sprawdzanie faktów</a:t>
            </a:r>
          </a:p>
          <a:p>
            <a:pPr>
              <a:defRPr/>
            </a:pPr>
            <a:endParaRPr lang="pl-PL" sz="1200" dirty="0">
              <a:solidFill>
                <a:prstClr val="black"/>
              </a:solidFill>
            </a:endParaRPr>
          </a:p>
          <a:p>
            <a:pPr>
              <a:defRPr/>
            </a:pPr>
            <a:r>
              <a:rPr lang="pl-PL" sz="1200" b="1" dirty="0" smtClean="0">
                <a:solidFill>
                  <a:prstClr val="black"/>
                </a:solidFill>
              </a:rPr>
              <a:t>Prowadzi: Ewa Dawidziuk</a:t>
            </a:r>
          </a:p>
          <a:p>
            <a:pPr>
              <a:defRPr/>
            </a:pPr>
            <a:endParaRPr lang="pl-PL" sz="1200" b="1" dirty="0">
              <a:solidFill>
                <a:prstClr val="black"/>
              </a:solidFill>
            </a:endParaRPr>
          </a:p>
          <a:p>
            <a:pPr>
              <a:defRPr/>
            </a:pPr>
            <a:r>
              <a:rPr lang="pl-PL" sz="1300" b="1" dirty="0" smtClean="0">
                <a:solidFill>
                  <a:prstClr val="black"/>
                </a:solidFill>
              </a:rPr>
              <a:t>Ośrodki diagnostyczne to miejsca gdzie: </a:t>
            </a:r>
            <a:endParaRPr lang="pl-PL" sz="1300" dirty="0" smtClean="0">
              <a:solidFill>
                <a:prstClr val="black"/>
              </a:solidFill>
            </a:endParaRPr>
          </a:p>
          <a:p>
            <a:pPr>
              <a:defRPr/>
            </a:pPr>
            <a:endParaRPr lang="pl-PL" sz="1200" dirty="0" smtClean="0">
              <a:solidFill>
                <a:prstClr val="black"/>
              </a:solidFill>
            </a:endParaRPr>
          </a:p>
          <a:p>
            <a:pPr>
              <a:defRPr/>
            </a:pPr>
            <a:r>
              <a:rPr lang="pl-PL" sz="1200" dirty="0">
                <a:solidFill>
                  <a:prstClr val="black"/>
                </a:solidFill>
              </a:rPr>
              <a:t> Dyrektor zakładu karnego lub aresztu </a:t>
            </a:r>
            <a:r>
              <a:rPr lang="pl-PL" sz="1200" dirty="0" smtClean="0">
                <a:solidFill>
                  <a:prstClr val="black"/>
                </a:solidFill>
              </a:rPr>
              <a:t>śledczego kieruje </a:t>
            </a:r>
            <a:r>
              <a:rPr lang="pl-PL" sz="1200" dirty="0">
                <a:solidFill>
                  <a:prstClr val="black"/>
                </a:solidFill>
              </a:rPr>
              <a:t>skazanego na badania w </a:t>
            </a:r>
            <a:r>
              <a:rPr lang="pl-PL" sz="1200" b="1" dirty="0">
                <a:solidFill>
                  <a:prstClr val="black"/>
                </a:solidFill>
              </a:rPr>
              <a:t>ośrodku na pisemny i uzasadniony wniosek psychologa, wychowawcy lub psychiatry wraz z załączoną pisemną zgodą skazanego</a:t>
            </a:r>
            <a:r>
              <a:rPr lang="pl-PL" sz="1200" dirty="0">
                <a:solidFill>
                  <a:prstClr val="black"/>
                </a:solidFill>
              </a:rPr>
              <a:t>.</a:t>
            </a:r>
          </a:p>
          <a:p>
            <a:pPr>
              <a:defRPr/>
            </a:pPr>
            <a:r>
              <a:rPr lang="pl-PL" sz="1200" dirty="0">
                <a:solidFill>
                  <a:prstClr val="black"/>
                </a:solidFill>
              </a:rPr>
              <a:t>2. Dyrektor zakładu występuje z wnioskiem do sędziego penitencjarnego o zarządzenie przeprowadzenia badań w przypadku braku zgody skazanego na poddanie się badaniom</a:t>
            </a:r>
            <a:r>
              <a:rPr lang="pl-PL" sz="1200" dirty="0" smtClean="0">
                <a:solidFill>
                  <a:prstClr val="black"/>
                </a:solidFill>
              </a:rPr>
              <a:t>.</a:t>
            </a:r>
          </a:p>
          <a:p>
            <a:pPr>
              <a:defRPr/>
            </a:pPr>
            <a:r>
              <a:rPr lang="pl-PL" sz="1200" dirty="0">
                <a:solidFill>
                  <a:prstClr val="black"/>
                </a:solidFill>
              </a:rPr>
              <a:t>Na podstawie przeprowadzonych badań psycholog wydaje orzeczenie psychologiczno-penitencjarne, a lekarz psychiatra - opinię psychiatryczną</a:t>
            </a:r>
            <a:r>
              <a:rPr lang="pl-PL" sz="1200" dirty="0" smtClean="0">
                <a:solidFill>
                  <a:prstClr val="black"/>
                </a:solidFill>
              </a:rPr>
              <a:t>.</a:t>
            </a:r>
          </a:p>
          <a:p>
            <a:pPr>
              <a:defRPr/>
            </a:pPr>
            <a:r>
              <a:rPr lang="pl-PL" sz="1200" b="1" dirty="0" smtClean="0">
                <a:solidFill>
                  <a:prstClr val="black"/>
                </a:solidFill>
              </a:rPr>
              <a:t>Badania w ośrodku przeprowadza się celem</a:t>
            </a:r>
          </a:p>
          <a:p>
            <a:pPr>
              <a:defRPr/>
            </a:pPr>
            <a:r>
              <a:rPr lang="pl-PL" sz="1200" dirty="0" smtClean="0">
                <a:solidFill>
                  <a:prstClr val="black"/>
                </a:solidFill>
              </a:rPr>
              <a:t>1 wyjaśnienia </a:t>
            </a:r>
            <a:r>
              <a:rPr lang="pl-PL" sz="1200" dirty="0">
                <a:solidFill>
                  <a:prstClr val="black"/>
                </a:solidFill>
              </a:rPr>
              <a:t>psychologicznych i socjologicznych procesów zachowania skazanego,</a:t>
            </a:r>
          </a:p>
          <a:p>
            <a:pPr>
              <a:defRPr/>
            </a:pPr>
            <a:r>
              <a:rPr lang="pl-PL" sz="1200" dirty="0" smtClean="0">
                <a:solidFill>
                  <a:prstClr val="black"/>
                </a:solidFill>
              </a:rPr>
              <a:t>2) zdiagnozowania </a:t>
            </a:r>
            <a:r>
              <a:rPr lang="pl-PL" sz="1200" dirty="0">
                <a:solidFill>
                  <a:prstClr val="black"/>
                </a:solidFill>
              </a:rPr>
              <a:t>ewentualnych zaburzeń psychicznych skazanego,</a:t>
            </a:r>
          </a:p>
          <a:p>
            <a:pPr>
              <a:defRPr/>
            </a:pPr>
            <a:r>
              <a:rPr lang="pl-PL" sz="1200" dirty="0" smtClean="0">
                <a:solidFill>
                  <a:prstClr val="black"/>
                </a:solidFill>
              </a:rPr>
              <a:t>3) określenia </a:t>
            </a:r>
            <a:r>
              <a:rPr lang="pl-PL" sz="1200" dirty="0">
                <a:solidFill>
                  <a:prstClr val="black"/>
                </a:solidFill>
              </a:rPr>
              <a:t>ewentualnego postępowania leczniczego i rehabilitacyjnego</a:t>
            </a:r>
          </a:p>
          <a:p>
            <a:pPr>
              <a:defRPr/>
            </a:pPr>
            <a:r>
              <a:rPr lang="pl-PL" sz="1200" dirty="0">
                <a:solidFill>
                  <a:prstClr val="black"/>
                </a:solidFill>
              </a:rPr>
              <a:t>- w celu podjęcia właściwej decyzji klasyfikacyjnej i określenia warunków indywidualnego oddziaływania na skazanego.</a:t>
            </a:r>
            <a:endParaRPr lang="pl-PL" sz="1200" dirty="0" smtClean="0">
              <a:solidFill>
                <a:prstClr val="black"/>
              </a:solidFill>
            </a:endParaRPr>
          </a:p>
          <a:p>
            <a:pPr>
              <a:defRPr/>
            </a:pPr>
            <a:endParaRPr lang="pl-PL" sz="1200" dirty="0">
              <a:solidFill>
                <a:prstClr val="black"/>
              </a:solidFill>
            </a:endParaRPr>
          </a:p>
          <a:p>
            <a:pPr>
              <a:defRPr/>
            </a:pPr>
            <a:endParaRPr lang="pl-PL" sz="1200" dirty="0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 smtClean="0"/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B1FA81-14E0-46BF-85F0-869937DB5671}" type="slidenum">
              <a:rPr lang="pl-PL" smtClean="0">
                <a:solidFill>
                  <a:prstClr val="black"/>
                </a:solidFill>
              </a:rPr>
              <a:pPr/>
              <a:t>18</a:t>
            </a:fld>
            <a:endParaRPr lang="pl-PL">
              <a:solidFill>
                <a:prstClr val="black"/>
              </a:solidFill>
            </a:endParaRPr>
          </a:p>
        </p:txBody>
      </p:sp>
      <p:sp>
        <p:nvSpPr>
          <p:cNvPr id="5" name="Symbol zastępczy notatek 2"/>
          <p:cNvSpPr txBox="1">
            <a:spLocks/>
          </p:cNvSpPr>
          <p:nvPr/>
        </p:nvSpPr>
        <p:spPr>
          <a:xfrm>
            <a:off x="830827" y="4880597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defRPr/>
            </a:pPr>
            <a:r>
              <a:rPr lang="pl-PL" sz="1200" dirty="0" smtClean="0">
                <a:solidFill>
                  <a:prstClr val="black"/>
                </a:solidFill>
              </a:rPr>
              <a:t>Ten slajd i kolejny mają pokazać, jak głębokie i pracochłonne było sprawdzanie faktów</a:t>
            </a:r>
          </a:p>
          <a:p>
            <a:pPr>
              <a:defRPr/>
            </a:pPr>
            <a:endParaRPr lang="pl-PL" sz="1200" dirty="0">
              <a:solidFill>
                <a:prstClr val="black"/>
              </a:solidFill>
            </a:endParaRPr>
          </a:p>
          <a:p>
            <a:pPr>
              <a:defRPr/>
            </a:pPr>
            <a:r>
              <a:rPr lang="pl-PL" sz="1200" b="1" dirty="0" smtClean="0">
                <a:solidFill>
                  <a:prstClr val="black"/>
                </a:solidFill>
              </a:rPr>
              <a:t>Prowadzi: Ewa Dawidziuk</a:t>
            </a:r>
          </a:p>
          <a:p>
            <a:pPr>
              <a:defRPr/>
            </a:pPr>
            <a:endParaRPr lang="pl-PL" sz="1200" b="1" dirty="0">
              <a:solidFill>
                <a:prstClr val="black"/>
              </a:solidFill>
            </a:endParaRPr>
          </a:p>
          <a:p>
            <a:pPr>
              <a:defRPr/>
            </a:pPr>
            <a:r>
              <a:rPr lang="pl-PL" sz="1300" b="1" dirty="0" smtClean="0">
                <a:solidFill>
                  <a:prstClr val="black"/>
                </a:solidFill>
              </a:rPr>
              <a:t>Ośrodki diagnostyczne to miejsca gdzie: </a:t>
            </a:r>
            <a:endParaRPr lang="pl-PL" sz="1300" dirty="0" smtClean="0">
              <a:solidFill>
                <a:prstClr val="black"/>
              </a:solidFill>
            </a:endParaRPr>
          </a:p>
          <a:p>
            <a:pPr>
              <a:defRPr/>
            </a:pPr>
            <a:endParaRPr lang="pl-PL" sz="1200" dirty="0" smtClean="0">
              <a:solidFill>
                <a:prstClr val="black"/>
              </a:solidFill>
            </a:endParaRPr>
          </a:p>
          <a:p>
            <a:pPr>
              <a:defRPr/>
            </a:pPr>
            <a:r>
              <a:rPr lang="pl-PL" sz="1200" dirty="0">
                <a:solidFill>
                  <a:prstClr val="black"/>
                </a:solidFill>
              </a:rPr>
              <a:t> Dyrektor zakładu karnego lub aresztu </a:t>
            </a:r>
            <a:r>
              <a:rPr lang="pl-PL" sz="1200" dirty="0" smtClean="0">
                <a:solidFill>
                  <a:prstClr val="black"/>
                </a:solidFill>
              </a:rPr>
              <a:t>śledczego kieruje </a:t>
            </a:r>
            <a:r>
              <a:rPr lang="pl-PL" sz="1200" dirty="0">
                <a:solidFill>
                  <a:prstClr val="black"/>
                </a:solidFill>
              </a:rPr>
              <a:t>skazanego na badania w </a:t>
            </a:r>
            <a:r>
              <a:rPr lang="pl-PL" sz="1200" b="1" dirty="0">
                <a:solidFill>
                  <a:prstClr val="black"/>
                </a:solidFill>
              </a:rPr>
              <a:t>ośrodku na pisemny i uzasadniony wniosek psychologa, wychowawcy lub psychiatry wraz z załączoną pisemną zgodą skazanego</a:t>
            </a:r>
            <a:r>
              <a:rPr lang="pl-PL" sz="1200" dirty="0">
                <a:solidFill>
                  <a:prstClr val="black"/>
                </a:solidFill>
              </a:rPr>
              <a:t>.</a:t>
            </a:r>
          </a:p>
          <a:p>
            <a:pPr>
              <a:defRPr/>
            </a:pPr>
            <a:r>
              <a:rPr lang="pl-PL" sz="1200" dirty="0">
                <a:solidFill>
                  <a:prstClr val="black"/>
                </a:solidFill>
              </a:rPr>
              <a:t>2. Dyrektor zakładu występuje z wnioskiem do sędziego penitencjarnego o zarządzenie przeprowadzenia badań w przypadku braku zgody skazanego na poddanie się badaniom</a:t>
            </a:r>
            <a:r>
              <a:rPr lang="pl-PL" sz="1200" dirty="0" smtClean="0">
                <a:solidFill>
                  <a:prstClr val="black"/>
                </a:solidFill>
              </a:rPr>
              <a:t>.</a:t>
            </a:r>
          </a:p>
          <a:p>
            <a:pPr>
              <a:defRPr/>
            </a:pPr>
            <a:r>
              <a:rPr lang="pl-PL" sz="1200" dirty="0">
                <a:solidFill>
                  <a:prstClr val="black"/>
                </a:solidFill>
              </a:rPr>
              <a:t>Na podstawie przeprowadzonych badań psycholog wydaje orzeczenie psychologiczno-penitencjarne, a lekarz psychiatra - opinię psychiatryczną</a:t>
            </a:r>
            <a:r>
              <a:rPr lang="pl-PL" sz="1200" dirty="0" smtClean="0">
                <a:solidFill>
                  <a:prstClr val="black"/>
                </a:solidFill>
              </a:rPr>
              <a:t>.</a:t>
            </a:r>
          </a:p>
          <a:p>
            <a:pPr>
              <a:defRPr/>
            </a:pPr>
            <a:r>
              <a:rPr lang="pl-PL" sz="1200" b="1" dirty="0" smtClean="0">
                <a:solidFill>
                  <a:prstClr val="black"/>
                </a:solidFill>
              </a:rPr>
              <a:t>Badania w ośrodku przeprowadza się celem</a:t>
            </a:r>
          </a:p>
          <a:p>
            <a:pPr>
              <a:defRPr/>
            </a:pPr>
            <a:r>
              <a:rPr lang="pl-PL" sz="1200" dirty="0" smtClean="0">
                <a:solidFill>
                  <a:prstClr val="black"/>
                </a:solidFill>
              </a:rPr>
              <a:t>1 wyjaśnienia </a:t>
            </a:r>
            <a:r>
              <a:rPr lang="pl-PL" sz="1200" dirty="0">
                <a:solidFill>
                  <a:prstClr val="black"/>
                </a:solidFill>
              </a:rPr>
              <a:t>psychologicznych i socjologicznych procesów zachowania skazanego,</a:t>
            </a:r>
          </a:p>
          <a:p>
            <a:pPr>
              <a:defRPr/>
            </a:pPr>
            <a:r>
              <a:rPr lang="pl-PL" sz="1200" dirty="0" smtClean="0">
                <a:solidFill>
                  <a:prstClr val="black"/>
                </a:solidFill>
              </a:rPr>
              <a:t>2) zdiagnozowania </a:t>
            </a:r>
            <a:r>
              <a:rPr lang="pl-PL" sz="1200" dirty="0">
                <a:solidFill>
                  <a:prstClr val="black"/>
                </a:solidFill>
              </a:rPr>
              <a:t>ewentualnych zaburzeń psychicznych skazanego,</a:t>
            </a:r>
          </a:p>
          <a:p>
            <a:pPr>
              <a:defRPr/>
            </a:pPr>
            <a:r>
              <a:rPr lang="pl-PL" sz="1200" dirty="0" smtClean="0">
                <a:solidFill>
                  <a:prstClr val="black"/>
                </a:solidFill>
              </a:rPr>
              <a:t>3) określenia </a:t>
            </a:r>
            <a:r>
              <a:rPr lang="pl-PL" sz="1200" dirty="0">
                <a:solidFill>
                  <a:prstClr val="black"/>
                </a:solidFill>
              </a:rPr>
              <a:t>ewentualnego postępowania leczniczego i rehabilitacyjnego</a:t>
            </a:r>
          </a:p>
          <a:p>
            <a:pPr>
              <a:defRPr/>
            </a:pPr>
            <a:r>
              <a:rPr lang="pl-PL" sz="1200" dirty="0">
                <a:solidFill>
                  <a:prstClr val="black"/>
                </a:solidFill>
              </a:rPr>
              <a:t>- w celu podjęcia właściwej decyzji klasyfikacyjnej i określenia warunków indywidualnego oddziaływania na skazanego.</a:t>
            </a:r>
            <a:endParaRPr lang="pl-PL" sz="1200" dirty="0" smtClean="0">
              <a:solidFill>
                <a:prstClr val="black"/>
              </a:solidFill>
            </a:endParaRPr>
          </a:p>
          <a:p>
            <a:pPr>
              <a:defRPr/>
            </a:pPr>
            <a:endParaRPr lang="pl-PL" sz="1200" dirty="0">
              <a:solidFill>
                <a:prstClr val="black"/>
              </a:solidFill>
            </a:endParaRPr>
          </a:p>
          <a:p>
            <a:pPr>
              <a:defRPr/>
            </a:pPr>
            <a:endParaRPr lang="pl-PL" sz="1200" dirty="0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 smtClean="0"/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B1FA81-14E0-46BF-85F0-869937DB5671}" type="slidenum">
              <a:rPr lang="pl-PL" smtClean="0">
                <a:solidFill>
                  <a:prstClr val="black"/>
                </a:solidFill>
              </a:rPr>
              <a:pPr/>
              <a:t>19</a:t>
            </a:fld>
            <a:endParaRPr lang="pl-PL">
              <a:solidFill>
                <a:prstClr val="black"/>
              </a:solidFill>
            </a:endParaRPr>
          </a:p>
        </p:txBody>
      </p:sp>
      <p:sp>
        <p:nvSpPr>
          <p:cNvPr id="5" name="Symbol zastępczy notatek 2"/>
          <p:cNvSpPr txBox="1">
            <a:spLocks/>
          </p:cNvSpPr>
          <p:nvPr/>
        </p:nvSpPr>
        <p:spPr>
          <a:xfrm>
            <a:off x="830827" y="4880597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defRPr/>
            </a:pPr>
            <a:r>
              <a:rPr lang="pl-PL" sz="1200" dirty="0" smtClean="0">
                <a:solidFill>
                  <a:prstClr val="black"/>
                </a:solidFill>
              </a:rPr>
              <a:t>Ten slajd i kolejny mają pokazać, jak głębokie i pracochłonne było sprawdzanie faktów</a:t>
            </a:r>
          </a:p>
          <a:p>
            <a:pPr>
              <a:defRPr/>
            </a:pPr>
            <a:endParaRPr lang="pl-PL" sz="1200" dirty="0">
              <a:solidFill>
                <a:prstClr val="black"/>
              </a:solidFill>
            </a:endParaRPr>
          </a:p>
          <a:p>
            <a:pPr>
              <a:defRPr/>
            </a:pPr>
            <a:r>
              <a:rPr lang="pl-PL" sz="1200" b="1" dirty="0" smtClean="0">
                <a:solidFill>
                  <a:prstClr val="black"/>
                </a:solidFill>
              </a:rPr>
              <a:t>Prowadzi: Ewa Dawidziuk</a:t>
            </a:r>
          </a:p>
          <a:p>
            <a:pPr>
              <a:defRPr/>
            </a:pPr>
            <a:endParaRPr lang="pl-PL" sz="1200" b="1" dirty="0">
              <a:solidFill>
                <a:prstClr val="black"/>
              </a:solidFill>
            </a:endParaRPr>
          </a:p>
          <a:p>
            <a:pPr>
              <a:defRPr/>
            </a:pPr>
            <a:r>
              <a:rPr lang="pl-PL" sz="1300" b="1" dirty="0" smtClean="0">
                <a:solidFill>
                  <a:prstClr val="black"/>
                </a:solidFill>
              </a:rPr>
              <a:t>Ośrodki diagnostyczne to miejsca gdzie: </a:t>
            </a:r>
            <a:endParaRPr lang="pl-PL" sz="1300" dirty="0" smtClean="0">
              <a:solidFill>
                <a:prstClr val="black"/>
              </a:solidFill>
            </a:endParaRPr>
          </a:p>
          <a:p>
            <a:pPr>
              <a:defRPr/>
            </a:pPr>
            <a:endParaRPr lang="pl-PL" sz="1200" dirty="0" smtClean="0">
              <a:solidFill>
                <a:prstClr val="black"/>
              </a:solidFill>
            </a:endParaRPr>
          </a:p>
          <a:p>
            <a:pPr>
              <a:defRPr/>
            </a:pPr>
            <a:r>
              <a:rPr lang="pl-PL" sz="1200" dirty="0">
                <a:solidFill>
                  <a:prstClr val="black"/>
                </a:solidFill>
              </a:rPr>
              <a:t> Dyrektor zakładu karnego lub aresztu </a:t>
            </a:r>
            <a:r>
              <a:rPr lang="pl-PL" sz="1200" dirty="0" smtClean="0">
                <a:solidFill>
                  <a:prstClr val="black"/>
                </a:solidFill>
              </a:rPr>
              <a:t>śledczego kieruje </a:t>
            </a:r>
            <a:r>
              <a:rPr lang="pl-PL" sz="1200" dirty="0">
                <a:solidFill>
                  <a:prstClr val="black"/>
                </a:solidFill>
              </a:rPr>
              <a:t>skazanego na badania w </a:t>
            </a:r>
            <a:r>
              <a:rPr lang="pl-PL" sz="1200" b="1" dirty="0">
                <a:solidFill>
                  <a:prstClr val="black"/>
                </a:solidFill>
              </a:rPr>
              <a:t>ośrodku na pisemny i uzasadniony wniosek psychologa, wychowawcy lub psychiatry wraz z załączoną pisemną zgodą skazanego</a:t>
            </a:r>
            <a:r>
              <a:rPr lang="pl-PL" sz="1200" dirty="0">
                <a:solidFill>
                  <a:prstClr val="black"/>
                </a:solidFill>
              </a:rPr>
              <a:t>.</a:t>
            </a:r>
          </a:p>
          <a:p>
            <a:pPr>
              <a:defRPr/>
            </a:pPr>
            <a:r>
              <a:rPr lang="pl-PL" sz="1200" dirty="0">
                <a:solidFill>
                  <a:prstClr val="black"/>
                </a:solidFill>
              </a:rPr>
              <a:t>2. Dyrektor zakładu występuje z wnioskiem do sędziego penitencjarnego o zarządzenie przeprowadzenia badań w przypadku braku zgody skazanego na poddanie się badaniom</a:t>
            </a:r>
            <a:r>
              <a:rPr lang="pl-PL" sz="1200" dirty="0" smtClean="0">
                <a:solidFill>
                  <a:prstClr val="black"/>
                </a:solidFill>
              </a:rPr>
              <a:t>.</a:t>
            </a:r>
          </a:p>
          <a:p>
            <a:pPr>
              <a:defRPr/>
            </a:pPr>
            <a:r>
              <a:rPr lang="pl-PL" sz="1200" dirty="0">
                <a:solidFill>
                  <a:prstClr val="black"/>
                </a:solidFill>
              </a:rPr>
              <a:t>Na podstawie przeprowadzonych badań psycholog wydaje orzeczenie psychologiczno-penitencjarne, a lekarz psychiatra - opinię psychiatryczną</a:t>
            </a:r>
            <a:r>
              <a:rPr lang="pl-PL" sz="1200" dirty="0" smtClean="0">
                <a:solidFill>
                  <a:prstClr val="black"/>
                </a:solidFill>
              </a:rPr>
              <a:t>.</a:t>
            </a:r>
          </a:p>
          <a:p>
            <a:pPr>
              <a:defRPr/>
            </a:pPr>
            <a:r>
              <a:rPr lang="pl-PL" sz="1200" b="1" dirty="0" smtClean="0">
                <a:solidFill>
                  <a:prstClr val="black"/>
                </a:solidFill>
              </a:rPr>
              <a:t>Badania w ośrodku przeprowadza się celem</a:t>
            </a:r>
          </a:p>
          <a:p>
            <a:pPr>
              <a:defRPr/>
            </a:pPr>
            <a:r>
              <a:rPr lang="pl-PL" sz="1200" dirty="0" smtClean="0">
                <a:solidFill>
                  <a:prstClr val="black"/>
                </a:solidFill>
              </a:rPr>
              <a:t>1 wyjaśnienia </a:t>
            </a:r>
            <a:r>
              <a:rPr lang="pl-PL" sz="1200" dirty="0">
                <a:solidFill>
                  <a:prstClr val="black"/>
                </a:solidFill>
              </a:rPr>
              <a:t>psychologicznych i socjologicznych procesów zachowania skazanego,</a:t>
            </a:r>
          </a:p>
          <a:p>
            <a:pPr>
              <a:defRPr/>
            </a:pPr>
            <a:r>
              <a:rPr lang="pl-PL" sz="1200" dirty="0" smtClean="0">
                <a:solidFill>
                  <a:prstClr val="black"/>
                </a:solidFill>
              </a:rPr>
              <a:t>2) zdiagnozowania </a:t>
            </a:r>
            <a:r>
              <a:rPr lang="pl-PL" sz="1200" dirty="0">
                <a:solidFill>
                  <a:prstClr val="black"/>
                </a:solidFill>
              </a:rPr>
              <a:t>ewentualnych zaburzeń psychicznych skazanego,</a:t>
            </a:r>
          </a:p>
          <a:p>
            <a:pPr>
              <a:defRPr/>
            </a:pPr>
            <a:r>
              <a:rPr lang="pl-PL" sz="1200" dirty="0" smtClean="0">
                <a:solidFill>
                  <a:prstClr val="black"/>
                </a:solidFill>
              </a:rPr>
              <a:t>3) określenia </a:t>
            </a:r>
            <a:r>
              <a:rPr lang="pl-PL" sz="1200" dirty="0">
                <a:solidFill>
                  <a:prstClr val="black"/>
                </a:solidFill>
              </a:rPr>
              <a:t>ewentualnego postępowania leczniczego i rehabilitacyjnego</a:t>
            </a:r>
          </a:p>
          <a:p>
            <a:pPr>
              <a:defRPr/>
            </a:pPr>
            <a:r>
              <a:rPr lang="pl-PL" sz="1200" dirty="0">
                <a:solidFill>
                  <a:prstClr val="black"/>
                </a:solidFill>
              </a:rPr>
              <a:t>- w celu podjęcia właściwej decyzji klasyfikacyjnej i określenia warunków indywidualnego oddziaływania na skazanego.</a:t>
            </a:r>
            <a:endParaRPr lang="pl-PL" sz="1200" dirty="0" smtClean="0">
              <a:solidFill>
                <a:prstClr val="black"/>
              </a:solidFill>
            </a:endParaRPr>
          </a:p>
          <a:p>
            <a:pPr>
              <a:defRPr/>
            </a:pPr>
            <a:endParaRPr lang="pl-PL" sz="1200" dirty="0">
              <a:solidFill>
                <a:prstClr val="black"/>
              </a:solidFill>
            </a:endParaRPr>
          </a:p>
          <a:p>
            <a:pPr>
              <a:defRPr/>
            </a:pPr>
            <a:endParaRPr lang="pl-PL" sz="1200" dirty="0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 smtClean="0"/>
          </a:p>
          <a:p>
            <a:r>
              <a:rPr lang="pl-PL" dirty="0" smtClean="0"/>
              <a:t>Krótkie przypomnienie sprawy p. Agatowskiego</a:t>
            </a:r>
          </a:p>
          <a:p>
            <a:endParaRPr lang="pl-PL" dirty="0" smtClean="0"/>
          </a:p>
          <a:p>
            <a:r>
              <a:rPr lang="pl-PL" b="1" dirty="0" smtClean="0"/>
              <a:t>MÓWI</a:t>
            </a:r>
          </a:p>
          <a:p>
            <a:r>
              <a:rPr lang="pl-PL" b="1" dirty="0" smtClean="0"/>
              <a:t>Rzecznik K. Olkowicz</a:t>
            </a:r>
          </a:p>
          <a:p>
            <a:endParaRPr lang="pl-PL" dirty="0" smtClean="0"/>
          </a:p>
          <a:p>
            <a:r>
              <a:rPr lang="pl-PL" dirty="0" smtClean="0"/>
              <a:t>(uczestnicy konferencji informację podstawową mają w materiałach, dlatego być może warto tu powiedzieć, </a:t>
            </a:r>
            <a:r>
              <a:rPr lang="pl-PL" b="1" dirty="0" smtClean="0"/>
              <a:t>dlaczego od razu mogło się wydawać, że to nie jest wyjątek</a:t>
            </a:r>
          </a:p>
          <a:p>
            <a:endParaRPr lang="pl-PL" dirty="0" smtClean="0"/>
          </a:p>
          <a:p>
            <a:r>
              <a:rPr lang="pl-PL" dirty="0" smtClean="0"/>
              <a:t>Można też dodać więcej szczegółów sprawy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B1FA81-14E0-46BF-85F0-869937DB5671}" type="slidenum">
              <a:rPr lang="pl-PL" smtClean="0"/>
              <a:pPr/>
              <a:t>2</a:t>
            </a:fld>
            <a:endParaRPr lang="pl-PL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 smtClean="0"/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B1FA81-14E0-46BF-85F0-869937DB5671}" type="slidenum">
              <a:rPr lang="pl-PL" smtClean="0">
                <a:solidFill>
                  <a:prstClr val="black"/>
                </a:solidFill>
              </a:rPr>
              <a:pPr/>
              <a:t>20</a:t>
            </a:fld>
            <a:endParaRPr lang="pl-PL">
              <a:solidFill>
                <a:prstClr val="black"/>
              </a:solidFill>
            </a:endParaRPr>
          </a:p>
        </p:txBody>
      </p:sp>
      <p:sp>
        <p:nvSpPr>
          <p:cNvPr id="5" name="Symbol zastępczy notatek 2"/>
          <p:cNvSpPr txBox="1">
            <a:spLocks/>
          </p:cNvSpPr>
          <p:nvPr/>
        </p:nvSpPr>
        <p:spPr>
          <a:xfrm>
            <a:off x="830827" y="4880597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defRPr/>
            </a:pPr>
            <a:r>
              <a:rPr lang="pl-PL" sz="1200" dirty="0" smtClean="0">
                <a:solidFill>
                  <a:prstClr val="black"/>
                </a:solidFill>
              </a:rPr>
              <a:t>Ten slajd i kolejny mają pokazać, jak głębokie i pracochłonne było sprawdzanie faktów</a:t>
            </a:r>
          </a:p>
          <a:p>
            <a:pPr>
              <a:defRPr/>
            </a:pPr>
            <a:endParaRPr lang="pl-PL" sz="1200" dirty="0">
              <a:solidFill>
                <a:prstClr val="black"/>
              </a:solidFill>
            </a:endParaRPr>
          </a:p>
          <a:p>
            <a:pPr>
              <a:defRPr/>
            </a:pPr>
            <a:r>
              <a:rPr lang="pl-PL" sz="1200" b="1" dirty="0" smtClean="0">
                <a:solidFill>
                  <a:prstClr val="black"/>
                </a:solidFill>
              </a:rPr>
              <a:t>Prowadzi: Ewa Dawidziuk</a:t>
            </a:r>
          </a:p>
          <a:p>
            <a:pPr>
              <a:defRPr/>
            </a:pPr>
            <a:endParaRPr lang="pl-PL" sz="1200" b="1" dirty="0">
              <a:solidFill>
                <a:prstClr val="black"/>
              </a:solidFill>
            </a:endParaRPr>
          </a:p>
          <a:p>
            <a:pPr>
              <a:defRPr/>
            </a:pPr>
            <a:r>
              <a:rPr lang="pl-PL" sz="1300" b="1" dirty="0" smtClean="0">
                <a:solidFill>
                  <a:prstClr val="black"/>
                </a:solidFill>
              </a:rPr>
              <a:t>Ośrodki diagnostyczne to miejsca gdzie: </a:t>
            </a:r>
            <a:endParaRPr lang="pl-PL" sz="1300" dirty="0" smtClean="0">
              <a:solidFill>
                <a:prstClr val="black"/>
              </a:solidFill>
            </a:endParaRPr>
          </a:p>
          <a:p>
            <a:pPr>
              <a:defRPr/>
            </a:pPr>
            <a:endParaRPr lang="pl-PL" sz="1200" dirty="0" smtClean="0">
              <a:solidFill>
                <a:prstClr val="black"/>
              </a:solidFill>
            </a:endParaRPr>
          </a:p>
          <a:p>
            <a:pPr>
              <a:defRPr/>
            </a:pPr>
            <a:r>
              <a:rPr lang="pl-PL" sz="1200" dirty="0">
                <a:solidFill>
                  <a:prstClr val="black"/>
                </a:solidFill>
              </a:rPr>
              <a:t> Dyrektor zakładu karnego lub aresztu </a:t>
            </a:r>
            <a:r>
              <a:rPr lang="pl-PL" sz="1200" dirty="0" smtClean="0">
                <a:solidFill>
                  <a:prstClr val="black"/>
                </a:solidFill>
              </a:rPr>
              <a:t>śledczego kieruje </a:t>
            </a:r>
            <a:r>
              <a:rPr lang="pl-PL" sz="1200" dirty="0">
                <a:solidFill>
                  <a:prstClr val="black"/>
                </a:solidFill>
              </a:rPr>
              <a:t>skazanego na badania w </a:t>
            </a:r>
            <a:r>
              <a:rPr lang="pl-PL" sz="1200" b="1" dirty="0">
                <a:solidFill>
                  <a:prstClr val="black"/>
                </a:solidFill>
              </a:rPr>
              <a:t>ośrodku na pisemny i uzasadniony wniosek psychologa, wychowawcy lub psychiatry wraz z załączoną pisemną zgodą skazanego</a:t>
            </a:r>
            <a:r>
              <a:rPr lang="pl-PL" sz="1200" dirty="0">
                <a:solidFill>
                  <a:prstClr val="black"/>
                </a:solidFill>
              </a:rPr>
              <a:t>.</a:t>
            </a:r>
          </a:p>
          <a:p>
            <a:pPr>
              <a:defRPr/>
            </a:pPr>
            <a:r>
              <a:rPr lang="pl-PL" sz="1200" dirty="0">
                <a:solidFill>
                  <a:prstClr val="black"/>
                </a:solidFill>
              </a:rPr>
              <a:t>2. Dyrektor zakładu występuje z wnioskiem do sędziego penitencjarnego o zarządzenie przeprowadzenia badań w przypadku braku zgody skazanego na poddanie się badaniom</a:t>
            </a:r>
            <a:r>
              <a:rPr lang="pl-PL" sz="1200" dirty="0" smtClean="0">
                <a:solidFill>
                  <a:prstClr val="black"/>
                </a:solidFill>
              </a:rPr>
              <a:t>.</a:t>
            </a:r>
          </a:p>
          <a:p>
            <a:pPr>
              <a:defRPr/>
            </a:pPr>
            <a:r>
              <a:rPr lang="pl-PL" sz="1200" dirty="0">
                <a:solidFill>
                  <a:prstClr val="black"/>
                </a:solidFill>
              </a:rPr>
              <a:t>Na podstawie przeprowadzonych badań psycholog wydaje orzeczenie psychologiczno-penitencjarne, a lekarz psychiatra - opinię psychiatryczną</a:t>
            </a:r>
            <a:r>
              <a:rPr lang="pl-PL" sz="1200" dirty="0" smtClean="0">
                <a:solidFill>
                  <a:prstClr val="black"/>
                </a:solidFill>
              </a:rPr>
              <a:t>.</a:t>
            </a:r>
          </a:p>
          <a:p>
            <a:pPr>
              <a:defRPr/>
            </a:pPr>
            <a:r>
              <a:rPr lang="pl-PL" sz="1200" b="1" dirty="0" smtClean="0">
                <a:solidFill>
                  <a:prstClr val="black"/>
                </a:solidFill>
              </a:rPr>
              <a:t>Badania w ośrodku przeprowadza się celem</a:t>
            </a:r>
          </a:p>
          <a:p>
            <a:pPr>
              <a:defRPr/>
            </a:pPr>
            <a:r>
              <a:rPr lang="pl-PL" sz="1200" dirty="0" smtClean="0">
                <a:solidFill>
                  <a:prstClr val="black"/>
                </a:solidFill>
              </a:rPr>
              <a:t>1 wyjaśnienia </a:t>
            </a:r>
            <a:r>
              <a:rPr lang="pl-PL" sz="1200" dirty="0">
                <a:solidFill>
                  <a:prstClr val="black"/>
                </a:solidFill>
              </a:rPr>
              <a:t>psychologicznych i socjologicznych procesów zachowania skazanego,</a:t>
            </a:r>
          </a:p>
          <a:p>
            <a:pPr>
              <a:defRPr/>
            </a:pPr>
            <a:r>
              <a:rPr lang="pl-PL" sz="1200" dirty="0" smtClean="0">
                <a:solidFill>
                  <a:prstClr val="black"/>
                </a:solidFill>
              </a:rPr>
              <a:t>2) zdiagnozowania </a:t>
            </a:r>
            <a:r>
              <a:rPr lang="pl-PL" sz="1200" dirty="0">
                <a:solidFill>
                  <a:prstClr val="black"/>
                </a:solidFill>
              </a:rPr>
              <a:t>ewentualnych zaburzeń psychicznych skazanego,</a:t>
            </a:r>
          </a:p>
          <a:p>
            <a:pPr>
              <a:defRPr/>
            </a:pPr>
            <a:r>
              <a:rPr lang="pl-PL" sz="1200" dirty="0" smtClean="0">
                <a:solidFill>
                  <a:prstClr val="black"/>
                </a:solidFill>
              </a:rPr>
              <a:t>3) określenia </a:t>
            </a:r>
            <a:r>
              <a:rPr lang="pl-PL" sz="1200" dirty="0">
                <a:solidFill>
                  <a:prstClr val="black"/>
                </a:solidFill>
              </a:rPr>
              <a:t>ewentualnego postępowania leczniczego i rehabilitacyjnego</a:t>
            </a:r>
          </a:p>
          <a:p>
            <a:pPr>
              <a:defRPr/>
            </a:pPr>
            <a:r>
              <a:rPr lang="pl-PL" sz="1200" dirty="0">
                <a:solidFill>
                  <a:prstClr val="black"/>
                </a:solidFill>
              </a:rPr>
              <a:t>- w celu podjęcia właściwej decyzji klasyfikacyjnej i określenia warunków indywidualnego oddziaływania na skazanego.</a:t>
            </a:r>
            <a:endParaRPr lang="pl-PL" sz="1200" dirty="0" smtClean="0">
              <a:solidFill>
                <a:prstClr val="black"/>
              </a:solidFill>
            </a:endParaRPr>
          </a:p>
          <a:p>
            <a:pPr>
              <a:defRPr/>
            </a:pPr>
            <a:endParaRPr lang="pl-PL" sz="1200" dirty="0">
              <a:solidFill>
                <a:prstClr val="black"/>
              </a:solidFill>
            </a:endParaRPr>
          </a:p>
          <a:p>
            <a:pPr>
              <a:defRPr/>
            </a:pPr>
            <a:endParaRPr lang="pl-PL" sz="1200" dirty="0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 smtClean="0"/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B1FA81-14E0-46BF-85F0-869937DB5671}" type="slidenum">
              <a:rPr lang="pl-PL" smtClean="0">
                <a:solidFill>
                  <a:prstClr val="black"/>
                </a:solidFill>
              </a:rPr>
              <a:pPr/>
              <a:t>21</a:t>
            </a:fld>
            <a:endParaRPr lang="pl-PL">
              <a:solidFill>
                <a:prstClr val="black"/>
              </a:solidFill>
            </a:endParaRPr>
          </a:p>
        </p:txBody>
      </p:sp>
      <p:sp>
        <p:nvSpPr>
          <p:cNvPr id="5" name="Symbol zastępczy notatek 2"/>
          <p:cNvSpPr txBox="1">
            <a:spLocks/>
          </p:cNvSpPr>
          <p:nvPr/>
        </p:nvSpPr>
        <p:spPr>
          <a:xfrm>
            <a:off x="830827" y="4880597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defRPr/>
            </a:pPr>
            <a:r>
              <a:rPr lang="pl-PL" sz="1200" dirty="0" smtClean="0">
                <a:solidFill>
                  <a:prstClr val="black"/>
                </a:solidFill>
              </a:rPr>
              <a:t>Ten slajd i kolejny mają pokazać, jak głębokie i pracochłonne było sprawdzanie faktów</a:t>
            </a:r>
          </a:p>
          <a:p>
            <a:pPr>
              <a:defRPr/>
            </a:pPr>
            <a:endParaRPr lang="pl-PL" sz="1200" dirty="0">
              <a:solidFill>
                <a:prstClr val="black"/>
              </a:solidFill>
            </a:endParaRPr>
          </a:p>
          <a:p>
            <a:pPr>
              <a:defRPr/>
            </a:pPr>
            <a:r>
              <a:rPr lang="pl-PL" sz="1200" b="1" dirty="0" smtClean="0">
                <a:solidFill>
                  <a:prstClr val="black"/>
                </a:solidFill>
              </a:rPr>
              <a:t>Prowadzi: Ewa Dawidziuk</a:t>
            </a:r>
          </a:p>
          <a:p>
            <a:pPr>
              <a:defRPr/>
            </a:pPr>
            <a:endParaRPr lang="pl-PL" sz="1200" b="1" dirty="0">
              <a:solidFill>
                <a:prstClr val="black"/>
              </a:solidFill>
            </a:endParaRPr>
          </a:p>
          <a:p>
            <a:pPr>
              <a:defRPr/>
            </a:pPr>
            <a:r>
              <a:rPr lang="pl-PL" sz="1300" b="1" dirty="0" smtClean="0">
                <a:solidFill>
                  <a:prstClr val="black"/>
                </a:solidFill>
              </a:rPr>
              <a:t>Ośrodki diagnostyczne to miejsca gdzie: </a:t>
            </a:r>
            <a:endParaRPr lang="pl-PL" sz="1300" dirty="0" smtClean="0">
              <a:solidFill>
                <a:prstClr val="black"/>
              </a:solidFill>
            </a:endParaRPr>
          </a:p>
          <a:p>
            <a:pPr>
              <a:defRPr/>
            </a:pPr>
            <a:endParaRPr lang="pl-PL" sz="1200" dirty="0" smtClean="0">
              <a:solidFill>
                <a:prstClr val="black"/>
              </a:solidFill>
            </a:endParaRPr>
          </a:p>
          <a:p>
            <a:pPr>
              <a:defRPr/>
            </a:pPr>
            <a:r>
              <a:rPr lang="pl-PL" sz="1200" dirty="0">
                <a:solidFill>
                  <a:prstClr val="black"/>
                </a:solidFill>
              </a:rPr>
              <a:t> Dyrektor zakładu karnego lub aresztu </a:t>
            </a:r>
            <a:r>
              <a:rPr lang="pl-PL" sz="1200" dirty="0" smtClean="0">
                <a:solidFill>
                  <a:prstClr val="black"/>
                </a:solidFill>
              </a:rPr>
              <a:t>śledczego kieruje </a:t>
            </a:r>
            <a:r>
              <a:rPr lang="pl-PL" sz="1200" dirty="0">
                <a:solidFill>
                  <a:prstClr val="black"/>
                </a:solidFill>
              </a:rPr>
              <a:t>skazanego na badania w </a:t>
            </a:r>
            <a:r>
              <a:rPr lang="pl-PL" sz="1200" b="1" dirty="0">
                <a:solidFill>
                  <a:prstClr val="black"/>
                </a:solidFill>
              </a:rPr>
              <a:t>ośrodku na pisemny i uzasadniony wniosek psychologa, wychowawcy lub psychiatry wraz z załączoną pisemną zgodą skazanego</a:t>
            </a:r>
            <a:r>
              <a:rPr lang="pl-PL" sz="1200" dirty="0">
                <a:solidFill>
                  <a:prstClr val="black"/>
                </a:solidFill>
              </a:rPr>
              <a:t>.</a:t>
            </a:r>
          </a:p>
          <a:p>
            <a:pPr>
              <a:defRPr/>
            </a:pPr>
            <a:r>
              <a:rPr lang="pl-PL" sz="1200" dirty="0">
                <a:solidFill>
                  <a:prstClr val="black"/>
                </a:solidFill>
              </a:rPr>
              <a:t>2. Dyrektor zakładu występuje z wnioskiem do sędziego penitencjarnego o zarządzenie przeprowadzenia badań w przypadku braku zgody skazanego na poddanie się badaniom</a:t>
            </a:r>
            <a:r>
              <a:rPr lang="pl-PL" sz="1200" dirty="0" smtClean="0">
                <a:solidFill>
                  <a:prstClr val="black"/>
                </a:solidFill>
              </a:rPr>
              <a:t>.</a:t>
            </a:r>
          </a:p>
          <a:p>
            <a:pPr>
              <a:defRPr/>
            </a:pPr>
            <a:r>
              <a:rPr lang="pl-PL" sz="1200" dirty="0">
                <a:solidFill>
                  <a:prstClr val="black"/>
                </a:solidFill>
              </a:rPr>
              <a:t>Na podstawie przeprowadzonych badań psycholog wydaje orzeczenie psychologiczno-penitencjarne, a lekarz psychiatra - opinię psychiatryczną</a:t>
            </a:r>
            <a:r>
              <a:rPr lang="pl-PL" sz="1200" dirty="0" smtClean="0">
                <a:solidFill>
                  <a:prstClr val="black"/>
                </a:solidFill>
              </a:rPr>
              <a:t>.</a:t>
            </a:r>
          </a:p>
          <a:p>
            <a:pPr>
              <a:defRPr/>
            </a:pPr>
            <a:r>
              <a:rPr lang="pl-PL" sz="1200" b="1" dirty="0" smtClean="0">
                <a:solidFill>
                  <a:prstClr val="black"/>
                </a:solidFill>
              </a:rPr>
              <a:t>Badania w ośrodku przeprowadza się celem</a:t>
            </a:r>
          </a:p>
          <a:p>
            <a:pPr>
              <a:defRPr/>
            </a:pPr>
            <a:r>
              <a:rPr lang="pl-PL" sz="1200" dirty="0" smtClean="0">
                <a:solidFill>
                  <a:prstClr val="black"/>
                </a:solidFill>
              </a:rPr>
              <a:t>1 wyjaśnienia </a:t>
            </a:r>
            <a:r>
              <a:rPr lang="pl-PL" sz="1200" dirty="0">
                <a:solidFill>
                  <a:prstClr val="black"/>
                </a:solidFill>
              </a:rPr>
              <a:t>psychologicznych i socjologicznych procesów zachowania skazanego,</a:t>
            </a:r>
          </a:p>
          <a:p>
            <a:pPr>
              <a:defRPr/>
            </a:pPr>
            <a:r>
              <a:rPr lang="pl-PL" sz="1200" dirty="0" smtClean="0">
                <a:solidFill>
                  <a:prstClr val="black"/>
                </a:solidFill>
              </a:rPr>
              <a:t>2) zdiagnozowania </a:t>
            </a:r>
            <a:r>
              <a:rPr lang="pl-PL" sz="1200" dirty="0">
                <a:solidFill>
                  <a:prstClr val="black"/>
                </a:solidFill>
              </a:rPr>
              <a:t>ewentualnych zaburzeń psychicznych skazanego,</a:t>
            </a:r>
          </a:p>
          <a:p>
            <a:pPr>
              <a:defRPr/>
            </a:pPr>
            <a:r>
              <a:rPr lang="pl-PL" sz="1200" dirty="0" smtClean="0">
                <a:solidFill>
                  <a:prstClr val="black"/>
                </a:solidFill>
              </a:rPr>
              <a:t>3) określenia </a:t>
            </a:r>
            <a:r>
              <a:rPr lang="pl-PL" sz="1200" dirty="0">
                <a:solidFill>
                  <a:prstClr val="black"/>
                </a:solidFill>
              </a:rPr>
              <a:t>ewentualnego postępowania leczniczego i rehabilitacyjnego</a:t>
            </a:r>
          </a:p>
          <a:p>
            <a:pPr>
              <a:defRPr/>
            </a:pPr>
            <a:r>
              <a:rPr lang="pl-PL" sz="1200" dirty="0">
                <a:solidFill>
                  <a:prstClr val="black"/>
                </a:solidFill>
              </a:rPr>
              <a:t>- w celu podjęcia właściwej decyzji klasyfikacyjnej i określenia warunków indywidualnego oddziaływania na skazanego.</a:t>
            </a:r>
            <a:endParaRPr lang="pl-PL" sz="1200" dirty="0" smtClean="0">
              <a:solidFill>
                <a:prstClr val="black"/>
              </a:solidFill>
            </a:endParaRPr>
          </a:p>
          <a:p>
            <a:pPr>
              <a:defRPr/>
            </a:pPr>
            <a:endParaRPr lang="pl-PL" sz="1200" dirty="0">
              <a:solidFill>
                <a:prstClr val="black"/>
              </a:solidFill>
            </a:endParaRPr>
          </a:p>
          <a:p>
            <a:pPr>
              <a:defRPr/>
            </a:pPr>
            <a:endParaRPr lang="pl-PL" sz="1200" dirty="0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 smtClean="0"/>
          </a:p>
          <a:p>
            <a:r>
              <a:rPr lang="pl-PL" dirty="0" smtClean="0"/>
              <a:t>Tu zaczynamy tłumaczyć mechanizm działania systemu</a:t>
            </a:r>
          </a:p>
          <a:p>
            <a:r>
              <a:rPr lang="pl-PL" b="1" dirty="0" smtClean="0"/>
              <a:t>ANIMACJA</a:t>
            </a:r>
          </a:p>
          <a:p>
            <a:r>
              <a:rPr lang="pl-PL" b="1" dirty="0" smtClean="0"/>
              <a:t>- Najpierw widać pytanie, potem, kolejno - odpowiedzi</a:t>
            </a:r>
            <a:endParaRPr lang="pl-PL" b="1" dirty="0"/>
          </a:p>
          <a:p>
            <a:endParaRPr lang="pl-PL" dirty="0" smtClean="0"/>
          </a:p>
          <a:p>
            <a:endParaRPr lang="pl-PL" dirty="0" smtClean="0"/>
          </a:p>
          <a:p>
            <a:pPr>
              <a:buFontTx/>
              <a:buChar char="-"/>
            </a:pPr>
            <a:r>
              <a:rPr lang="pl-PL" dirty="0" smtClean="0"/>
              <a:t>Słuchacze mają do tego wyjątki z pism – od s. 7</a:t>
            </a:r>
          </a:p>
          <a:p>
            <a:pPr>
              <a:buFontTx/>
              <a:buChar char="-"/>
            </a:pPr>
            <a:endParaRPr lang="pl-PL" dirty="0" smtClean="0"/>
          </a:p>
          <a:p>
            <a:pPr>
              <a:buFontTx/>
              <a:buChar char="-"/>
            </a:pPr>
            <a:r>
              <a:rPr lang="pl-PL" dirty="0" smtClean="0"/>
              <a:t>Mówi ????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B1FA81-14E0-46BF-85F0-869937DB5671}" type="slidenum">
              <a:rPr lang="pl-PL" smtClean="0"/>
              <a:pPr/>
              <a:t>22</a:t>
            </a:fld>
            <a:endParaRPr lang="pl-PL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l-PL" b="1" dirty="0" smtClean="0"/>
              <a:t>[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B1FA81-14E0-46BF-85F0-869937DB5671}" type="slidenum">
              <a:rPr lang="pl-PL" smtClean="0"/>
              <a:pPr/>
              <a:t>23</a:t>
            </a:fld>
            <a:endParaRPr lang="pl-PL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l-PL" b="1" dirty="0" smtClean="0"/>
              <a:t>ANIMACJA – najpierw pytanie, potem odpowiedź</a:t>
            </a:r>
          </a:p>
          <a:p>
            <a:endParaRPr lang="pl-PL" dirty="0"/>
          </a:p>
          <a:p>
            <a:endParaRPr lang="pl-PL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B1FA81-14E0-46BF-85F0-869937DB5671}" type="slidenum">
              <a:rPr lang="pl-PL" smtClean="0"/>
              <a:pPr/>
              <a:t>24</a:t>
            </a:fld>
            <a:endParaRPr lang="pl-PL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l-PL" b="1" dirty="0" smtClean="0"/>
              <a:t>ANIMACJA: najpierw pytanie, potem odpowiedź</a:t>
            </a:r>
          </a:p>
          <a:p>
            <a:r>
              <a:rPr lang="pl-PL" dirty="0" smtClean="0"/>
              <a:t>Być może warto do tego dodawać przykłady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B1FA81-14E0-46BF-85F0-869937DB5671}" type="slidenum">
              <a:rPr lang="pl-PL" smtClean="0"/>
              <a:pPr/>
              <a:t>25</a:t>
            </a:fld>
            <a:endParaRPr lang="pl-PL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l-PL" b="1" dirty="0"/>
              <a:t>ANIMACJA: najpierw pytanie, potem odpowiedź </a:t>
            </a:r>
            <a:endParaRPr lang="pl-PL" b="1" dirty="0" smtClean="0"/>
          </a:p>
          <a:p>
            <a:endParaRPr lang="pl-PL" b="1" dirty="0"/>
          </a:p>
          <a:p>
            <a:endParaRPr lang="pl-PL" b="1" dirty="0" smtClean="0"/>
          </a:p>
          <a:p>
            <a:r>
              <a:rPr lang="pl-PL" dirty="0" smtClean="0"/>
              <a:t>Znowu  - może przykłady</a:t>
            </a:r>
          </a:p>
          <a:p>
            <a:r>
              <a:rPr lang="pl-PL" dirty="0" smtClean="0"/>
              <a:t>MÓWI?</a:t>
            </a:r>
          </a:p>
          <a:p>
            <a:endParaRPr lang="pl-PL" dirty="0" smtClean="0"/>
          </a:p>
          <a:p>
            <a:endParaRPr lang="pl-PL" dirty="0" smtClean="0"/>
          </a:p>
          <a:p>
            <a:r>
              <a:rPr lang="pl-PL" dirty="0" smtClean="0"/>
              <a:t>[pytanie, czy prokurator naprawdę nie może sam powołać biegłego, na etapie postępowania?]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B1FA81-14E0-46BF-85F0-869937DB5671}" type="slidenum">
              <a:rPr lang="pl-PL" smtClean="0"/>
              <a:pPr/>
              <a:t>26</a:t>
            </a:fld>
            <a:endParaRPr lang="pl-PL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l-PL" b="1" dirty="0"/>
              <a:t>ANIMACJA: najpierw pytanie, potem odpowiedź </a:t>
            </a:r>
            <a:endParaRPr lang="pl-PL" b="1" dirty="0" smtClean="0"/>
          </a:p>
          <a:p>
            <a:endParaRPr lang="pl-PL" b="1" dirty="0"/>
          </a:p>
          <a:p>
            <a:endParaRPr lang="pl-PL" b="1" dirty="0" smtClean="0"/>
          </a:p>
          <a:p>
            <a:r>
              <a:rPr lang="pl-PL" dirty="0" smtClean="0"/>
              <a:t>Znowu  - może przykłady</a:t>
            </a:r>
          </a:p>
          <a:p>
            <a:r>
              <a:rPr lang="pl-PL" dirty="0" smtClean="0"/>
              <a:t>MÓWI?</a:t>
            </a:r>
          </a:p>
          <a:p>
            <a:endParaRPr lang="pl-PL" dirty="0" smtClean="0"/>
          </a:p>
          <a:p>
            <a:endParaRPr lang="pl-PL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B1FA81-14E0-46BF-85F0-869937DB5671}" type="slidenum">
              <a:rPr lang="pl-PL" smtClean="0"/>
              <a:pPr/>
              <a:t>27</a:t>
            </a:fld>
            <a:endParaRPr lang="pl-PL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>
          <a:xfrm>
            <a:off x="662533" y="4675287"/>
            <a:ext cx="5438140" cy="4466987"/>
          </a:xfrm>
        </p:spPr>
        <p:txBody>
          <a:bodyPr>
            <a:normAutofit/>
          </a:bodyPr>
          <a:lstStyle/>
          <a:p>
            <a:r>
              <a:rPr lang="pl-PL" b="1" dirty="0"/>
              <a:t>ANIMACJA: najpierw pytanie, potem odpowiedź</a:t>
            </a:r>
            <a:endParaRPr lang="pl-PL" dirty="0" smtClean="0"/>
          </a:p>
          <a:p>
            <a:endParaRPr lang="pl-PL" dirty="0"/>
          </a:p>
          <a:p>
            <a:r>
              <a:rPr lang="pl-PL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Takie przepisy już mamy! </a:t>
            </a:r>
          </a:p>
          <a:p>
            <a:endParaRPr lang="pl-PL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pl-PL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art</a:t>
            </a:r>
            <a:r>
              <a:rPr lang="pl-PL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 79 par. 1 </a:t>
            </a:r>
            <a:r>
              <a:rPr lang="pl-PL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kpk</a:t>
            </a:r>
            <a:r>
              <a:rPr lang="pl-PL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endParaRPr lang="pl-PL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pl-PL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art</a:t>
            </a:r>
            <a:r>
              <a:rPr lang="pl-PL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 8 par. 2 </a:t>
            </a:r>
            <a:r>
              <a:rPr lang="pl-PL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kkw</a:t>
            </a:r>
            <a:r>
              <a:rPr lang="pl-PL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endParaRPr lang="pl-PL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pl-PL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art</a:t>
            </a:r>
            <a:r>
              <a:rPr lang="pl-PL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 </a:t>
            </a:r>
            <a:r>
              <a:rPr lang="pl-PL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21 Kodeksu postępowania w sprawach o wykroczenia)</a:t>
            </a:r>
          </a:p>
          <a:p>
            <a:r>
              <a:rPr lang="pl-PL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Art. 501 </a:t>
            </a:r>
            <a:r>
              <a:rPr lang="pl-PL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kpk</a:t>
            </a:r>
            <a:r>
              <a:rPr lang="pl-PL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(wydanie wyroku nakazowego jest niedopuszczalne, jeżeli zachodni uzasadniona wątpliwość, czy jego zdolność rozpoznania znaczenia czynu lub pokierowania swoim postępowaniem nie była w czasie popełnia tego czynu wyłączona lub w znaczny sposób ograniczona</a:t>
            </a:r>
          </a:p>
          <a:p>
            <a:endParaRPr lang="pl-PL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pl-PL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Niezastosowanie tych przepisów stanowi BEZWZGLĘDNĄ przesłankę wznowienia postępowania</a:t>
            </a:r>
          </a:p>
          <a:p>
            <a:endParaRPr lang="pl-PL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pl-PL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To szczególnie ważne </a:t>
            </a:r>
          </a:p>
          <a:p>
            <a:endParaRPr lang="pl-PL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pl-PL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pl-PL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Trzeba koniecznie zmienić art. 264 par 2a </a:t>
            </a:r>
            <a:r>
              <a:rPr lang="pl-PL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Kpk</a:t>
            </a:r>
            <a:r>
              <a:rPr lang="pl-PL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– stosowanie aresztu w stosunku do osób niepoczytalnych prze3 -4 miesiące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B1FA81-14E0-46BF-85F0-869937DB5671}" type="slidenum">
              <a:rPr lang="pl-PL" smtClean="0"/>
              <a:pPr/>
              <a:t>28</a:t>
            </a:fld>
            <a:endParaRPr lang="pl-PL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l-PL" b="1" dirty="0"/>
              <a:t>ANIMACJA: najpierw pytanie, potem odpowiedź</a:t>
            </a:r>
            <a:endParaRPr lang="pl-PL" dirty="0" smtClean="0"/>
          </a:p>
          <a:p>
            <a:endParaRPr lang="pl-PL" dirty="0"/>
          </a:p>
          <a:p>
            <a:endParaRPr lang="pl-PL" dirty="0" smtClean="0"/>
          </a:p>
          <a:p>
            <a:r>
              <a:rPr lang="pl-PL" dirty="0" smtClean="0"/>
              <a:t>Musi znać sytuację tego człowieka.</a:t>
            </a:r>
          </a:p>
          <a:p>
            <a:r>
              <a:rPr lang="pl-PL" dirty="0" smtClean="0"/>
              <a:t>Musi wiedzieć, czy ten człowiek ma orzeczenie o niepełnosprawności </a:t>
            </a:r>
          </a:p>
          <a:p>
            <a:r>
              <a:rPr lang="pl-PL" dirty="0" smtClean="0"/>
              <a:t>Powinien wystąpić do Ośrodka Pomocy Społecznej o informację.</a:t>
            </a:r>
          </a:p>
          <a:p>
            <a:r>
              <a:rPr lang="pl-PL" dirty="0" smtClean="0"/>
              <a:t>Jeśli zapoznałby się z aktami, widziałby, ze człowiek ma rentę – pytanie dlaczego – czy ma orzeczenie o niepełnosprawności</a:t>
            </a:r>
          </a:p>
          <a:p>
            <a:endParaRPr lang="pl-PL" dirty="0" smtClean="0"/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B1FA81-14E0-46BF-85F0-869937DB5671}" type="slidenum">
              <a:rPr lang="pl-PL" smtClean="0"/>
              <a:pPr/>
              <a:t>29</a:t>
            </a:fld>
            <a:endParaRPr lang="pl-P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 smtClean="0"/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B1FA81-14E0-46BF-85F0-869937DB5671}" type="slidenum">
              <a:rPr lang="pl-PL" smtClean="0"/>
              <a:pPr/>
              <a:t>3</a:t>
            </a:fld>
            <a:endParaRPr lang="pl-PL"/>
          </a:p>
        </p:txBody>
      </p:sp>
      <p:sp>
        <p:nvSpPr>
          <p:cNvPr id="5" name="Symbol zastępczy notatek 2"/>
          <p:cNvSpPr txBox="1">
            <a:spLocks/>
          </p:cNvSpPr>
          <p:nvPr/>
        </p:nvSpPr>
        <p:spPr>
          <a:xfrm>
            <a:off x="830827" y="4880597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Ten slajd i kolejny mają pokazać, jak głębokie i pracochłonne było sprawdzanie faktów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sz="12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Prowadzi: Ewa Dawidziuk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sz="1200" b="1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3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Ośrodki diagnostyczne to miejsca gdzie: </a:t>
            </a:r>
            <a:endParaRPr kumimoji="0" lang="pl-PL" sz="13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lvl="0">
              <a:defRPr/>
            </a:pPr>
            <a:r>
              <a:rPr lang="pl-PL" sz="1200" dirty="0"/>
              <a:t> Dyrektor zakładu karnego lub aresztu </a:t>
            </a:r>
            <a:r>
              <a:rPr lang="pl-PL" sz="1200" dirty="0" smtClean="0"/>
              <a:t>śledczego kieruje </a:t>
            </a:r>
            <a:r>
              <a:rPr lang="pl-PL" sz="1200" dirty="0"/>
              <a:t>skazanego na badania w </a:t>
            </a:r>
            <a:r>
              <a:rPr lang="pl-PL" sz="1200" b="1" dirty="0"/>
              <a:t>ośrodku na pisemny i uzasadniony wniosek psychologa, wychowawcy lub psychiatry wraz z załączoną pisemną zgodą skazanego</a:t>
            </a:r>
            <a:r>
              <a:rPr lang="pl-PL" sz="1200" dirty="0"/>
              <a:t>.</a:t>
            </a:r>
          </a:p>
          <a:p>
            <a:pPr lvl="0">
              <a:defRPr/>
            </a:pPr>
            <a:r>
              <a:rPr lang="pl-PL" sz="1200" dirty="0"/>
              <a:t>2. Dyrektor zakładu występuje z wnioskiem do sędziego penitencjarnego o zarządzenie przeprowadzenia badań w przypadku braku zgody skazanego na poddanie się badaniom</a:t>
            </a:r>
            <a:r>
              <a:rPr lang="pl-PL" sz="1200" dirty="0" smtClean="0"/>
              <a:t>.</a:t>
            </a:r>
          </a:p>
          <a:p>
            <a:pPr lvl="0">
              <a:defRPr/>
            </a:pPr>
            <a:r>
              <a:rPr lang="pl-PL" sz="1200" dirty="0"/>
              <a:t>Na podstawie przeprowadzonych badań psycholog wydaje orzeczenie psychologiczno-penitencjarne, a lekarz psychiatra - opinię psychiatryczną</a:t>
            </a:r>
            <a:r>
              <a:rPr lang="pl-PL" sz="1200" dirty="0" smtClean="0"/>
              <a:t>.</a:t>
            </a:r>
          </a:p>
          <a:p>
            <a:pPr lvl="0">
              <a:defRPr/>
            </a:pPr>
            <a:r>
              <a:rPr lang="pl-PL" sz="1200" b="1" dirty="0" smtClean="0"/>
              <a:t>Badania w ośrodku przeprowadza się celem</a:t>
            </a:r>
          </a:p>
          <a:p>
            <a:pPr lvl="0">
              <a:defRPr/>
            </a:pPr>
            <a:r>
              <a:rPr lang="pl-PL" sz="1200" dirty="0" smtClean="0"/>
              <a:t>1 wyjaśnienia </a:t>
            </a:r>
            <a:r>
              <a:rPr lang="pl-PL" sz="1200" dirty="0"/>
              <a:t>psychologicznych i socjologicznych procesów zachowania skazanego,</a:t>
            </a:r>
          </a:p>
          <a:p>
            <a:pPr lvl="0">
              <a:defRPr/>
            </a:pPr>
            <a:r>
              <a:rPr lang="pl-PL" sz="1200" dirty="0" smtClean="0"/>
              <a:t>2) zdiagnozowania </a:t>
            </a:r>
            <a:r>
              <a:rPr lang="pl-PL" sz="1200" dirty="0"/>
              <a:t>ewentualnych zaburzeń psychicznych skazanego,</a:t>
            </a:r>
          </a:p>
          <a:p>
            <a:pPr lvl="0">
              <a:defRPr/>
            </a:pPr>
            <a:r>
              <a:rPr lang="pl-PL" sz="1200" dirty="0" smtClean="0"/>
              <a:t>3) określenia </a:t>
            </a:r>
            <a:r>
              <a:rPr lang="pl-PL" sz="1200" dirty="0"/>
              <a:t>ewentualnego postępowania leczniczego i rehabilitacyjnego</a:t>
            </a:r>
          </a:p>
          <a:p>
            <a:pPr lvl="0">
              <a:defRPr/>
            </a:pPr>
            <a:r>
              <a:rPr lang="pl-PL" sz="1200" dirty="0"/>
              <a:t>- w celu podjęcia właściwej decyzji klasyfikacyjnej i określenia warunków indywidualnego oddziaływania na skazanego.</a:t>
            </a:r>
            <a:endParaRPr lang="pl-PL" sz="1200" dirty="0" smtClean="0"/>
          </a:p>
          <a:p>
            <a:pPr lvl="0">
              <a:defRPr/>
            </a:pPr>
            <a:endParaRPr kumimoji="0" lang="pl-PL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lvl="0">
              <a:defRPr/>
            </a:pPr>
            <a:endParaRPr kumimoji="0" lang="pl-PL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l-PL" b="1" dirty="0"/>
              <a:t>ANIMACJA: najpierw pytanie, potem odpowiedź</a:t>
            </a:r>
            <a:endParaRPr lang="pl-PL" dirty="0" smtClean="0"/>
          </a:p>
          <a:p>
            <a:endParaRPr lang="pl-PL" dirty="0"/>
          </a:p>
          <a:p>
            <a:r>
              <a:rPr lang="pl-PL" dirty="0" smtClean="0"/>
              <a:t>Przykłady</a:t>
            </a:r>
          </a:p>
          <a:p>
            <a:r>
              <a:rPr lang="pl-PL" dirty="0" smtClean="0"/>
              <a:t>MÓWI?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B1FA81-14E0-46BF-85F0-869937DB5671}" type="slidenum">
              <a:rPr lang="pl-PL" smtClean="0"/>
              <a:pPr/>
              <a:t>30</a:t>
            </a:fld>
            <a:endParaRPr lang="pl-PL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l-PL" b="1" dirty="0"/>
              <a:t>ANIMACJA: najpierw pytanie, potem </a:t>
            </a:r>
            <a:r>
              <a:rPr lang="pl-PL" b="1" dirty="0" smtClean="0"/>
              <a:t>odpowiedzi, po kolei</a:t>
            </a:r>
            <a:endParaRPr lang="pl-PL" dirty="0" smtClean="0"/>
          </a:p>
          <a:p>
            <a:endParaRPr lang="pl-PL" dirty="0"/>
          </a:p>
          <a:p>
            <a:endParaRPr lang="pl-PL" dirty="0" smtClean="0"/>
          </a:p>
          <a:p>
            <a:r>
              <a:rPr lang="pl-PL" dirty="0" smtClean="0"/>
              <a:t>cd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B1FA81-14E0-46BF-85F0-869937DB5671}" type="slidenum">
              <a:rPr lang="pl-PL" smtClean="0"/>
              <a:pPr/>
              <a:t>31</a:t>
            </a:fld>
            <a:endParaRPr lang="pl-PL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l-PL" b="1" dirty="0"/>
              <a:t>ANIMACJA: najpierw pytanie, potem </a:t>
            </a:r>
            <a:r>
              <a:rPr lang="pl-PL" b="1" dirty="0" smtClean="0"/>
              <a:t>odpowiedzi, po kolei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B1FA81-14E0-46BF-85F0-869937DB5671}" type="slidenum">
              <a:rPr lang="pl-PL" smtClean="0"/>
              <a:pPr/>
              <a:t>32</a:t>
            </a:fld>
            <a:endParaRPr lang="pl-PL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Tu przechodzimy do drugiej części – humanitarnego wykonania kary</a:t>
            </a:r>
          </a:p>
          <a:p>
            <a:endParaRPr lang="pl-PL" dirty="0" smtClean="0"/>
          </a:p>
          <a:p>
            <a:r>
              <a:rPr lang="pl-PL" dirty="0" smtClean="0"/>
              <a:t>MÓWI</a:t>
            </a: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B1FA81-14E0-46BF-85F0-869937DB5671}" type="slidenum">
              <a:rPr lang="pl-PL" smtClean="0"/>
              <a:pPr/>
              <a:t>33</a:t>
            </a:fld>
            <a:endParaRPr lang="pl-PL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Znowu</a:t>
            </a:r>
          </a:p>
          <a:p>
            <a:r>
              <a:rPr lang="pl-PL" dirty="0" smtClean="0"/>
              <a:t>Najpierw slajdy pokazujące zasady….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B1FA81-14E0-46BF-85F0-869937DB5671}" type="slidenum">
              <a:rPr lang="pl-PL" smtClean="0"/>
              <a:pPr/>
              <a:t>34</a:t>
            </a:fld>
            <a:endParaRPr lang="pl-PL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l-PL" sz="1300" b="1" dirty="0" smtClean="0"/>
              <a:t>Przykład</a:t>
            </a:r>
          </a:p>
          <a:p>
            <a:r>
              <a:rPr lang="pl-PL" sz="1300" dirty="0" smtClean="0"/>
              <a:t>Str. 12 – </a:t>
            </a:r>
            <a:r>
              <a:rPr lang="pl-PL" sz="1300" dirty="0" err="1" smtClean="0"/>
              <a:t>zk</a:t>
            </a:r>
            <a:r>
              <a:rPr lang="pl-PL" sz="1300" dirty="0" smtClean="0"/>
              <a:t> w woj. Zachodniopomorskim – pobyt w oddziale terapeutycznym robi różnicę – </a:t>
            </a:r>
            <a:r>
              <a:rPr lang="pl-PL" sz="1300" b="1" dirty="0" smtClean="0"/>
              <a:t>M. Mazur </a:t>
            </a:r>
            <a:endParaRPr lang="pl-PL" sz="1300" b="1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B1FA81-14E0-46BF-85F0-869937DB5671}" type="slidenum">
              <a:rPr lang="pl-PL" smtClean="0"/>
              <a:pPr/>
              <a:t>35</a:t>
            </a:fld>
            <a:endParaRPr lang="pl-PL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l-PL" b="1" dirty="0"/>
              <a:t>ANIMACJA: najpierw pytanie, potem </a:t>
            </a:r>
            <a:r>
              <a:rPr lang="pl-PL" b="1" dirty="0" smtClean="0"/>
              <a:t>odpowiedzi</a:t>
            </a:r>
            <a:endParaRPr lang="pl-PL" dirty="0" smtClean="0"/>
          </a:p>
          <a:p>
            <a:endParaRPr lang="pl-PL" dirty="0"/>
          </a:p>
          <a:p>
            <a:endParaRPr lang="pl-PL" dirty="0" smtClean="0"/>
          </a:p>
          <a:p>
            <a:r>
              <a:rPr lang="pl-PL" dirty="0" smtClean="0"/>
              <a:t>Tu trzeba wyjaśnić, </a:t>
            </a:r>
            <a:r>
              <a:rPr lang="pl-PL" b="1" dirty="0" smtClean="0"/>
              <a:t>czym jest oddział terapeutyczny – są to oddziały o określonej specjalizacji dla </a:t>
            </a:r>
            <a:r>
              <a:rPr lang="pl-PL" dirty="0" smtClean="0"/>
              <a:t>skazanych </a:t>
            </a:r>
            <a:r>
              <a:rPr lang="pl-PL" dirty="0"/>
              <a:t>z niepsychotycznymi zaburzeniami psychicznymi, w tym skazani za przestępstwo określone w art. 197-203 Kodeksu karnego, popełnione w związku z zaburzeniami preferencji seksualnych, </a:t>
            </a:r>
            <a:endParaRPr lang="pl-PL" dirty="0" smtClean="0"/>
          </a:p>
          <a:p>
            <a:r>
              <a:rPr lang="pl-PL" dirty="0" smtClean="0"/>
              <a:t>upośledzeni </a:t>
            </a:r>
            <a:r>
              <a:rPr lang="pl-PL" dirty="0"/>
              <a:t>umysłowo, </a:t>
            </a:r>
            <a:endParaRPr lang="pl-PL" dirty="0" smtClean="0"/>
          </a:p>
          <a:p>
            <a:r>
              <a:rPr lang="pl-PL" dirty="0" smtClean="0"/>
              <a:t>a </a:t>
            </a:r>
            <a:r>
              <a:rPr lang="pl-PL" dirty="0"/>
              <a:t>także uzależnieni od alkoholu albo innych środków odurzających lub psychotropowych </a:t>
            </a:r>
            <a:endParaRPr lang="pl-PL" dirty="0" smtClean="0"/>
          </a:p>
          <a:p>
            <a:r>
              <a:rPr lang="pl-PL" dirty="0" smtClean="0"/>
              <a:t>oraz </a:t>
            </a:r>
            <a:r>
              <a:rPr lang="pl-PL" dirty="0"/>
              <a:t>skazani niepełnosprawni </a:t>
            </a:r>
            <a:r>
              <a:rPr lang="pl-PL" dirty="0" smtClean="0"/>
              <a:t>fizycznie</a:t>
            </a:r>
          </a:p>
          <a:p>
            <a:r>
              <a:rPr lang="pl-PL" dirty="0" smtClean="0"/>
              <a:t> </a:t>
            </a:r>
            <a:r>
              <a:rPr lang="pl-PL" dirty="0"/>
              <a:t>- </a:t>
            </a:r>
            <a:r>
              <a:rPr lang="pl-PL" b="1" dirty="0"/>
              <a:t>wymagający oddziaływania specjalistycznego, zwłaszcza opieki psychologicznej, lekarskiej lub rehabilitacyjnej.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B1FA81-14E0-46BF-85F0-869937DB5671}" type="slidenum">
              <a:rPr lang="pl-PL" smtClean="0"/>
              <a:pPr/>
              <a:t>36</a:t>
            </a:fld>
            <a:endParaRPr lang="pl-PL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l-PL" b="1" dirty="0"/>
              <a:t>ANIMACJA: najpierw pytanie, potem </a:t>
            </a:r>
            <a:r>
              <a:rPr lang="pl-PL" b="1" dirty="0" smtClean="0"/>
              <a:t>odpowiedzi</a:t>
            </a:r>
            <a:endParaRPr lang="pl-PL" dirty="0" smtClean="0"/>
          </a:p>
          <a:p>
            <a:endParaRPr lang="pl-PL" dirty="0"/>
          </a:p>
          <a:p>
            <a:endParaRPr lang="pl-PL" dirty="0" smtClean="0"/>
          </a:p>
          <a:p>
            <a:r>
              <a:rPr lang="pl-PL" b="1" dirty="0" smtClean="0"/>
              <a:t>Co możemy zmienić Panie Rzeczniku? K. Olkowicz</a:t>
            </a:r>
            <a:endParaRPr lang="pl-PL" b="1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B1FA81-14E0-46BF-85F0-869937DB5671}" type="slidenum">
              <a:rPr lang="pl-PL" smtClean="0"/>
              <a:pPr/>
              <a:t>37</a:t>
            </a:fld>
            <a:endParaRPr lang="pl-PL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l-PL" b="1" dirty="0"/>
              <a:t>ANIMACJA: najpierw pytanie, potem </a:t>
            </a:r>
            <a:r>
              <a:rPr lang="pl-PL" b="1" dirty="0" smtClean="0"/>
              <a:t>odpowiedzi</a:t>
            </a:r>
            <a:endParaRPr lang="pl-PL" dirty="0" smtClean="0"/>
          </a:p>
          <a:p>
            <a:endParaRPr lang="pl-PL" dirty="0" smtClean="0"/>
          </a:p>
          <a:p>
            <a:r>
              <a:rPr lang="pl-PL" sz="1300" b="1" dirty="0" smtClean="0"/>
              <a:t>K. Olkowicz</a:t>
            </a:r>
            <a:endParaRPr lang="pl-PL" sz="1300" b="1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B1FA81-14E0-46BF-85F0-869937DB5671}" type="slidenum">
              <a:rPr lang="pl-PL" smtClean="0"/>
              <a:pPr/>
              <a:t>38</a:t>
            </a:fld>
            <a:endParaRPr lang="pl-P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 smtClean="0"/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B1FA81-14E0-46BF-85F0-869937DB5671}" type="slidenum">
              <a:rPr lang="pl-PL" smtClean="0"/>
              <a:pPr/>
              <a:t>4</a:t>
            </a:fld>
            <a:endParaRPr lang="pl-PL"/>
          </a:p>
        </p:txBody>
      </p:sp>
      <p:sp>
        <p:nvSpPr>
          <p:cNvPr id="5" name="Symbol zastępczy notatek 2"/>
          <p:cNvSpPr txBox="1">
            <a:spLocks/>
          </p:cNvSpPr>
          <p:nvPr/>
        </p:nvSpPr>
        <p:spPr>
          <a:xfrm>
            <a:off x="830827" y="4880597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Ten slajd i kolejny mają pokazać, jak głębokie i pracochłonne było sprawdzanie faktów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sz="12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Prowadzi: Ewa Dawidziuk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sz="1200" b="1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3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Ośrodki diagnostyczne to miejsca gdzie: </a:t>
            </a:r>
            <a:endParaRPr kumimoji="0" lang="pl-PL" sz="13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lvl="0">
              <a:defRPr/>
            </a:pPr>
            <a:r>
              <a:rPr lang="pl-PL" sz="1200" dirty="0"/>
              <a:t> Dyrektor zakładu karnego lub aresztu </a:t>
            </a:r>
            <a:r>
              <a:rPr lang="pl-PL" sz="1200" dirty="0" smtClean="0"/>
              <a:t>śledczego kieruje </a:t>
            </a:r>
            <a:r>
              <a:rPr lang="pl-PL" sz="1200" dirty="0"/>
              <a:t>skazanego na badania w </a:t>
            </a:r>
            <a:r>
              <a:rPr lang="pl-PL" sz="1200" b="1" dirty="0"/>
              <a:t>ośrodku na pisemny i uzasadniony wniosek psychologa, wychowawcy lub psychiatry wraz z załączoną pisemną zgodą skazanego</a:t>
            </a:r>
            <a:r>
              <a:rPr lang="pl-PL" sz="1200" dirty="0"/>
              <a:t>.</a:t>
            </a:r>
          </a:p>
          <a:p>
            <a:pPr lvl="0">
              <a:defRPr/>
            </a:pPr>
            <a:r>
              <a:rPr lang="pl-PL" sz="1200" dirty="0"/>
              <a:t>2. Dyrektor zakładu występuje z wnioskiem do sędziego penitencjarnego o zarządzenie przeprowadzenia badań w przypadku braku zgody skazanego na poddanie się badaniom</a:t>
            </a:r>
            <a:r>
              <a:rPr lang="pl-PL" sz="1200" dirty="0" smtClean="0"/>
              <a:t>.</a:t>
            </a:r>
          </a:p>
          <a:p>
            <a:pPr lvl="0">
              <a:defRPr/>
            </a:pPr>
            <a:r>
              <a:rPr lang="pl-PL" sz="1200" dirty="0"/>
              <a:t>Na podstawie przeprowadzonych badań psycholog wydaje orzeczenie psychologiczno-penitencjarne, a lekarz psychiatra - opinię psychiatryczną</a:t>
            </a:r>
            <a:r>
              <a:rPr lang="pl-PL" sz="1200" dirty="0" smtClean="0"/>
              <a:t>.</a:t>
            </a:r>
          </a:p>
          <a:p>
            <a:pPr lvl="0">
              <a:defRPr/>
            </a:pPr>
            <a:r>
              <a:rPr lang="pl-PL" sz="1200" b="1" dirty="0" smtClean="0"/>
              <a:t>Badania w ośrodku przeprowadza się celem</a:t>
            </a:r>
          </a:p>
          <a:p>
            <a:pPr lvl="0">
              <a:defRPr/>
            </a:pPr>
            <a:r>
              <a:rPr lang="pl-PL" sz="1200" dirty="0" smtClean="0"/>
              <a:t>1 wyjaśnienia </a:t>
            </a:r>
            <a:r>
              <a:rPr lang="pl-PL" sz="1200" dirty="0"/>
              <a:t>psychologicznych i socjologicznych procesów zachowania skazanego,</a:t>
            </a:r>
          </a:p>
          <a:p>
            <a:pPr lvl="0">
              <a:defRPr/>
            </a:pPr>
            <a:r>
              <a:rPr lang="pl-PL" sz="1200" dirty="0" smtClean="0"/>
              <a:t>2) zdiagnozowania </a:t>
            </a:r>
            <a:r>
              <a:rPr lang="pl-PL" sz="1200" dirty="0"/>
              <a:t>ewentualnych zaburzeń psychicznych skazanego,</a:t>
            </a:r>
          </a:p>
          <a:p>
            <a:pPr lvl="0">
              <a:defRPr/>
            </a:pPr>
            <a:r>
              <a:rPr lang="pl-PL" sz="1200" dirty="0" smtClean="0"/>
              <a:t>3) określenia </a:t>
            </a:r>
            <a:r>
              <a:rPr lang="pl-PL" sz="1200" dirty="0"/>
              <a:t>ewentualnego postępowania leczniczego i rehabilitacyjnego</a:t>
            </a:r>
          </a:p>
          <a:p>
            <a:pPr lvl="0">
              <a:defRPr/>
            </a:pPr>
            <a:r>
              <a:rPr lang="pl-PL" sz="1200" dirty="0"/>
              <a:t>- w celu podjęcia właściwej decyzji klasyfikacyjnej i określenia warunków indywidualnego oddziaływania na skazanego.</a:t>
            </a:r>
            <a:endParaRPr lang="pl-PL" sz="1200" dirty="0" smtClean="0"/>
          </a:p>
          <a:p>
            <a:pPr lvl="0">
              <a:defRPr/>
            </a:pPr>
            <a:endParaRPr kumimoji="0" lang="pl-PL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lvl="0">
              <a:defRPr/>
            </a:pPr>
            <a:endParaRPr kumimoji="0" lang="pl-PL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 smtClean="0"/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B1FA81-14E0-46BF-85F0-869937DB5671}" type="slidenum">
              <a:rPr lang="pl-PL" smtClean="0"/>
              <a:pPr/>
              <a:t>5</a:t>
            </a:fld>
            <a:endParaRPr lang="pl-PL"/>
          </a:p>
        </p:txBody>
      </p:sp>
      <p:sp>
        <p:nvSpPr>
          <p:cNvPr id="5" name="Symbol zastępczy notatek 2"/>
          <p:cNvSpPr txBox="1">
            <a:spLocks/>
          </p:cNvSpPr>
          <p:nvPr/>
        </p:nvSpPr>
        <p:spPr>
          <a:xfrm>
            <a:off x="830827" y="4880597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Ten slajd i kolejny mają pokazać, jak głębokie i pracochłonne było sprawdzanie faktów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sz="12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Prowadzi: Ewa Dawidziuk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sz="1200" b="1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3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Ośrodki diagnostyczne to miejsca gdzie: </a:t>
            </a:r>
            <a:endParaRPr kumimoji="0" lang="pl-PL" sz="13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lvl="0">
              <a:defRPr/>
            </a:pPr>
            <a:r>
              <a:rPr lang="pl-PL" sz="1200" dirty="0"/>
              <a:t> Dyrektor zakładu karnego lub aresztu </a:t>
            </a:r>
            <a:r>
              <a:rPr lang="pl-PL" sz="1200" dirty="0" smtClean="0"/>
              <a:t>śledczego kieruje </a:t>
            </a:r>
            <a:r>
              <a:rPr lang="pl-PL" sz="1200" dirty="0"/>
              <a:t>skazanego na badania w </a:t>
            </a:r>
            <a:r>
              <a:rPr lang="pl-PL" sz="1200" b="1" dirty="0"/>
              <a:t>ośrodku na pisemny i uzasadniony wniosek psychologa, wychowawcy lub psychiatry wraz z załączoną pisemną zgodą skazanego</a:t>
            </a:r>
            <a:r>
              <a:rPr lang="pl-PL" sz="1200" dirty="0"/>
              <a:t>.</a:t>
            </a:r>
          </a:p>
          <a:p>
            <a:pPr lvl="0">
              <a:defRPr/>
            </a:pPr>
            <a:r>
              <a:rPr lang="pl-PL" sz="1200" dirty="0"/>
              <a:t>2. Dyrektor zakładu występuje z wnioskiem do sędziego penitencjarnego o zarządzenie przeprowadzenia badań w przypadku braku zgody skazanego na poddanie się badaniom</a:t>
            </a:r>
            <a:r>
              <a:rPr lang="pl-PL" sz="1200" dirty="0" smtClean="0"/>
              <a:t>.</a:t>
            </a:r>
          </a:p>
          <a:p>
            <a:pPr lvl="0">
              <a:defRPr/>
            </a:pPr>
            <a:r>
              <a:rPr lang="pl-PL" sz="1200" dirty="0"/>
              <a:t>Na podstawie przeprowadzonych badań psycholog wydaje orzeczenie psychologiczno-penitencjarne, a lekarz psychiatra - opinię psychiatryczną</a:t>
            </a:r>
            <a:r>
              <a:rPr lang="pl-PL" sz="1200" dirty="0" smtClean="0"/>
              <a:t>.</a:t>
            </a:r>
          </a:p>
          <a:p>
            <a:pPr lvl="0">
              <a:defRPr/>
            </a:pPr>
            <a:r>
              <a:rPr lang="pl-PL" sz="1200" b="1" dirty="0" smtClean="0"/>
              <a:t>Badania w ośrodku przeprowadza się celem</a:t>
            </a:r>
          </a:p>
          <a:p>
            <a:pPr lvl="0">
              <a:defRPr/>
            </a:pPr>
            <a:r>
              <a:rPr lang="pl-PL" sz="1200" dirty="0" smtClean="0"/>
              <a:t>1 wyjaśnienia </a:t>
            </a:r>
            <a:r>
              <a:rPr lang="pl-PL" sz="1200" dirty="0"/>
              <a:t>psychologicznych i socjologicznych procesów zachowania skazanego,</a:t>
            </a:r>
          </a:p>
          <a:p>
            <a:pPr lvl="0">
              <a:defRPr/>
            </a:pPr>
            <a:r>
              <a:rPr lang="pl-PL" sz="1200" dirty="0" smtClean="0"/>
              <a:t>2) zdiagnozowania </a:t>
            </a:r>
            <a:r>
              <a:rPr lang="pl-PL" sz="1200" dirty="0"/>
              <a:t>ewentualnych zaburzeń psychicznych skazanego,</a:t>
            </a:r>
          </a:p>
          <a:p>
            <a:pPr lvl="0">
              <a:defRPr/>
            </a:pPr>
            <a:r>
              <a:rPr lang="pl-PL" sz="1200" dirty="0" smtClean="0"/>
              <a:t>3) określenia </a:t>
            </a:r>
            <a:r>
              <a:rPr lang="pl-PL" sz="1200" dirty="0"/>
              <a:t>ewentualnego postępowania leczniczego i rehabilitacyjnego</a:t>
            </a:r>
          </a:p>
          <a:p>
            <a:pPr lvl="0">
              <a:defRPr/>
            </a:pPr>
            <a:r>
              <a:rPr lang="pl-PL" sz="1200" dirty="0"/>
              <a:t>- w celu podjęcia właściwej decyzji klasyfikacyjnej i określenia warunków indywidualnego oddziaływania na skazanego.</a:t>
            </a:r>
            <a:endParaRPr lang="pl-PL" sz="1200" dirty="0" smtClean="0"/>
          </a:p>
          <a:p>
            <a:pPr lvl="0">
              <a:defRPr/>
            </a:pPr>
            <a:endParaRPr kumimoji="0" lang="pl-PL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lvl="0">
              <a:defRPr/>
            </a:pPr>
            <a:endParaRPr kumimoji="0" lang="pl-PL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 smtClean="0"/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B1FA81-14E0-46BF-85F0-869937DB5671}" type="slidenum">
              <a:rPr lang="pl-PL" smtClean="0">
                <a:solidFill>
                  <a:prstClr val="black"/>
                </a:solidFill>
              </a:rPr>
              <a:pPr/>
              <a:t>6</a:t>
            </a:fld>
            <a:endParaRPr lang="pl-PL">
              <a:solidFill>
                <a:prstClr val="black"/>
              </a:solidFill>
            </a:endParaRPr>
          </a:p>
        </p:txBody>
      </p:sp>
      <p:sp>
        <p:nvSpPr>
          <p:cNvPr id="5" name="Symbol zastępczy notatek 2"/>
          <p:cNvSpPr txBox="1">
            <a:spLocks/>
          </p:cNvSpPr>
          <p:nvPr/>
        </p:nvSpPr>
        <p:spPr>
          <a:xfrm>
            <a:off x="830827" y="4880597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defRPr/>
            </a:pPr>
            <a:r>
              <a:rPr lang="pl-PL" sz="1200" dirty="0" smtClean="0">
                <a:solidFill>
                  <a:prstClr val="black"/>
                </a:solidFill>
              </a:rPr>
              <a:t>Ten slajd i kolejny mają pokazać, jak głębokie i pracochłonne było sprawdzanie faktów</a:t>
            </a:r>
          </a:p>
          <a:p>
            <a:pPr>
              <a:defRPr/>
            </a:pPr>
            <a:endParaRPr lang="pl-PL" sz="1200" dirty="0">
              <a:solidFill>
                <a:prstClr val="black"/>
              </a:solidFill>
            </a:endParaRPr>
          </a:p>
          <a:p>
            <a:pPr>
              <a:defRPr/>
            </a:pPr>
            <a:r>
              <a:rPr lang="pl-PL" sz="1200" b="1" dirty="0" smtClean="0">
                <a:solidFill>
                  <a:prstClr val="black"/>
                </a:solidFill>
              </a:rPr>
              <a:t>Prowadzi: Ewa Dawidziuk</a:t>
            </a:r>
          </a:p>
          <a:p>
            <a:pPr>
              <a:defRPr/>
            </a:pPr>
            <a:endParaRPr lang="pl-PL" sz="1200" b="1" dirty="0">
              <a:solidFill>
                <a:prstClr val="black"/>
              </a:solidFill>
            </a:endParaRPr>
          </a:p>
          <a:p>
            <a:pPr>
              <a:defRPr/>
            </a:pPr>
            <a:r>
              <a:rPr lang="pl-PL" sz="1300" b="1" dirty="0" smtClean="0">
                <a:solidFill>
                  <a:prstClr val="black"/>
                </a:solidFill>
              </a:rPr>
              <a:t>Ośrodki diagnostyczne to miejsca gdzie: </a:t>
            </a:r>
            <a:endParaRPr lang="pl-PL" sz="1300" dirty="0" smtClean="0">
              <a:solidFill>
                <a:prstClr val="black"/>
              </a:solidFill>
            </a:endParaRPr>
          </a:p>
          <a:p>
            <a:pPr>
              <a:defRPr/>
            </a:pPr>
            <a:endParaRPr lang="pl-PL" sz="1200" dirty="0" smtClean="0">
              <a:solidFill>
                <a:prstClr val="black"/>
              </a:solidFill>
            </a:endParaRPr>
          </a:p>
          <a:p>
            <a:pPr>
              <a:defRPr/>
            </a:pPr>
            <a:r>
              <a:rPr lang="pl-PL" sz="1200" dirty="0">
                <a:solidFill>
                  <a:prstClr val="black"/>
                </a:solidFill>
              </a:rPr>
              <a:t> Dyrektor zakładu karnego lub aresztu </a:t>
            </a:r>
            <a:r>
              <a:rPr lang="pl-PL" sz="1200" dirty="0" smtClean="0">
                <a:solidFill>
                  <a:prstClr val="black"/>
                </a:solidFill>
              </a:rPr>
              <a:t>śledczego kieruje </a:t>
            </a:r>
            <a:r>
              <a:rPr lang="pl-PL" sz="1200" dirty="0">
                <a:solidFill>
                  <a:prstClr val="black"/>
                </a:solidFill>
              </a:rPr>
              <a:t>skazanego na badania w </a:t>
            </a:r>
            <a:r>
              <a:rPr lang="pl-PL" sz="1200" b="1" dirty="0">
                <a:solidFill>
                  <a:prstClr val="black"/>
                </a:solidFill>
              </a:rPr>
              <a:t>ośrodku na pisemny i uzasadniony wniosek psychologa, wychowawcy lub psychiatry wraz z załączoną pisemną zgodą skazanego</a:t>
            </a:r>
            <a:r>
              <a:rPr lang="pl-PL" sz="1200" dirty="0">
                <a:solidFill>
                  <a:prstClr val="black"/>
                </a:solidFill>
              </a:rPr>
              <a:t>.</a:t>
            </a:r>
          </a:p>
          <a:p>
            <a:pPr>
              <a:defRPr/>
            </a:pPr>
            <a:r>
              <a:rPr lang="pl-PL" sz="1200" dirty="0">
                <a:solidFill>
                  <a:prstClr val="black"/>
                </a:solidFill>
              </a:rPr>
              <a:t>2. Dyrektor zakładu występuje z wnioskiem do sędziego penitencjarnego o zarządzenie przeprowadzenia badań w przypadku braku zgody skazanego na poddanie się badaniom</a:t>
            </a:r>
            <a:r>
              <a:rPr lang="pl-PL" sz="1200" dirty="0" smtClean="0">
                <a:solidFill>
                  <a:prstClr val="black"/>
                </a:solidFill>
              </a:rPr>
              <a:t>.</a:t>
            </a:r>
          </a:p>
          <a:p>
            <a:pPr>
              <a:defRPr/>
            </a:pPr>
            <a:r>
              <a:rPr lang="pl-PL" sz="1200" dirty="0">
                <a:solidFill>
                  <a:prstClr val="black"/>
                </a:solidFill>
              </a:rPr>
              <a:t>Na podstawie przeprowadzonych badań psycholog wydaje orzeczenie psychologiczno-penitencjarne, a lekarz psychiatra - opinię psychiatryczną</a:t>
            </a:r>
            <a:r>
              <a:rPr lang="pl-PL" sz="1200" dirty="0" smtClean="0">
                <a:solidFill>
                  <a:prstClr val="black"/>
                </a:solidFill>
              </a:rPr>
              <a:t>.</a:t>
            </a:r>
          </a:p>
          <a:p>
            <a:pPr>
              <a:defRPr/>
            </a:pPr>
            <a:r>
              <a:rPr lang="pl-PL" sz="1200" b="1" dirty="0" smtClean="0">
                <a:solidFill>
                  <a:prstClr val="black"/>
                </a:solidFill>
              </a:rPr>
              <a:t>Badania w ośrodku przeprowadza się celem</a:t>
            </a:r>
          </a:p>
          <a:p>
            <a:pPr>
              <a:defRPr/>
            </a:pPr>
            <a:r>
              <a:rPr lang="pl-PL" sz="1200" dirty="0" smtClean="0">
                <a:solidFill>
                  <a:prstClr val="black"/>
                </a:solidFill>
              </a:rPr>
              <a:t>1 wyjaśnienia </a:t>
            </a:r>
            <a:r>
              <a:rPr lang="pl-PL" sz="1200" dirty="0">
                <a:solidFill>
                  <a:prstClr val="black"/>
                </a:solidFill>
              </a:rPr>
              <a:t>psychologicznych i socjologicznych procesów zachowania skazanego,</a:t>
            </a:r>
          </a:p>
          <a:p>
            <a:pPr>
              <a:defRPr/>
            </a:pPr>
            <a:r>
              <a:rPr lang="pl-PL" sz="1200" dirty="0" smtClean="0">
                <a:solidFill>
                  <a:prstClr val="black"/>
                </a:solidFill>
              </a:rPr>
              <a:t>2) zdiagnozowania </a:t>
            </a:r>
            <a:r>
              <a:rPr lang="pl-PL" sz="1200" dirty="0">
                <a:solidFill>
                  <a:prstClr val="black"/>
                </a:solidFill>
              </a:rPr>
              <a:t>ewentualnych zaburzeń psychicznych skazanego,</a:t>
            </a:r>
          </a:p>
          <a:p>
            <a:pPr>
              <a:defRPr/>
            </a:pPr>
            <a:r>
              <a:rPr lang="pl-PL" sz="1200" dirty="0" smtClean="0">
                <a:solidFill>
                  <a:prstClr val="black"/>
                </a:solidFill>
              </a:rPr>
              <a:t>3) określenia </a:t>
            </a:r>
            <a:r>
              <a:rPr lang="pl-PL" sz="1200" dirty="0">
                <a:solidFill>
                  <a:prstClr val="black"/>
                </a:solidFill>
              </a:rPr>
              <a:t>ewentualnego postępowania leczniczego i rehabilitacyjnego</a:t>
            </a:r>
          </a:p>
          <a:p>
            <a:pPr>
              <a:defRPr/>
            </a:pPr>
            <a:r>
              <a:rPr lang="pl-PL" sz="1200" dirty="0">
                <a:solidFill>
                  <a:prstClr val="black"/>
                </a:solidFill>
              </a:rPr>
              <a:t>- w celu podjęcia właściwej decyzji klasyfikacyjnej i określenia warunków indywidualnego oddziaływania na skazanego.</a:t>
            </a:r>
            <a:endParaRPr lang="pl-PL" sz="1200" dirty="0" smtClean="0">
              <a:solidFill>
                <a:prstClr val="black"/>
              </a:solidFill>
            </a:endParaRPr>
          </a:p>
          <a:p>
            <a:pPr>
              <a:defRPr/>
            </a:pPr>
            <a:endParaRPr lang="pl-PL" sz="1200" dirty="0">
              <a:solidFill>
                <a:prstClr val="black"/>
              </a:solidFill>
            </a:endParaRPr>
          </a:p>
          <a:p>
            <a:pPr>
              <a:defRPr/>
            </a:pPr>
            <a:endParaRPr lang="pl-PL" sz="1200" dirty="0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 smtClean="0"/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B1FA81-14E0-46BF-85F0-869937DB5671}" type="slidenum">
              <a:rPr lang="pl-PL" smtClean="0">
                <a:solidFill>
                  <a:prstClr val="black"/>
                </a:solidFill>
              </a:rPr>
              <a:pPr/>
              <a:t>7</a:t>
            </a:fld>
            <a:endParaRPr lang="pl-PL">
              <a:solidFill>
                <a:prstClr val="black"/>
              </a:solidFill>
            </a:endParaRPr>
          </a:p>
        </p:txBody>
      </p:sp>
      <p:sp>
        <p:nvSpPr>
          <p:cNvPr id="5" name="Symbol zastępczy notatek 2"/>
          <p:cNvSpPr txBox="1">
            <a:spLocks/>
          </p:cNvSpPr>
          <p:nvPr/>
        </p:nvSpPr>
        <p:spPr>
          <a:xfrm>
            <a:off x="830827" y="4880597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defRPr/>
            </a:pPr>
            <a:r>
              <a:rPr lang="pl-PL" sz="1200" dirty="0" smtClean="0">
                <a:solidFill>
                  <a:prstClr val="black"/>
                </a:solidFill>
              </a:rPr>
              <a:t>Ten slajd i kolejny mają pokazać, jak głębokie i pracochłonne było sprawdzanie faktów</a:t>
            </a:r>
          </a:p>
          <a:p>
            <a:pPr>
              <a:defRPr/>
            </a:pPr>
            <a:endParaRPr lang="pl-PL" sz="1200" dirty="0">
              <a:solidFill>
                <a:prstClr val="black"/>
              </a:solidFill>
            </a:endParaRPr>
          </a:p>
          <a:p>
            <a:pPr>
              <a:defRPr/>
            </a:pPr>
            <a:r>
              <a:rPr lang="pl-PL" sz="1200" b="1" dirty="0" smtClean="0">
                <a:solidFill>
                  <a:prstClr val="black"/>
                </a:solidFill>
              </a:rPr>
              <a:t>Prowadzi: Ewa Dawidziuk</a:t>
            </a:r>
          </a:p>
          <a:p>
            <a:pPr>
              <a:defRPr/>
            </a:pPr>
            <a:endParaRPr lang="pl-PL" sz="1200" b="1" dirty="0">
              <a:solidFill>
                <a:prstClr val="black"/>
              </a:solidFill>
            </a:endParaRPr>
          </a:p>
          <a:p>
            <a:pPr>
              <a:defRPr/>
            </a:pPr>
            <a:r>
              <a:rPr lang="pl-PL" sz="1300" b="1" dirty="0" smtClean="0">
                <a:solidFill>
                  <a:prstClr val="black"/>
                </a:solidFill>
              </a:rPr>
              <a:t>Ośrodki diagnostyczne to miejsca gdzie: </a:t>
            </a:r>
            <a:endParaRPr lang="pl-PL" sz="1300" dirty="0" smtClean="0">
              <a:solidFill>
                <a:prstClr val="black"/>
              </a:solidFill>
            </a:endParaRPr>
          </a:p>
          <a:p>
            <a:pPr>
              <a:defRPr/>
            </a:pPr>
            <a:endParaRPr lang="pl-PL" sz="1200" dirty="0" smtClean="0">
              <a:solidFill>
                <a:prstClr val="black"/>
              </a:solidFill>
            </a:endParaRPr>
          </a:p>
          <a:p>
            <a:pPr>
              <a:defRPr/>
            </a:pPr>
            <a:r>
              <a:rPr lang="pl-PL" sz="1200" dirty="0">
                <a:solidFill>
                  <a:prstClr val="black"/>
                </a:solidFill>
              </a:rPr>
              <a:t> Dyrektor zakładu karnego lub aresztu </a:t>
            </a:r>
            <a:r>
              <a:rPr lang="pl-PL" sz="1200" dirty="0" smtClean="0">
                <a:solidFill>
                  <a:prstClr val="black"/>
                </a:solidFill>
              </a:rPr>
              <a:t>śledczego kieruje </a:t>
            </a:r>
            <a:r>
              <a:rPr lang="pl-PL" sz="1200" dirty="0">
                <a:solidFill>
                  <a:prstClr val="black"/>
                </a:solidFill>
              </a:rPr>
              <a:t>skazanego na badania w </a:t>
            </a:r>
            <a:r>
              <a:rPr lang="pl-PL" sz="1200" b="1" dirty="0">
                <a:solidFill>
                  <a:prstClr val="black"/>
                </a:solidFill>
              </a:rPr>
              <a:t>ośrodku na pisemny i uzasadniony wniosek psychologa, wychowawcy lub psychiatry wraz z załączoną pisemną zgodą skazanego</a:t>
            </a:r>
            <a:r>
              <a:rPr lang="pl-PL" sz="1200" dirty="0">
                <a:solidFill>
                  <a:prstClr val="black"/>
                </a:solidFill>
              </a:rPr>
              <a:t>.</a:t>
            </a:r>
          </a:p>
          <a:p>
            <a:pPr>
              <a:defRPr/>
            </a:pPr>
            <a:r>
              <a:rPr lang="pl-PL" sz="1200" dirty="0">
                <a:solidFill>
                  <a:prstClr val="black"/>
                </a:solidFill>
              </a:rPr>
              <a:t>2. Dyrektor zakładu występuje z wnioskiem do sędziego penitencjarnego o zarządzenie przeprowadzenia badań w przypadku braku zgody skazanego na poddanie się badaniom</a:t>
            </a:r>
            <a:r>
              <a:rPr lang="pl-PL" sz="1200" dirty="0" smtClean="0">
                <a:solidFill>
                  <a:prstClr val="black"/>
                </a:solidFill>
              </a:rPr>
              <a:t>.</a:t>
            </a:r>
          </a:p>
          <a:p>
            <a:pPr>
              <a:defRPr/>
            </a:pPr>
            <a:r>
              <a:rPr lang="pl-PL" sz="1200" dirty="0">
                <a:solidFill>
                  <a:prstClr val="black"/>
                </a:solidFill>
              </a:rPr>
              <a:t>Na podstawie przeprowadzonych badań psycholog wydaje orzeczenie psychologiczno-penitencjarne, a lekarz psychiatra - opinię psychiatryczną</a:t>
            </a:r>
            <a:r>
              <a:rPr lang="pl-PL" sz="1200" dirty="0" smtClean="0">
                <a:solidFill>
                  <a:prstClr val="black"/>
                </a:solidFill>
              </a:rPr>
              <a:t>.</a:t>
            </a:r>
          </a:p>
          <a:p>
            <a:pPr>
              <a:defRPr/>
            </a:pPr>
            <a:r>
              <a:rPr lang="pl-PL" sz="1200" b="1" dirty="0" smtClean="0">
                <a:solidFill>
                  <a:prstClr val="black"/>
                </a:solidFill>
              </a:rPr>
              <a:t>Badania w ośrodku przeprowadza się celem</a:t>
            </a:r>
          </a:p>
          <a:p>
            <a:pPr>
              <a:defRPr/>
            </a:pPr>
            <a:r>
              <a:rPr lang="pl-PL" sz="1200" dirty="0" smtClean="0">
                <a:solidFill>
                  <a:prstClr val="black"/>
                </a:solidFill>
              </a:rPr>
              <a:t>1 wyjaśnienia </a:t>
            </a:r>
            <a:r>
              <a:rPr lang="pl-PL" sz="1200" dirty="0">
                <a:solidFill>
                  <a:prstClr val="black"/>
                </a:solidFill>
              </a:rPr>
              <a:t>psychologicznych i socjologicznych procesów zachowania skazanego,</a:t>
            </a:r>
          </a:p>
          <a:p>
            <a:pPr>
              <a:defRPr/>
            </a:pPr>
            <a:r>
              <a:rPr lang="pl-PL" sz="1200" dirty="0" smtClean="0">
                <a:solidFill>
                  <a:prstClr val="black"/>
                </a:solidFill>
              </a:rPr>
              <a:t>2) zdiagnozowania </a:t>
            </a:r>
            <a:r>
              <a:rPr lang="pl-PL" sz="1200" dirty="0">
                <a:solidFill>
                  <a:prstClr val="black"/>
                </a:solidFill>
              </a:rPr>
              <a:t>ewentualnych zaburzeń psychicznych skazanego,</a:t>
            </a:r>
          </a:p>
          <a:p>
            <a:pPr>
              <a:defRPr/>
            </a:pPr>
            <a:r>
              <a:rPr lang="pl-PL" sz="1200" dirty="0" smtClean="0">
                <a:solidFill>
                  <a:prstClr val="black"/>
                </a:solidFill>
              </a:rPr>
              <a:t>3) określenia </a:t>
            </a:r>
            <a:r>
              <a:rPr lang="pl-PL" sz="1200" dirty="0">
                <a:solidFill>
                  <a:prstClr val="black"/>
                </a:solidFill>
              </a:rPr>
              <a:t>ewentualnego postępowania leczniczego i rehabilitacyjnego</a:t>
            </a:r>
          </a:p>
          <a:p>
            <a:pPr>
              <a:defRPr/>
            </a:pPr>
            <a:r>
              <a:rPr lang="pl-PL" sz="1200" dirty="0">
                <a:solidFill>
                  <a:prstClr val="black"/>
                </a:solidFill>
              </a:rPr>
              <a:t>- w celu podjęcia właściwej decyzji klasyfikacyjnej i określenia warunków indywidualnego oddziaływania na skazanego.</a:t>
            </a:r>
            <a:endParaRPr lang="pl-PL" sz="1200" dirty="0" smtClean="0">
              <a:solidFill>
                <a:prstClr val="black"/>
              </a:solidFill>
            </a:endParaRPr>
          </a:p>
          <a:p>
            <a:pPr>
              <a:defRPr/>
            </a:pPr>
            <a:endParaRPr lang="pl-PL" sz="1200" dirty="0">
              <a:solidFill>
                <a:prstClr val="black"/>
              </a:solidFill>
            </a:endParaRPr>
          </a:p>
          <a:p>
            <a:pPr>
              <a:defRPr/>
            </a:pPr>
            <a:endParaRPr lang="pl-PL" sz="1200" dirty="0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 smtClean="0"/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B1FA81-14E0-46BF-85F0-869937DB5671}" type="slidenum">
              <a:rPr lang="pl-PL" smtClean="0">
                <a:solidFill>
                  <a:prstClr val="black"/>
                </a:solidFill>
              </a:rPr>
              <a:pPr/>
              <a:t>8</a:t>
            </a:fld>
            <a:endParaRPr lang="pl-PL">
              <a:solidFill>
                <a:prstClr val="black"/>
              </a:solidFill>
            </a:endParaRPr>
          </a:p>
        </p:txBody>
      </p:sp>
      <p:sp>
        <p:nvSpPr>
          <p:cNvPr id="5" name="Symbol zastępczy notatek 2"/>
          <p:cNvSpPr txBox="1">
            <a:spLocks/>
          </p:cNvSpPr>
          <p:nvPr/>
        </p:nvSpPr>
        <p:spPr>
          <a:xfrm>
            <a:off x="830827" y="4880597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defRPr/>
            </a:pPr>
            <a:r>
              <a:rPr lang="pl-PL" sz="1200" dirty="0" smtClean="0">
                <a:solidFill>
                  <a:prstClr val="black"/>
                </a:solidFill>
              </a:rPr>
              <a:t>Ten slajd i kolejny mają pokazać, jak głębokie i pracochłonne było sprawdzanie faktów</a:t>
            </a:r>
          </a:p>
          <a:p>
            <a:pPr>
              <a:defRPr/>
            </a:pPr>
            <a:endParaRPr lang="pl-PL" sz="1200" dirty="0">
              <a:solidFill>
                <a:prstClr val="black"/>
              </a:solidFill>
            </a:endParaRPr>
          </a:p>
          <a:p>
            <a:pPr>
              <a:defRPr/>
            </a:pPr>
            <a:r>
              <a:rPr lang="pl-PL" sz="1200" b="1" dirty="0" smtClean="0">
                <a:solidFill>
                  <a:prstClr val="black"/>
                </a:solidFill>
              </a:rPr>
              <a:t>Prowadzi: Ewa Dawidziuk</a:t>
            </a:r>
          </a:p>
          <a:p>
            <a:pPr>
              <a:defRPr/>
            </a:pPr>
            <a:endParaRPr lang="pl-PL" sz="1200" b="1" dirty="0">
              <a:solidFill>
                <a:prstClr val="black"/>
              </a:solidFill>
            </a:endParaRPr>
          </a:p>
          <a:p>
            <a:pPr>
              <a:defRPr/>
            </a:pPr>
            <a:r>
              <a:rPr lang="pl-PL" sz="1300" b="1" dirty="0" smtClean="0">
                <a:solidFill>
                  <a:prstClr val="black"/>
                </a:solidFill>
              </a:rPr>
              <a:t>Ośrodki diagnostyczne to miejsca gdzie: </a:t>
            </a:r>
            <a:endParaRPr lang="pl-PL" sz="1300" dirty="0" smtClean="0">
              <a:solidFill>
                <a:prstClr val="black"/>
              </a:solidFill>
            </a:endParaRPr>
          </a:p>
          <a:p>
            <a:pPr>
              <a:defRPr/>
            </a:pPr>
            <a:endParaRPr lang="pl-PL" sz="1200" dirty="0" smtClean="0">
              <a:solidFill>
                <a:prstClr val="black"/>
              </a:solidFill>
            </a:endParaRPr>
          </a:p>
          <a:p>
            <a:pPr>
              <a:defRPr/>
            </a:pPr>
            <a:r>
              <a:rPr lang="pl-PL" sz="1200" dirty="0">
                <a:solidFill>
                  <a:prstClr val="black"/>
                </a:solidFill>
              </a:rPr>
              <a:t> Dyrektor zakładu karnego lub aresztu </a:t>
            </a:r>
            <a:r>
              <a:rPr lang="pl-PL" sz="1200" dirty="0" smtClean="0">
                <a:solidFill>
                  <a:prstClr val="black"/>
                </a:solidFill>
              </a:rPr>
              <a:t>śledczego kieruje </a:t>
            </a:r>
            <a:r>
              <a:rPr lang="pl-PL" sz="1200" dirty="0">
                <a:solidFill>
                  <a:prstClr val="black"/>
                </a:solidFill>
              </a:rPr>
              <a:t>skazanego na badania w </a:t>
            </a:r>
            <a:r>
              <a:rPr lang="pl-PL" sz="1200" b="1" dirty="0">
                <a:solidFill>
                  <a:prstClr val="black"/>
                </a:solidFill>
              </a:rPr>
              <a:t>ośrodku na pisemny i uzasadniony wniosek psychologa, wychowawcy lub psychiatry wraz z załączoną pisemną zgodą skazanego</a:t>
            </a:r>
            <a:r>
              <a:rPr lang="pl-PL" sz="1200" dirty="0">
                <a:solidFill>
                  <a:prstClr val="black"/>
                </a:solidFill>
              </a:rPr>
              <a:t>.</a:t>
            </a:r>
          </a:p>
          <a:p>
            <a:pPr>
              <a:defRPr/>
            </a:pPr>
            <a:r>
              <a:rPr lang="pl-PL" sz="1200" dirty="0">
                <a:solidFill>
                  <a:prstClr val="black"/>
                </a:solidFill>
              </a:rPr>
              <a:t>2. Dyrektor zakładu występuje z wnioskiem do sędziego penitencjarnego o zarządzenie przeprowadzenia badań w przypadku braku zgody skazanego na poddanie się badaniom</a:t>
            </a:r>
            <a:r>
              <a:rPr lang="pl-PL" sz="1200" dirty="0" smtClean="0">
                <a:solidFill>
                  <a:prstClr val="black"/>
                </a:solidFill>
              </a:rPr>
              <a:t>.</a:t>
            </a:r>
          </a:p>
          <a:p>
            <a:pPr>
              <a:defRPr/>
            </a:pPr>
            <a:r>
              <a:rPr lang="pl-PL" sz="1200" dirty="0">
                <a:solidFill>
                  <a:prstClr val="black"/>
                </a:solidFill>
              </a:rPr>
              <a:t>Na podstawie przeprowadzonych badań psycholog wydaje orzeczenie psychologiczno-penitencjarne, a lekarz psychiatra - opinię psychiatryczną</a:t>
            </a:r>
            <a:r>
              <a:rPr lang="pl-PL" sz="1200" dirty="0" smtClean="0">
                <a:solidFill>
                  <a:prstClr val="black"/>
                </a:solidFill>
              </a:rPr>
              <a:t>.</a:t>
            </a:r>
          </a:p>
          <a:p>
            <a:pPr>
              <a:defRPr/>
            </a:pPr>
            <a:r>
              <a:rPr lang="pl-PL" sz="1200" b="1" dirty="0" smtClean="0">
                <a:solidFill>
                  <a:prstClr val="black"/>
                </a:solidFill>
              </a:rPr>
              <a:t>Badania w ośrodku przeprowadza się celem</a:t>
            </a:r>
          </a:p>
          <a:p>
            <a:pPr>
              <a:defRPr/>
            </a:pPr>
            <a:r>
              <a:rPr lang="pl-PL" sz="1200" dirty="0" smtClean="0">
                <a:solidFill>
                  <a:prstClr val="black"/>
                </a:solidFill>
              </a:rPr>
              <a:t>1 wyjaśnienia </a:t>
            </a:r>
            <a:r>
              <a:rPr lang="pl-PL" sz="1200" dirty="0">
                <a:solidFill>
                  <a:prstClr val="black"/>
                </a:solidFill>
              </a:rPr>
              <a:t>psychologicznych i socjologicznych procesów zachowania skazanego,</a:t>
            </a:r>
          </a:p>
          <a:p>
            <a:pPr>
              <a:defRPr/>
            </a:pPr>
            <a:r>
              <a:rPr lang="pl-PL" sz="1200" dirty="0" smtClean="0">
                <a:solidFill>
                  <a:prstClr val="black"/>
                </a:solidFill>
              </a:rPr>
              <a:t>2) zdiagnozowania </a:t>
            </a:r>
            <a:r>
              <a:rPr lang="pl-PL" sz="1200" dirty="0">
                <a:solidFill>
                  <a:prstClr val="black"/>
                </a:solidFill>
              </a:rPr>
              <a:t>ewentualnych zaburzeń psychicznych skazanego,</a:t>
            </a:r>
          </a:p>
          <a:p>
            <a:pPr>
              <a:defRPr/>
            </a:pPr>
            <a:r>
              <a:rPr lang="pl-PL" sz="1200" dirty="0" smtClean="0">
                <a:solidFill>
                  <a:prstClr val="black"/>
                </a:solidFill>
              </a:rPr>
              <a:t>3) określenia </a:t>
            </a:r>
            <a:r>
              <a:rPr lang="pl-PL" sz="1200" dirty="0">
                <a:solidFill>
                  <a:prstClr val="black"/>
                </a:solidFill>
              </a:rPr>
              <a:t>ewentualnego postępowania leczniczego i rehabilitacyjnego</a:t>
            </a:r>
          </a:p>
          <a:p>
            <a:pPr>
              <a:defRPr/>
            </a:pPr>
            <a:r>
              <a:rPr lang="pl-PL" sz="1200" dirty="0">
                <a:solidFill>
                  <a:prstClr val="black"/>
                </a:solidFill>
              </a:rPr>
              <a:t>- w celu podjęcia właściwej decyzji klasyfikacyjnej i określenia warunków indywidualnego oddziaływania na skazanego.</a:t>
            </a:r>
            <a:endParaRPr lang="pl-PL" sz="1200" dirty="0" smtClean="0">
              <a:solidFill>
                <a:prstClr val="black"/>
              </a:solidFill>
            </a:endParaRPr>
          </a:p>
          <a:p>
            <a:pPr>
              <a:defRPr/>
            </a:pPr>
            <a:endParaRPr lang="pl-PL" sz="1200" dirty="0">
              <a:solidFill>
                <a:prstClr val="black"/>
              </a:solidFill>
            </a:endParaRPr>
          </a:p>
          <a:p>
            <a:pPr>
              <a:defRPr/>
            </a:pPr>
            <a:endParaRPr lang="pl-PL" sz="1200" dirty="0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 smtClean="0"/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B1FA81-14E0-46BF-85F0-869937DB5671}" type="slidenum">
              <a:rPr lang="pl-PL" smtClean="0">
                <a:solidFill>
                  <a:prstClr val="black"/>
                </a:solidFill>
              </a:rPr>
              <a:pPr/>
              <a:t>9</a:t>
            </a:fld>
            <a:endParaRPr lang="pl-PL">
              <a:solidFill>
                <a:prstClr val="black"/>
              </a:solidFill>
            </a:endParaRPr>
          </a:p>
        </p:txBody>
      </p:sp>
      <p:sp>
        <p:nvSpPr>
          <p:cNvPr id="5" name="Symbol zastępczy notatek 2"/>
          <p:cNvSpPr txBox="1">
            <a:spLocks/>
          </p:cNvSpPr>
          <p:nvPr/>
        </p:nvSpPr>
        <p:spPr>
          <a:xfrm>
            <a:off x="830827" y="4880597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defRPr/>
            </a:pPr>
            <a:r>
              <a:rPr lang="pl-PL" sz="1200" dirty="0" smtClean="0">
                <a:solidFill>
                  <a:prstClr val="black"/>
                </a:solidFill>
              </a:rPr>
              <a:t>Ten slajd i kolejny mają pokazać, jak głębokie i pracochłonne było sprawdzanie faktów</a:t>
            </a:r>
          </a:p>
          <a:p>
            <a:pPr>
              <a:defRPr/>
            </a:pPr>
            <a:endParaRPr lang="pl-PL" sz="1200" dirty="0">
              <a:solidFill>
                <a:prstClr val="black"/>
              </a:solidFill>
            </a:endParaRPr>
          </a:p>
          <a:p>
            <a:pPr>
              <a:defRPr/>
            </a:pPr>
            <a:r>
              <a:rPr lang="pl-PL" sz="1200" b="1" dirty="0" smtClean="0">
                <a:solidFill>
                  <a:prstClr val="black"/>
                </a:solidFill>
              </a:rPr>
              <a:t>Prowadzi: Ewa Dawidziuk</a:t>
            </a:r>
          </a:p>
          <a:p>
            <a:pPr>
              <a:defRPr/>
            </a:pPr>
            <a:endParaRPr lang="pl-PL" sz="1200" b="1" dirty="0">
              <a:solidFill>
                <a:prstClr val="black"/>
              </a:solidFill>
            </a:endParaRPr>
          </a:p>
          <a:p>
            <a:pPr>
              <a:defRPr/>
            </a:pPr>
            <a:r>
              <a:rPr lang="pl-PL" sz="1300" b="1" dirty="0" smtClean="0">
                <a:solidFill>
                  <a:prstClr val="black"/>
                </a:solidFill>
              </a:rPr>
              <a:t>Ośrodki diagnostyczne to miejsca gdzie: </a:t>
            </a:r>
            <a:endParaRPr lang="pl-PL" sz="1300" dirty="0" smtClean="0">
              <a:solidFill>
                <a:prstClr val="black"/>
              </a:solidFill>
            </a:endParaRPr>
          </a:p>
          <a:p>
            <a:pPr>
              <a:defRPr/>
            </a:pPr>
            <a:endParaRPr lang="pl-PL" sz="1200" dirty="0" smtClean="0">
              <a:solidFill>
                <a:prstClr val="black"/>
              </a:solidFill>
            </a:endParaRPr>
          </a:p>
          <a:p>
            <a:pPr>
              <a:defRPr/>
            </a:pPr>
            <a:r>
              <a:rPr lang="pl-PL" sz="1200" dirty="0">
                <a:solidFill>
                  <a:prstClr val="black"/>
                </a:solidFill>
              </a:rPr>
              <a:t> Dyrektor zakładu karnego lub aresztu </a:t>
            </a:r>
            <a:r>
              <a:rPr lang="pl-PL" sz="1200" dirty="0" smtClean="0">
                <a:solidFill>
                  <a:prstClr val="black"/>
                </a:solidFill>
              </a:rPr>
              <a:t>śledczego kieruje </a:t>
            </a:r>
            <a:r>
              <a:rPr lang="pl-PL" sz="1200" dirty="0">
                <a:solidFill>
                  <a:prstClr val="black"/>
                </a:solidFill>
              </a:rPr>
              <a:t>skazanego na badania w </a:t>
            </a:r>
            <a:r>
              <a:rPr lang="pl-PL" sz="1200" b="1" dirty="0">
                <a:solidFill>
                  <a:prstClr val="black"/>
                </a:solidFill>
              </a:rPr>
              <a:t>ośrodku na pisemny i uzasadniony wniosek psychologa, wychowawcy lub psychiatry wraz z załączoną pisemną zgodą skazanego</a:t>
            </a:r>
            <a:r>
              <a:rPr lang="pl-PL" sz="1200" dirty="0">
                <a:solidFill>
                  <a:prstClr val="black"/>
                </a:solidFill>
              </a:rPr>
              <a:t>.</a:t>
            </a:r>
          </a:p>
          <a:p>
            <a:pPr>
              <a:defRPr/>
            </a:pPr>
            <a:r>
              <a:rPr lang="pl-PL" sz="1200" dirty="0">
                <a:solidFill>
                  <a:prstClr val="black"/>
                </a:solidFill>
              </a:rPr>
              <a:t>2. Dyrektor zakładu występuje z wnioskiem do sędziego penitencjarnego o zarządzenie przeprowadzenia badań w przypadku braku zgody skazanego na poddanie się badaniom</a:t>
            </a:r>
            <a:r>
              <a:rPr lang="pl-PL" sz="1200" dirty="0" smtClean="0">
                <a:solidFill>
                  <a:prstClr val="black"/>
                </a:solidFill>
              </a:rPr>
              <a:t>.</a:t>
            </a:r>
          </a:p>
          <a:p>
            <a:pPr>
              <a:defRPr/>
            </a:pPr>
            <a:r>
              <a:rPr lang="pl-PL" sz="1200" dirty="0">
                <a:solidFill>
                  <a:prstClr val="black"/>
                </a:solidFill>
              </a:rPr>
              <a:t>Na podstawie przeprowadzonych badań psycholog wydaje orzeczenie psychologiczno-penitencjarne, a lekarz psychiatra - opinię psychiatryczną</a:t>
            </a:r>
            <a:r>
              <a:rPr lang="pl-PL" sz="1200" dirty="0" smtClean="0">
                <a:solidFill>
                  <a:prstClr val="black"/>
                </a:solidFill>
              </a:rPr>
              <a:t>.</a:t>
            </a:r>
          </a:p>
          <a:p>
            <a:pPr>
              <a:defRPr/>
            </a:pPr>
            <a:r>
              <a:rPr lang="pl-PL" sz="1200" b="1" dirty="0" smtClean="0">
                <a:solidFill>
                  <a:prstClr val="black"/>
                </a:solidFill>
              </a:rPr>
              <a:t>Badania w ośrodku przeprowadza się celem</a:t>
            </a:r>
          </a:p>
          <a:p>
            <a:pPr>
              <a:defRPr/>
            </a:pPr>
            <a:r>
              <a:rPr lang="pl-PL" sz="1200" dirty="0" smtClean="0">
                <a:solidFill>
                  <a:prstClr val="black"/>
                </a:solidFill>
              </a:rPr>
              <a:t>1 wyjaśnienia </a:t>
            </a:r>
            <a:r>
              <a:rPr lang="pl-PL" sz="1200" dirty="0">
                <a:solidFill>
                  <a:prstClr val="black"/>
                </a:solidFill>
              </a:rPr>
              <a:t>psychologicznych i socjologicznych procesów zachowania skazanego,</a:t>
            </a:r>
          </a:p>
          <a:p>
            <a:pPr>
              <a:defRPr/>
            </a:pPr>
            <a:r>
              <a:rPr lang="pl-PL" sz="1200" dirty="0" smtClean="0">
                <a:solidFill>
                  <a:prstClr val="black"/>
                </a:solidFill>
              </a:rPr>
              <a:t>2) zdiagnozowania </a:t>
            </a:r>
            <a:r>
              <a:rPr lang="pl-PL" sz="1200" dirty="0">
                <a:solidFill>
                  <a:prstClr val="black"/>
                </a:solidFill>
              </a:rPr>
              <a:t>ewentualnych zaburzeń psychicznych skazanego,</a:t>
            </a:r>
          </a:p>
          <a:p>
            <a:pPr>
              <a:defRPr/>
            </a:pPr>
            <a:r>
              <a:rPr lang="pl-PL" sz="1200" dirty="0" smtClean="0">
                <a:solidFill>
                  <a:prstClr val="black"/>
                </a:solidFill>
              </a:rPr>
              <a:t>3) określenia </a:t>
            </a:r>
            <a:r>
              <a:rPr lang="pl-PL" sz="1200" dirty="0">
                <a:solidFill>
                  <a:prstClr val="black"/>
                </a:solidFill>
              </a:rPr>
              <a:t>ewentualnego postępowania leczniczego i rehabilitacyjnego</a:t>
            </a:r>
          </a:p>
          <a:p>
            <a:pPr>
              <a:defRPr/>
            </a:pPr>
            <a:r>
              <a:rPr lang="pl-PL" sz="1200" dirty="0">
                <a:solidFill>
                  <a:prstClr val="black"/>
                </a:solidFill>
              </a:rPr>
              <a:t>- w celu podjęcia właściwej decyzji klasyfikacyjnej i określenia warunków indywidualnego oddziaływania na skazanego.</a:t>
            </a:r>
            <a:endParaRPr lang="pl-PL" sz="1200" dirty="0" smtClean="0">
              <a:solidFill>
                <a:prstClr val="black"/>
              </a:solidFill>
            </a:endParaRPr>
          </a:p>
          <a:p>
            <a:pPr>
              <a:defRPr/>
            </a:pPr>
            <a:endParaRPr lang="pl-PL" sz="1200" dirty="0">
              <a:solidFill>
                <a:prstClr val="black"/>
              </a:solidFill>
            </a:endParaRPr>
          </a:p>
          <a:p>
            <a:pPr>
              <a:defRPr/>
            </a:pPr>
            <a:endParaRPr lang="pl-PL" sz="1200" dirty="0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BF8F1-67FC-4B9C-9BC6-BCB2AE6BC3FA}" type="datetimeFigureOut">
              <a:rPr lang="pl-PL" smtClean="0"/>
              <a:pPr/>
              <a:t>2017-04-20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D98D-7252-4C80-916A-EEFC69E621B1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62346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BF8F1-67FC-4B9C-9BC6-BCB2AE6BC3FA}" type="datetimeFigureOut">
              <a:rPr lang="pl-PL" smtClean="0"/>
              <a:pPr/>
              <a:t>2017-04-20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D98D-7252-4C80-916A-EEFC69E621B1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57199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BF8F1-67FC-4B9C-9BC6-BCB2AE6BC3FA}" type="datetimeFigureOut">
              <a:rPr lang="pl-PL" smtClean="0"/>
              <a:pPr/>
              <a:t>2017-04-20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D98D-7252-4C80-916A-EEFC69E621B1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45891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BF8F1-67FC-4B9C-9BC6-BCB2AE6BC3FA}" type="datetimeFigureOut">
              <a:rPr lang="pl-PL" smtClean="0"/>
              <a:pPr/>
              <a:t>2017-04-20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D98D-7252-4C80-916A-EEFC69E621B1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52587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BF8F1-67FC-4B9C-9BC6-BCB2AE6BC3FA}" type="datetimeFigureOut">
              <a:rPr lang="pl-PL" smtClean="0"/>
              <a:pPr/>
              <a:t>2017-04-20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D98D-7252-4C80-916A-EEFC69E621B1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18154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BF8F1-67FC-4B9C-9BC6-BCB2AE6BC3FA}" type="datetimeFigureOut">
              <a:rPr lang="pl-PL" smtClean="0"/>
              <a:pPr/>
              <a:t>2017-04-20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D98D-7252-4C80-916A-EEFC69E621B1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39177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BF8F1-67FC-4B9C-9BC6-BCB2AE6BC3FA}" type="datetimeFigureOut">
              <a:rPr lang="pl-PL" smtClean="0"/>
              <a:pPr/>
              <a:t>2017-04-20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D98D-7252-4C80-916A-EEFC69E621B1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33680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BF8F1-67FC-4B9C-9BC6-BCB2AE6BC3FA}" type="datetimeFigureOut">
              <a:rPr lang="pl-PL" smtClean="0"/>
              <a:pPr/>
              <a:t>2017-04-20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D98D-7252-4C80-916A-EEFC69E621B1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1792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BF8F1-67FC-4B9C-9BC6-BCB2AE6BC3FA}" type="datetimeFigureOut">
              <a:rPr lang="pl-PL" smtClean="0"/>
              <a:pPr/>
              <a:t>2017-04-20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D98D-7252-4C80-916A-EEFC69E621B1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52413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BF8F1-67FC-4B9C-9BC6-BCB2AE6BC3FA}" type="datetimeFigureOut">
              <a:rPr lang="pl-PL" smtClean="0"/>
              <a:pPr/>
              <a:t>2017-04-20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D98D-7252-4C80-916A-EEFC69E621B1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63408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BF8F1-67FC-4B9C-9BC6-BCB2AE6BC3FA}" type="datetimeFigureOut">
              <a:rPr lang="pl-PL" smtClean="0"/>
              <a:pPr/>
              <a:t>2017-04-20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D98D-7252-4C80-916A-EEFC69E621B1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94697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F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CBF8F1-67FC-4B9C-9BC6-BCB2AE6BC3FA}" type="datetimeFigureOut">
              <a:rPr lang="pl-PL" smtClean="0"/>
              <a:pPr/>
              <a:t>2017-04-20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7CD98D-7252-4C80-916A-EEFC69E621B1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41406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Prostokąt 3"/>
          <p:cNvSpPr/>
          <p:nvPr/>
        </p:nvSpPr>
        <p:spPr>
          <a:xfrm>
            <a:off x="0" y="0"/>
            <a:ext cx="9144000" cy="6068914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5"/>
          <p:cNvSpPr/>
          <p:nvPr/>
        </p:nvSpPr>
        <p:spPr>
          <a:xfrm>
            <a:off x="0" y="0"/>
            <a:ext cx="9144000" cy="908720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pole tekstowe 7"/>
          <p:cNvSpPr txBox="1"/>
          <p:nvPr/>
        </p:nvSpPr>
        <p:spPr>
          <a:xfrm>
            <a:off x="-54260" y="6237311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spc="-5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</a:t>
            </a:r>
            <a:r>
              <a:rPr lang="pl-PL" sz="3200" spc="-10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</a:t>
            </a:r>
            <a:r>
              <a:rPr lang="pl-PL" sz="3200" spc="-5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</a:t>
            </a:r>
            <a:r>
              <a:rPr lang="pl-PL" sz="3200" spc="-20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</a:t>
            </a:r>
            <a:r>
              <a:rPr lang="pl-PL" sz="3200" spc="-30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         </a:t>
            </a:r>
            <a:r>
              <a:rPr lang="pl-PL" sz="3200" i="1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</a:rPr>
              <a:t>P </a:t>
            </a:r>
            <a:r>
              <a:rPr lang="pl-PL" sz="3200" b="1" i="1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</a:rPr>
              <a:t>            Prawo jest dla ludzi</a:t>
            </a:r>
            <a:endParaRPr lang="pl-PL" sz="3200" b="1" i="1" dirty="0">
              <a:solidFill>
                <a:schemeClr val="accent6">
                  <a:lumMod val="50000"/>
                </a:schemeClr>
              </a:solidFill>
              <a:latin typeface="Bradley Hand ITC" panose="03070402050302030203" pitchFamily="66" charset="0"/>
            </a:endParaRPr>
          </a:p>
        </p:txBody>
      </p:sp>
      <p:sp>
        <p:nvSpPr>
          <p:cNvPr id="9" name="pole tekstowe 8"/>
          <p:cNvSpPr txBox="1"/>
          <p:nvPr/>
        </p:nvSpPr>
        <p:spPr>
          <a:xfrm>
            <a:off x="0" y="900584"/>
            <a:ext cx="9089740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l-PL" sz="3600" b="1" dirty="0" smtClean="0">
              <a:solidFill>
                <a:schemeClr val="bg1"/>
              </a:solidFill>
            </a:endParaRPr>
          </a:p>
          <a:p>
            <a:pPr algn="ctr"/>
            <a:r>
              <a:rPr lang="pl-PL" sz="5400" b="1" dirty="0" smtClean="0">
                <a:solidFill>
                  <a:schemeClr val="bg1"/>
                </a:solidFill>
              </a:rPr>
              <a:t>Osoby z niepełnosprawnością intelektualną a odbywanie kary pozbawienia wolności</a:t>
            </a:r>
          </a:p>
          <a:p>
            <a:pPr algn="ctr"/>
            <a:r>
              <a:rPr lang="pl-PL" sz="2400" b="1" dirty="0" smtClean="0">
                <a:solidFill>
                  <a:schemeClr val="bg1"/>
                </a:solidFill>
              </a:rPr>
              <a:t>21-22.04.2017</a:t>
            </a:r>
          </a:p>
          <a:p>
            <a:pPr algn="r"/>
            <a:endParaRPr lang="pl-PL" sz="2400" b="1" dirty="0" smtClean="0">
              <a:solidFill>
                <a:schemeClr val="bg1"/>
              </a:solidFill>
            </a:endParaRPr>
          </a:p>
          <a:p>
            <a:pPr algn="r"/>
            <a:r>
              <a:rPr lang="pl-PL" sz="2400" b="1" dirty="0" smtClean="0">
                <a:solidFill>
                  <a:schemeClr val="bg1"/>
                </a:solidFill>
              </a:rPr>
              <a:t>Krzysztof Olkowicz</a:t>
            </a:r>
          </a:p>
          <a:p>
            <a:pPr algn="r"/>
            <a:r>
              <a:rPr lang="pl-PL" sz="2400" b="1" dirty="0" smtClean="0">
                <a:solidFill>
                  <a:schemeClr val="bg1"/>
                </a:solidFill>
              </a:rPr>
              <a:t>Zastępca Rzecznika Praw Obywatelskich</a:t>
            </a:r>
            <a:endParaRPr lang="pl-PL" sz="2400" b="1" dirty="0">
              <a:solidFill>
                <a:schemeClr val="bg1"/>
              </a:solidFill>
            </a:endParaRPr>
          </a:p>
        </p:txBody>
      </p:sp>
      <p:pic>
        <p:nvPicPr>
          <p:cNvPr id="11" name="Obraz 10" descr="RP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627784" y="44624"/>
            <a:ext cx="3553321" cy="819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0691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Prostokąt 3"/>
          <p:cNvSpPr/>
          <p:nvPr/>
        </p:nvSpPr>
        <p:spPr>
          <a:xfrm>
            <a:off x="0" y="0"/>
            <a:ext cx="9144000" cy="606891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prstClr val="white"/>
              </a:solidFill>
            </a:endParaRPr>
          </a:p>
        </p:txBody>
      </p:sp>
      <p:sp>
        <p:nvSpPr>
          <p:cNvPr id="6" name="Prostokąt 5"/>
          <p:cNvSpPr/>
          <p:nvPr/>
        </p:nvSpPr>
        <p:spPr>
          <a:xfrm>
            <a:off x="-48486" y="0"/>
            <a:ext cx="9144000" cy="908720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prstClr val="white"/>
              </a:solidFill>
            </a:endParaRPr>
          </a:p>
        </p:txBody>
      </p:sp>
      <p:sp>
        <p:nvSpPr>
          <p:cNvPr id="8" name="pole tekstowe 7"/>
          <p:cNvSpPr txBox="1"/>
          <p:nvPr/>
        </p:nvSpPr>
        <p:spPr>
          <a:xfrm>
            <a:off x="-54260" y="6237311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spc="-500" dirty="0" smtClean="0">
                <a:solidFill>
                  <a:srgbClr val="F79646">
                    <a:lumMod val="50000"/>
                  </a:srgbClr>
                </a:solidFill>
                <a:latin typeface="Bradley Hand ITC" panose="03070402050302030203" pitchFamily="66" charset="0"/>
                <a:sym typeface="Webdings"/>
              </a:rPr>
              <a:t></a:t>
            </a:r>
            <a:r>
              <a:rPr lang="pl-PL" sz="3200" spc="-1000" dirty="0" smtClean="0">
                <a:solidFill>
                  <a:srgbClr val="F79646">
                    <a:lumMod val="50000"/>
                  </a:srgbClr>
                </a:solidFill>
                <a:latin typeface="Bradley Hand ITC" panose="03070402050302030203" pitchFamily="66" charset="0"/>
                <a:sym typeface="Webdings"/>
              </a:rPr>
              <a:t></a:t>
            </a:r>
            <a:r>
              <a:rPr lang="pl-PL" sz="3200" spc="-500" dirty="0" smtClean="0">
                <a:solidFill>
                  <a:srgbClr val="F79646">
                    <a:lumMod val="50000"/>
                  </a:srgbClr>
                </a:solidFill>
                <a:latin typeface="Bradley Hand ITC" panose="03070402050302030203" pitchFamily="66" charset="0"/>
                <a:sym typeface="Webdings"/>
              </a:rPr>
              <a:t></a:t>
            </a:r>
            <a:r>
              <a:rPr lang="pl-PL" sz="3200" spc="-2000" dirty="0" smtClean="0">
                <a:solidFill>
                  <a:srgbClr val="F79646">
                    <a:lumMod val="50000"/>
                  </a:srgbClr>
                </a:solidFill>
                <a:latin typeface="Bradley Hand ITC" panose="03070402050302030203" pitchFamily="66" charset="0"/>
                <a:sym typeface="Webdings"/>
              </a:rPr>
              <a:t></a:t>
            </a:r>
            <a:r>
              <a:rPr lang="pl-PL" sz="3200" spc="-3000" dirty="0" smtClean="0">
                <a:solidFill>
                  <a:srgbClr val="F79646">
                    <a:lumMod val="50000"/>
                  </a:srgbClr>
                </a:solidFill>
                <a:latin typeface="Bradley Hand ITC" panose="03070402050302030203" pitchFamily="66" charset="0"/>
                <a:sym typeface="Webdings"/>
              </a:rPr>
              <a:t>         </a:t>
            </a:r>
            <a:r>
              <a:rPr lang="pl-PL" sz="3200" i="1" dirty="0" smtClean="0">
                <a:solidFill>
                  <a:srgbClr val="F79646">
                    <a:lumMod val="50000"/>
                  </a:srgbClr>
                </a:solidFill>
                <a:latin typeface="Bradley Hand ITC" panose="03070402050302030203" pitchFamily="66" charset="0"/>
              </a:rPr>
              <a:t>P             </a:t>
            </a:r>
            <a:r>
              <a:rPr lang="pl-PL" sz="3200" b="1" i="1" dirty="0" smtClean="0">
                <a:solidFill>
                  <a:srgbClr val="F79646">
                    <a:lumMod val="50000"/>
                  </a:srgbClr>
                </a:solidFill>
                <a:latin typeface="Bradley Hand ITC" panose="03070402050302030203" pitchFamily="66" charset="0"/>
              </a:rPr>
              <a:t>Prawo jest dla ludzi</a:t>
            </a:r>
            <a:endParaRPr lang="pl-PL" sz="3200" b="1" i="1" dirty="0">
              <a:solidFill>
                <a:srgbClr val="F79646">
                  <a:lumMod val="50000"/>
                </a:srgbClr>
              </a:solidFill>
              <a:latin typeface="Bradley Hand ITC" panose="03070402050302030203" pitchFamily="66" charset="0"/>
            </a:endParaRPr>
          </a:p>
        </p:txBody>
      </p:sp>
      <p:pic>
        <p:nvPicPr>
          <p:cNvPr id="11" name="Obraz 10" descr="RP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627784" y="44624"/>
            <a:ext cx="3553321" cy="819264"/>
          </a:xfrm>
          <a:prstGeom prst="rect">
            <a:avLst/>
          </a:prstGeom>
        </p:spPr>
      </p:pic>
      <p:grpSp>
        <p:nvGrpSpPr>
          <p:cNvPr id="16" name="Grupa 15"/>
          <p:cNvGrpSpPr/>
          <p:nvPr/>
        </p:nvGrpSpPr>
        <p:grpSpPr>
          <a:xfrm>
            <a:off x="2195736" y="1195604"/>
            <a:ext cx="4670640" cy="2737452"/>
            <a:chOff x="3501760" y="907572"/>
            <a:chExt cx="4670640" cy="2737452"/>
          </a:xfrm>
        </p:grpSpPr>
        <p:sp>
          <p:nvSpPr>
            <p:cNvPr id="17" name="Prostokąt 16"/>
            <p:cNvSpPr/>
            <p:nvPr/>
          </p:nvSpPr>
          <p:spPr>
            <a:xfrm>
              <a:off x="3501760" y="1447720"/>
              <a:ext cx="4608512" cy="238102"/>
            </a:xfrm>
            <a:prstGeom prst="rect">
              <a:avLst/>
            </a:prstGeom>
            <a:solidFill>
              <a:schemeClr val="bg1">
                <a:lumMod val="85000"/>
                <a:alpha val="34000"/>
              </a:schemeClr>
            </a:solidFill>
            <a:ln>
              <a:noFill/>
            </a:ln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prstClr val="white"/>
                </a:solidFill>
              </a:endParaRPr>
            </a:p>
          </p:txBody>
        </p:sp>
        <p:sp>
          <p:nvSpPr>
            <p:cNvPr id="18" name="Prostokąt 17"/>
            <p:cNvSpPr/>
            <p:nvPr/>
          </p:nvSpPr>
          <p:spPr>
            <a:xfrm>
              <a:off x="4572000" y="908719"/>
              <a:ext cx="216024" cy="2736304"/>
            </a:xfrm>
            <a:prstGeom prst="rect">
              <a:avLst/>
            </a:prstGeom>
            <a:solidFill>
              <a:schemeClr val="bg1">
                <a:lumMod val="85000"/>
                <a:alpha val="34000"/>
              </a:schemeClr>
            </a:solidFill>
            <a:ln>
              <a:noFill/>
            </a:ln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prstClr val="white"/>
                </a:solidFill>
              </a:endParaRPr>
            </a:p>
          </p:txBody>
        </p:sp>
        <p:sp>
          <p:nvSpPr>
            <p:cNvPr id="19" name="Prostokąt 18"/>
            <p:cNvSpPr/>
            <p:nvPr/>
          </p:nvSpPr>
          <p:spPr>
            <a:xfrm>
              <a:off x="5724128" y="908146"/>
              <a:ext cx="216024" cy="2736878"/>
            </a:xfrm>
            <a:prstGeom prst="rect">
              <a:avLst/>
            </a:prstGeom>
            <a:solidFill>
              <a:schemeClr val="bg1">
                <a:lumMod val="85000"/>
                <a:alpha val="34000"/>
              </a:schemeClr>
            </a:solidFill>
            <a:ln>
              <a:noFill/>
            </a:ln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prstClr val="white"/>
                </a:solidFill>
              </a:endParaRPr>
            </a:p>
          </p:txBody>
        </p:sp>
        <p:sp>
          <p:nvSpPr>
            <p:cNvPr id="20" name="Prostokąt 19"/>
            <p:cNvSpPr/>
            <p:nvPr/>
          </p:nvSpPr>
          <p:spPr>
            <a:xfrm>
              <a:off x="6876256" y="907572"/>
              <a:ext cx="216024" cy="2737451"/>
            </a:xfrm>
            <a:prstGeom prst="rect">
              <a:avLst/>
            </a:prstGeom>
            <a:solidFill>
              <a:schemeClr val="bg1">
                <a:lumMod val="85000"/>
                <a:alpha val="34000"/>
              </a:schemeClr>
            </a:solidFill>
            <a:ln>
              <a:noFill/>
            </a:ln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prstClr val="white"/>
                </a:solidFill>
              </a:endParaRPr>
            </a:p>
          </p:txBody>
        </p:sp>
        <p:sp>
          <p:nvSpPr>
            <p:cNvPr id="21" name="Prostokąt 20"/>
            <p:cNvSpPr/>
            <p:nvPr/>
          </p:nvSpPr>
          <p:spPr>
            <a:xfrm>
              <a:off x="3563888" y="2399956"/>
              <a:ext cx="4608512" cy="238102"/>
            </a:xfrm>
            <a:prstGeom prst="rect">
              <a:avLst/>
            </a:prstGeom>
            <a:solidFill>
              <a:schemeClr val="bg1">
                <a:lumMod val="85000"/>
                <a:alpha val="34000"/>
              </a:schemeClr>
            </a:solidFill>
            <a:ln>
              <a:noFill/>
            </a:ln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prstClr val="white"/>
                </a:solidFill>
              </a:endParaRPr>
            </a:p>
          </p:txBody>
        </p:sp>
      </p:grpSp>
      <p:sp>
        <p:nvSpPr>
          <p:cNvPr id="22" name="pole tekstowe 21"/>
          <p:cNvSpPr txBox="1"/>
          <p:nvPr/>
        </p:nvSpPr>
        <p:spPr>
          <a:xfrm>
            <a:off x="35496" y="960123"/>
            <a:ext cx="91756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5400" b="1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Sprawdziliśmy, czy to wyjątek…</a:t>
            </a:r>
          </a:p>
        </p:txBody>
      </p:sp>
      <p:sp>
        <p:nvSpPr>
          <p:cNvPr id="23" name="pole tekstowe 22"/>
          <p:cNvSpPr txBox="1"/>
          <p:nvPr/>
        </p:nvSpPr>
        <p:spPr>
          <a:xfrm>
            <a:off x="-30212" y="1890698"/>
            <a:ext cx="925965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pl-PL" sz="30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spotkaliśmy </a:t>
            </a:r>
            <a:r>
              <a:rPr lang="pl-PL" sz="3000" dirty="0">
                <a:solidFill>
                  <a:prstClr val="black">
                    <a:lumMod val="65000"/>
                    <a:lumOff val="35000"/>
                  </a:prstClr>
                </a:solidFill>
              </a:rPr>
              <a:t>się </a:t>
            </a:r>
            <a:r>
              <a:rPr lang="pl-PL" sz="30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/>
            </a:r>
            <a:br>
              <a:rPr lang="pl-PL" sz="30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</a:br>
            <a:r>
              <a:rPr lang="pl-PL" sz="30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ze 120 </a:t>
            </a:r>
            <a:r>
              <a:rPr lang="pl-PL" sz="3000" dirty="0">
                <a:solidFill>
                  <a:prstClr val="black">
                    <a:lumMod val="65000"/>
                    <a:lumOff val="35000"/>
                  </a:prstClr>
                </a:solidFill>
              </a:rPr>
              <a:t>osobami pozbawionymi wolności </a:t>
            </a:r>
            <a:r>
              <a:rPr lang="pl-PL" sz="30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/>
            </a:r>
            <a:br>
              <a:rPr lang="pl-PL" sz="30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</a:br>
            <a:r>
              <a:rPr lang="pl-PL" sz="30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w </a:t>
            </a:r>
            <a:r>
              <a:rPr lang="pl-PL" sz="3000" dirty="0">
                <a:solidFill>
                  <a:prstClr val="black">
                    <a:lumMod val="65000"/>
                    <a:lumOff val="35000"/>
                  </a:prstClr>
                </a:solidFill>
              </a:rPr>
              <a:t>36 </a:t>
            </a:r>
            <a:r>
              <a:rPr lang="pl-PL" sz="30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zakładach karnych i aresztach śledczych</a:t>
            </a:r>
          </a:p>
        </p:txBody>
      </p:sp>
      <p:sp>
        <p:nvSpPr>
          <p:cNvPr id="26" name="pole tekstowe 25"/>
          <p:cNvSpPr txBox="1"/>
          <p:nvPr/>
        </p:nvSpPr>
        <p:spPr>
          <a:xfrm>
            <a:off x="0" y="3368026"/>
            <a:ext cx="8960544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pl-PL" sz="30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Byliśmy w dziesięciu ośrodkach diagnostycznych. </a:t>
            </a:r>
            <a:br>
              <a:rPr lang="pl-PL" sz="30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</a:br>
            <a:r>
              <a:rPr lang="pl-PL" sz="30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Spotkaliśmy się tam z </a:t>
            </a:r>
            <a:r>
              <a:rPr lang="pl-PL" sz="3000" dirty="0">
                <a:solidFill>
                  <a:prstClr val="black">
                    <a:lumMod val="65000"/>
                    <a:lumOff val="35000"/>
                  </a:prstClr>
                </a:solidFill>
              </a:rPr>
              <a:t>wszystkimi </a:t>
            </a:r>
            <a:r>
              <a:rPr lang="pl-PL" sz="30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skazanymi.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pl-PL" sz="30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Znaleźliśmy ok. 50 osób z ustalonym upośledzeniem w stopniu umiarkowanym. </a:t>
            </a:r>
            <a:endParaRPr lang="pl-PL" sz="3000" dirty="0">
              <a:solidFill>
                <a:prstClr val="black">
                  <a:lumMod val="65000"/>
                  <a:lumOff val="35000"/>
                </a:prstClr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pl-PL" sz="4400" b="1" dirty="0" smtClean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7920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Prostokąt 3"/>
          <p:cNvSpPr/>
          <p:nvPr/>
        </p:nvSpPr>
        <p:spPr>
          <a:xfrm>
            <a:off x="0" y="0"/>
            <a:ext cx="9144000" cy="606891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>
              <a:solidFill>
                <a:prstClr val="white"/>
              </a:solidFill>
            </a:endParaRPr>
          </a:p>
        </p:txBody>
      </p:sp>
      <p:sp>
        <p:nvSpPr>
          <p:cNvPr id="6" name="Prostokąt 5"/>
          <p:cNvSpPr/>
          <p:nvPr/>
        </p:nvSpPr>
        <p:spPr>
          <a:xfrm>
            <a:off x="-48486" y="0"/>
            <a:ext cx="9144000" cy="908720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prstClr val="white"/>
              </a:solidFill>
            </a:endParaRPr>
          </a:p>
        </p:txBody>
      </p:sp>
      <p:sp>
        <p:nvSpPr>
          <p:cNvPr id="8" name="pole tekstowe 7"/>
          <p:cNvSpPr txBox="1"/>
          <p:nvPr/>
        </p:nvSpPr>
        <p:spPr>
          <a:xfrm>
            <a:off x="-54260" y="6237311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spc="-500" dirty="0" smtClean="0">
                <a:solidFill>
                  <a:srgbClr val="F79646">
                    <a:lumMod val="50000"/>
                  </a:srgbClr>
                </a:solidFill>
                <a:latin typeface="Bradley Hand ITC" panose="03070402050302030203" pitchFamily="66" charset="0"/>
                <a:sym typeface="Webdings"/>
              </a:rPr>
              <a:t></a:t>
            </a:r>
            <a:r>
              <a:rPr lang="pl-PL" sz="3200" spc="-1000" dirty="0" smtClean="0">
                <a:solidFill>
                  <a:srgbClr val="F79646">
                    <a:lumMod val="50000"/>
                  </a:srgbClr>
                </a:solidFill>
                <a:latin typeface="Bradley Hand ITC" panose="03070402050302030203" pitchFamily="66" charset="0"/>
                <a:sym typeface="Webdings"/>
              </a:rPr>
              <a:t></a:t>
            </a:r>
            <a:r>
              <a:rPr lang="pl-PL" sz="3200" spc="-500" dirty="0" smtClean="0">
                <a:solidFill>
                  <a:srgbClr val="F79646">
                    <a:lumMod val="50000"/>
                  </a:srgbClr>
                </a:solidFill>
                <a:latin typeface="Bradley Hand ITC" panose="03070402050302030203" pitchFamily="66" charset="0"/>
                <a:sym typeface="Webdings"/>
              </a:rPr>
              <a:t></a:t>
            </a:r>
            <a:r>
              <a:rPr lang="pl-PL" sz="3200" spc="-2000" dirty="0" smtClean="0">
                <a:solidFill>
                  <a:srgbClr val="F79646">
                    <a:lumMod val="50000"/>
                  </a:srgbClr>
                </a:solidFill>
                <a:latin typeface="Bradley Hand ITC" panose="03070402050302030203" pitchFamily="66" charset="0"/>
                <a:sym typeface="Webdings"/>
              </a:rPr>
              <a:t></a:t>
            </a:r>
            <a:r>
              <a:rPr lang="pl-PL" sz="3200" spc="-3000" dirty="0" smtClean="0">
                <a:solidFill>
                  <a:srgbClr val="F79646">
                    <a:lumMod val="50000"/>
                  </a:srgbClr>
                </a:solidFill>
                <a:latin typeface="Bradley Hand ITC" panose="03070402050302030203" pitchFamily="66" charset="0"/>
                <a:sym typeface="Webdings"/>
              </a:rPr>
              <a:t>         </a:t>
            </a:r>
            <a:r>
              <a:rPr lang="pl-PL" sz="3200" i="1" dirty="0" smtClean="0">
                <a:solidFill>
                  <a:srgbClr val="F79646">
                    <a:lumMod val="50000"/>
                  </a:srgbClr>
                </a:solidFill>
                <a:latin typeface="Bradley Hand ITC" panose="03070402050302030203" pitchFamily="66" charset="0"/>
              </a:rPr>
              <a:t>P             </a:t>
            </a:r>
            <a:r>
              <a:rPr lang="pl-PL" sz="3200" b="1" i="1" dirty="0" smtClean="0">
                <a:solidFill>
                  <a:srgbClr val="F79646">
                    <a:lumMod val="50000"/>
                  </a:srgbClr>
                </a:solidFill>
                <a:latin typeface="Bradley Hand ITC" panose="03070402050302030203" pitchFamily="66" charset="0"/>
              </a:rPr>
              <a:t>Prawo jest dla ludzi</a:t>
            </a:r>
            <a:endParaRPr lang="pl-PL" sz="3200" b="1" i="1" dirty="0">
              <a:solidFill>
                <a:srgbClr val="F79646">
                  <a:lumMod val="50000"/>
                </a:srgbClr>
              </a:solidFill>
              <a:latin typeface="Bradley Hand ITC" panose="03070402050302030203" pitchFamily="66" charset="0"/>
            </a:endParaRPr>
          </a:p>
        </p:txBody>
      </p:sp>
      <p:pic>
        <p:nvPicPr>
          <p:cNvPr id="11" name="Obraz 10" descr="RP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627784" y="44624"/>
            <a:ext cx="3553321" cy="819264"/>
          </a:xfrm>
          <a:prstGeom prst="rect">
            <a:avLst/>
          </a:prstGeom>
        </p:spPr>
      </p:pic>
      <p:grpSp>
        <p:nvGrpSpPr>
          <p:cNvPr id="16" name="Grupa 15"/>
          <p:cNvGrpSpPr/>
          <p:nvPr/>
        </p:nvGrpSpPr>
        <p:grpSpPr>
          <a:xfrm>
            <a:off x="2195736" y="1195604"/>
            <a:ext cx="4670640" cy="2737452"/>
            <a:chOff x="3501760" y="907572"/>
            <a:chExt cx="4670640" cy="2737452"/>
          </a:xfrm>
        </p:grpSpPr>
        <p:sp>
          <p:nvSpPr>
            <p:cNvPr id="17" name="Prostokąt 16"/>
            <p:cNvSpPr/>
            <p:nvPr/>
          </p:nvSpPr>
          <p:spPr>
            <a:xfrm>
              <a:off x="3501760" y="1447720"/>
              <a:ext cx="4608512" cy="238102"/>
            </a:xfrm>
            <a:prstGeom prst="rect">
              <a:avLst/>
            </a:prstGeom>
            <a:solidFill>
              <a:schemeClr val="bg1">
                <a:lumMod val="85000"/>
                <a:alpha val="34000"/>
              </a:schemeClr>
            </a:solidFill>
            <a:ln>
              <a:noFill/>
            </a:ln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prstClr val="white"/>
                </a:solidFill>
              </a:endParaRPr>
            </a:p>
          </p:txBody>
        </p:sp>
        <p:sp>
          <p:nvSpPr>
            <p:cNvPr id="18" name="Prostokąt 17"/>
            <p:cNvSpPr/>
            <p:nvPr/>
          </p:nvSpPr>
          <p:spPr>
            <a:xfrm>
              <a:off x="4572000" y="908719"/>
              <a:ext cx="216024" cy="2736304"/>
            </a:xfrm>
            <a:prstGeom prst="rect">
              <a:avLst/>
            </a:prstGeom>
            <a:solidFill>
              <a:schemeClr val="bg1">
                <a:lumMod val="85000"/>
                <a:alpha val="34000"/>
              </a:schemeClr>
            </a:solidFill>
            <a:ln>
              <a:noFill/>
            </a:ln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prstClr val="white"/>
                </a:solidFill>
              </a:endParaRPr>
            </a:p>
          </p:txBody>
        </p:sp>
        <p:sp>
          <p:nvSpPr>
            <p:cNvPr id="19" name="Prostokąt 18"/>
            <p:cNvSpPr/>
            <p:nvPr/>
          </p:nvSpPr>
          <p:spPr>
            <a:xfrm>
              <a:off x="5724128" y="908146"/>
              <a:ext cx="216024" cy="2736878"/>
            </a:xfrm>
            <a:prstGeom prst="rect">
              <a:avLst/>
            </a:prstGeom>
            <a:solidFill>
              <a:schemeClr val="bg1">
                <a:lumMod val="85000"/>
                <a:alpha val="34000"/>
              </a:schemeClr>
            </a:solidFill>
            <a:ln>
              <a:noFill/>
            </a:ln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prstClr val="white"/>
                </a:solidFill>
              </a:endParaRPr>
            </a:p>
          </p:txBody>
        </p:sp>
        <p:sp>
          <p:nvSpPr>
            <p:cNvPr id="20" name="Prostokąt 19"/>
            <p:cNvSpPr/>
            <p:nvPr/>
          </p:nvSpPr>
          <p:spPr>
            <a:xfrm>
              <a:off x="6876256" y="907572"/>
              <a:ext cx="216024" cy="2737451"/>
            </a:xfrm>
            <a:prstGeom prst="rect">
              <a:avLst/>
            </a:prstGeom>
            <a:solidFill>
              <a:schemeClr val="bg1">
                <a:lumMod val="85000"/>
                <a:alpha val="34000"/>
              </a:schemeClr>
            </a:solidFill>
            <a:ln>
              <a:noFill/>
            </a:ln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prstClr val="white"/>
                </a:solidFill>
              </a:endParaRPr>
            </a:p>
          </p:txBody>
        </p:sp>
        <p:sp>
          <p:nvSpPr>
            <p:cNvPr id="21" name="Prostokąt 20"/>
            <p:cNvSpPr/>
            <p:nvPr/>
          </p:nvSpPr>
          <p:spPr>
            <a:xfrm>
              <a:off x="3563888" y="2399956"/>
              <a:ext cx="4608512" cy="238102"/>
            </a:xfrm>
            <a:prstGeom prst="rect">
              <a:avLst/>
            </a:prstGeom>
            <a:solidFill>
              <a:schemeClr val="bg1">
                <a:lumMod val="85000"/>
                <a:alpha val="34000"/>
              </a:schemeClr>
            </a:solidFill>
            <a:ln>
              <a:noFill/>
            </a:ln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prstClr val="white"/>
                </a:solidFill>
              </a:endParaRPr>
            </a:p>
          </p:txBody>
        </p:sp>
      </p:grpSp>
      <p:sp>
        <p:nvSpPr>
          <p:cNvPr id="22" name="pole tekstowe 21"/>
          <p:cNvSpPr txBox="1"/>
          <p:nvPr/>
        </p:nvSpPr>
        <p:spPr>
          <a:xfrm>
            <a:off x="46290" y="960123"/>
            <a:ext cx="917567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600" b="1" dirty="0" smtClean="0">
                <a:solidFill>
                  <a:srgbClr val="FF0000"/>
                </a:solidFill>
              </a:rPr>
              <a:t>Charakterystyka osoby upośledzonej w stopniu umiarkowanym:</a:t>
            </a:r>
            <a:endParaRPr lang="pl-PL" sz="2600" b="1" dirty="0">
              <a:solidFill>
                <a:prstClr val="black">
                  <a:lumMod val="65000"/>
                  <a:lumOff val="35000"/>
                </a:prst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600" b="1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ilorazy inteligencji mierzone skalą inteligencji np. </a:t>
            </a:r>
            <a:r>
              <a:rPr lang="pl-PL" sz="2600" b="1" dirty="0" err="1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Termana-Merrilla</a:t>
            </a:r>
            <a:r>
              <a:rPr lang="pl-PL" sz="2600" b="1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 w granicach 36 do 51 lub od 40 do 54 mierzone skalą Wechslera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600" b="1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Ilorazy rozwoju poszczególnych sprawności intelektualnych wahające się w zależności od techniki pomiaru w granicach </a:t>
            </a:r>
            <a:br>
              <a:rPr lang="pl-PL" sz="2600" b="1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</a:br>
            <a:r>
              <a:rPr lang="pl-PL" sz="2600" b="1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36-51 lub 40-54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600" b="1" dirty="0">
                <a:solidFill>
                  <a:prstClr val="black">
                    <a:lumMod val="65000"/>
                    <a:lumOff val="35000"/>
                  </a:prstClr>
                </a:solidFill>
              </a:rPr>
              <a:t>i</a:t>
            </a:r>
            <a:r>
              <a:rPr lang="pl-PL" sz="2600" b="1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lorazy dojrzałości społecznej mierzone Skalą Dojrzałości Społecznej E. </a:t>
            </a:r>
            <a:r>
              <a:rPr lang="pl-PL" sz="2600" b="1" dirty="0" err="1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Dolla</a:t>
            </a:r>
            <a:r>
              <a:rPr lang="pl-PL" sz="2600" b="1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 wahające się w granicach od 44 do 63</a:t>
            </a:r>
          </a:p>
          <a:p>
            <a:pPr algn="ctr"/>
            <a:r>
              <a:rPr lang="pl-PL" sz="2600" b="1" dirty="0" smtClean="0">
                <a:solidFill>
                  <a:srgbClr val="FF0000"/>
                </a:solidFill>
              </a:rPr>
              <a:t>W wieku 15 lat osoba upośledzona umysłowo w stopniu umiarkowanym osiąga wiek inteligencji 7-8-latka, a maksymalny poziom dojrzałości społecznej to etap 10-latka!</a:t>
            </a:r>
          </a:p>
          <a:p>
            <a:endParaRPr lang="pl-PL" sz="2400" b="1" dirty="0">
              <a:solidFill>
                <a:prstClr val="black">
                  <a:lumMod val="65000"/>
                  <a:lumOff val="35000"/>
                </a:prstClr>
              </a:solidFill>
            </a:endParaRPr>
          </a:p>
          <a:p>
            <a:endParaRPr lang="pl-PL" sz="2400" b="1" dirty="0" smtClean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26" name="pole tekstowe 25"/>
          <p:cNvSpPr txBox="1"/>
          <p:nvPr/>
        </p:nvSpPr>
        <p:spPr>
          <a:xfrm>
            <a:off x="19720" y="6196280"/>
            <a:ext cx="896054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sz="3600" dirty="0">
              <a:solidFill>
                <a:prstClr val="black">
                  <a:lumMod val="65000"/>
                  <a:lumOff val="35000"/>
                </a:prstClr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pl-PL" sz="4400" b="1" dirty="0" smtClean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6062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Prostokąt 3"/>
          <p:cNvSpPr/>
          <p:nvPr/>
        </p:nvSpPr>
        <p:spPr>
          <a:xfrm>
            <a:off x="-11890" y="20216"/>
            <a:ext cx="9144000" cy="606891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5"/>
          <p:cNvSpPr/>
          <p:nvPr/>
        </p:nvSpPr>
        <p:spPr>
          <a:xfrm>
            <a:off x="-48486" y="0"/>
            <a:ext cx="9144000" cy="908720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pole tekstowe 7"/>
          <p:cNvSpPr txBox="1"/>
          <p:nvPr/>
        </p:nvSpPr>
        <p:spPr>
          <a:xfrm>
            <a:off x="-54260" y="6237311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spc="-5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</a:t>
            </a:r>
            <a:r>
              <a:rPr lang="pl-PL" sz="3200" spc="-10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</a:t>
            </a:r>
            <a:r>
              <a:rPr lang="pl-PL" sz="3200" spc="-5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</a:t>
            </a:r>
            <a:r>
              <a:rPr lang="pl-PL" sz="3200" spc="-20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</a:t>
            </a:r>
            <a:r>
              <a:rPr lang="pl-PL" sz="3200" spc="-30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         </a:t>
            </a:r>
            <a:r>
              <a:rPr lang="pl-PL" sz="3200" i="1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</a:rPr>
              <a:t>P</a:t>
            </a:r>
            <a:r>
              <a:rPr lang="pl-PL" sz="3200" b="1" i="1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</a:rPr>
              <a:t>             Prawo jest dla ludzi</a:t>
            </a:r>
            <a:endParaRPr lang="pl-PL" sz="3200" b="1" i="1" dirty="0">
              <a:solidFill>
                <a:schemeClr val="accent6">
                  <a:lumMod val="50000"/>
                </a:schemeClr>
              </a:solidFill>
              <a:latin typeface="Bradley Hand ITC" panose="03070402050302030203" pitchFamily="66" charset="0"/>
            </a:endParaRPr>
          </a:p>
        </p:txBody>
      </p:sp>
      <p:pic>
        <p:nvPicPr>
          <p:cNvPr id="11" name="Obraz 10" descr="RP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627784" y="44624"/>
            <a:ext cx="3553321" cy="819264"/>
          </a:xfrm>
          <a:prstGeom prst="rect">
            <a:avLst/>
          </a:prstGeom>
        </p:spPr>
      </p:pic>
      <p:grpSp>
        <p:nvGrpSpPr>
          <p:cNvPr id="16" name="Grupa 15"/>
          <p:cNvGrpSpPr/>
          <p:nvPr/>
        </p:nvGrpSpPr>
        <p:grpSpPr>
          <a:xfrm>
            <a:off x="2195736" y="1195604"/>
            <a:ext cx="4670640" cy="2737452"/>
            <a:chOff x="3501760" y="907572"/>
            <a:chExt cx="4670640" cy="2737452"/>
          </a:xfrm>
        </p:grpSpPr>
        <p:sp>
          <p:nvSpPr>
            <p:cNvPr id="17" name="Prostokąt 16"/>
            <p:cNvSpPr/>
            <p:nvPr/>
          </p:nvSpPr>
          <p:spPr>
            <a:xfrm>
              <a:off x="3501760" y="1447720"/>
              <a:ext cx="4608512" cy="238102"/>
            </a:xfrm>
            <a:prstGeom prst="rect">
              <a:avLst/>
            </a:prstGeom>
            <a:solidFill>
              <a:schemeClr val="bg1">
                <a:lumMod val="85000"/>
                <a:alpha val="34000"/>
              </a:schemeClr>
            </a:solidFill>
            <a:ln>
              <a:noFill/>
            </a:ln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8" name="Prostokąt 17"/>
            <p:cNvSpPr/>
            <p:nvPr/>
          </p:nvSpPr>
          <p:spPr>
            <a:xfrm>
              <a:off x="4572000" y="908719"/>
              <a:ext cx="216024" cy="2736304"/>
            </a:xfrm>
            <a:prstGeom prst="rect">
              <a:avLst/>
            </a:prstGeom>
            <a:solidFill>
              <a:schemeClr val="bg1">
                <a:lumMod val="85000"/>
                <a:alpha val="34000"/>
              </a:schemeClr>
            </a:solidFill>
            <a:ln>
              <a:noFill/>
            </a:ln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9" name="Prostokąt 18"/>
            <p:cNvSpPr/>
            <p:nvPr/>
          </p:nvSpPr>
          <p:spPr>
            <a:xfrm>
              <a:off x="5724128" y="908146"/>
              <a:ext cx="216024" cy="2736878"/>
            </a:xfrm>
            <a:prstGeom prst="rect">
              <a:avLst/>
            </a:prstGeom>
            <a:solidFill>
              <a:schemeClr val="bg1">
                <a:lumMod val="85000"/>
                <a:alpha val="34000"/>
              </a:schemeClr>
            </a:solidFill>
            <a:ln>
              <a:noFill/>
            </a:ln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0" name="Prostokąt 19"/>
            <p:cNvSpPr/>
            <p:nvPr/>
          </p:nvSpPr>
          <p:spPr>
            <a:xfrm>
              <a:off x="6876256" y="907572"/>
              <a:ext cx="216024" cy="2737451"/>
            </a:xfrm>
            <a:prstGeom prst="rect">
              <a:avLst/>
            </a:prstGeom>
            <a:solidFill>
              <a:schemeClr val="bg1">
                <a:lumMod val="85000"/>
                <a:alpha val="34000"/>
              </a:schemeClr>
            </a:solidFill>
            <a:ln>
              <a:noFill/>
            </a:ln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1" name="Prostokąt 20"/>
            <p:cNvSpPr/>
            <p:nvPr/>
          </p:nvSpPr>
          <p:spPr>
            <a:xfrm>
              <a:off x="3563888" y="2399956"/>
              <a:ext cx="4608512" cy="238102"/>
            </a:xfrm>
            <a:prstGeom prst="rect">
              <a:avLst/>
            </a:prstGeom>
            <a:solidFill>
              <a:schemeClr val="bg1">
                <a:lumMod val="85000"/>
                <a:alpha val="34000"/>
              </a:schemeClr>
            </a:solidFill>
            <a:ln>
              <a:noFill/>
            </a:ln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25" name="pole tekstowe 24"/>
          <p:cNvSpPr txBox="1"/>
          <p:nvPr/>
        </p:nvSpPr>
        <p:spPr>
          <a:xfrm>
            <a:off x="-67172" y="939096"/>
            <a:ext cx="91756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5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Znaleźliśmy….</a:t>
            </a:r>
          </a:p>
        </p:txBody>
      </p:sp>
      <p:sp>
        <p:nvSpPr>
          <p:cNvPr id="22" name="pole tekstowe 21"/>
          <p:cNvSpPr txBox="1"/>
          <p:nvPr/>
        </p:nvSpPr>
        <p:spPr>
          <a:xfrm>
            <a:off x="-48486" y="2204864"/>
            <a:ext cx="9077784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Osoby niepełnosprawne </a:t>
            </a:r>
            <a:r>
              <a:rPr lang="pl-PL" sz="3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intelektualnie</a:t>
            </a:r>
          </a:p>
          <a:p>
            <a:pPr marL="571500" indent="-571500">
              <a:buFontTx/>
              <a:buChar char="-"/>
            </a:pPr>
            <a:r>
              <a:rPr lang="pl-PL" sz="3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które np. nigdy nie nauczyły czytać i pisać, nie rozumieją, gdzie są i dlaczego, ze znacznym stopniem niepełnosprawności, niezdolne do samodzielnej egzystencji, wymagające pomocy osób drugich w codziennym funkcjonowaniu, przebywające w wieloosobowych celach o powierzchni 3 m</a:t>
            </a:r>
            <a:r>
              <a:rPr lang="pl-PL" sz="3000" baseline="30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 </a:t>
            </a:r>
            <a:r>
              <a:rPr lang="pl-PL" sz="3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na jednego osadzonego</a:t>
            </a:r>
            <a:endParaRPr lang="pl-PL" sz="30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4709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Prostokąt 3"/>
          <p:cNvSpPr/>
          <p:nvPr/>
        </p:nvSpPr>
        <p:spPr>
          <a:xfrm>
            <a:off x="0" y="0"/>
            <a:ext cx="9144000" cy="606891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5"/>
          <p:cNvSpPr/>
          <p:nvPr/>
        </p:nvSpPr>
        <p:spPr>
          <a:xfrm>
            <a:off x="-48486" y="0"/>
            <a:ext cx="9144000" cy="908720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pole tekstowe 7"/>
          <p:cNvSpPr txBox="1"/>
          <p:nvPr/>
        </p:nvSpPr>
        <p:spPr>
          <a:xfrm>
            <a:off x="-54260" y="6237311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spc="-5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</a:t>
            </a:r>
            <a:r>
              <a:rPr lang="pl-PL" sz="3200" spc="-10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</a:t>
            </a:r>
            <a:r>
              <a:rPr lang="pl-PL" sz="3200" spc="-5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</a:t>
            </a:r>
            <a:r>
              <a:rPr lang="pl-PL" sz="3200" spc="-20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</a:t>
            </a:r>
            <a:r>
              <a:rPr lang="pl-PL" sz="3200" spc="-30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         </a:t>
            </a:r>
            <a:r>
              <a:rPr lang="pl-PL" sz="3200" i="1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</a:rPr>
              <a:t>P             </a:t>
            </a:r>
            <a:r>
              <a:rPr lang="pl-PL" sz="3200" b="1" i="1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</a:rPr>
              <a:t>Prawo jest dla ludzi</a:t>
            </a:r>
            <a:endParaRPr lang="pl-PL" sz="3200" b="1" i="1" dirty="0">
              <a:solidFill>
                <a:schemeClr val="accent6">
                  <a:lumMod val="50000"/>
                </a:schemeClr>
              </a:solidFill>
              <a:latin typeface="Bradley Hand ITC" panose="03070402050302030203" pitchFamily="66" charset="0"/>
            </a:endParaRPr>
          </a:p>
        </p:txBody>
      </p:sp>
      <p:pic>
        <p:nvPicPr>
          <p:cNvPr id="11" name="Obraz 10" descr="RP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627784" y="44624"/>
            <a:ext cx="3553321" cy="819264"/>
          </a:xfrm>
          <a:prstGeom prst="rect">
            <a:avLst/>
          </a:prstGeom>
        </p:spPr>
      </p:pic>
      <p:grpSp>
        <p:nvGrpSpPr>
          <p:cNvPr id="7" name="Grupa 6"/>
          <p:cNvGrpSpPr/>
          <p:nvPr/>
        </p:nvGrpSpPr>
        <p:grpSpPr>
          <a:xfrm>
            <a:off x="2205616" y="1718806"/>
            <a:ext cx="4670640" cy="2862322"/>
            <a:chOff x="2205616" y="1718806"/>
            <a:chExt cx="4670640" cy="2862322"/>
          </a:xfrm>
        </p:grpSpPr>
        <p:sp>
          <p:nvSpPr>
            <p:cNvPr id="5" name="pole tekstowe 4"/>
            <p:cNvSpPr txBox="1"/>
            <p:nvPr/>
          </p:nvSpPr>
          <p:spPr>
            <a:xfrm>
              <a:off x="3321740" y="1718806"/>
              <a:ext cx="1826324" cy="28623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z="18000" dirty="0" smtClean="0">
                  <a:solidFill>
                    <a:schemeClr val="bg1">
                      <a:lumMod val="65000"/>
                    </a:schemeClr>
                  </a:solidFill>
                  <a:latin typeface="Segoe UI Symbol"/>
                  <a:ea typeface="Segoe UI Symbol"/>
                </a:rPr>
                <a:t>🙎</a:t>
              </a:r>
              <a:endParaRPr lang="pl-PL" sz="18000" dirty="0">
                <a:solidFill>
                  <a:schemeClr val="bg1">
                    <a:lumMod val="65000"/>
                  </a:schemeClr>
                </a:solidFill>
              </a:endParaRPr>
            </a:p>
          </p:txBody>
        </p:sp>
        <p:grpSp>
          <p:nvGrpSpPr>
            <p:cNvPr id="26" name="Grupa 25"/>
            <p:cNvGrpSpPr/>
            <p:nvPr/>
          </p:nvGrpSpPr>
          <p:grpSpPr>
            <a:xfrm>
              <a:off x="2205616" y="1771668"/>
              <a:ext cx="4670640" cy="2737452"/>
              <a:chOff x="3501760" y="907572"/>
              <a:chExt cx="4670640" cy="2737452"/>
            </a:xfrm>
          </p:grpSpPr>
          <p:sp>
            <p:nvSpPr>
              <p:cNvPr id="27" name="Prostokąt 26"/>
              <p:cNvSpPr/>
              <p:nvPr/>
            </p:nvSpPr>
            <p:spPr>
              <a:xfrm>
                <a:off x="3501760" y="1447720"/>
                <a:ext cx="4608512" cy="238102"/>
              </a:xfrm>
              <a:prstGeom prst="rect">
                <a:avLst/>
              </a:prstGeom>
              <a:solidFill>
                <a:schemeClr val="bg1">
                  <a:lumMod val="85000"/>
                  <a:alpha val="34000"/>
                </a:schemeClr>
              </a:solidFill>
              <a:ln>
                <a:noFill/>
              </a:ln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28" name="Prostokąt 27"/>
              <p:cNvSpPr/>
              <p:nvPr/>
            </p:nvSpPr>
            <p:spPr>
              <a:xfrm>
                <a:off x="4572000" y="908719"/>
                <a:ext cx="216024" cy="2736304"/>
              </a:xfrm>
              <a:prstGeom prst="rect">
                <a:avLst/>
              </a:prstGeom>
              <a:solidFill>
                <a:schemeClr val="bg1">
                  <a:lumMod val="85000"/>
                  <a:alpha val="34000"/>
                </a:schemeClr>
              </a:solidFill>
              <a:ln>
                <a:noFill/>
              </a:ln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29" name="Prostokąt 28"/>
              <p:cNvSpPr/>
              <p:nvPr/>
            </p:nvSpPr>
            <p:spPr>
              <a:xfrm>
                <a:off x="5724128" y="908146"/>
                <a:ext cx="216024" cy="2736878"/>
              </a:xfrm>
              <a:prstGeom prst="rect">
                <a:avLst/>
              </a:prstGeom>
              <a:solidFill>
                <a:schemeClr val="bg1">
                  <a:lumMod val="85000"/>
                  <a:alpha val="34000"/>
                </a:schemeClr>
              </a:solidFill>
              <a:ln>
                <a:noFill/>
              </a:ln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30" name="Prostokąt 29"/>
              <p:cNvSpPr/>
              <p:nvPr/>
            </p:nvSpPr>
            <p:spPr>
              <a:xfrm>
                <a:off x="6876256" y="907572"/>
                <a:ext cx="216024" cy="2737451"/>
              </a:xfrm>
              <a:prstGeom prst="rect">
                <a:avLst/>
              </a:prstGeom>
              <a:solidFill>
                <a:schemeClr val="bg1">
                  <a:lumMod val="85000"/>
                  <a:alpha val="34000"/>
                </a:schemeClr>
              </a:solidFill>
              <a:ln>
                <a:noFill/>
              </a:ln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31" name="Prostokąt 30"/>
              <p:cNvSpPr/>
              <p:nvPr/>
            </p:nvSpPr>
            <p:spPr>
              <a:xfrm>
                <a:off x="3563888" y="2399956"/>
                <a:ext cx="4608512" cy="238102"/>
              </a:xfrm>
              <a:prstGeom prst="rect">
                <a:avLst/>
              </a:prstGeom>
              <a:solidFill>
                <a:schemeClr val="bg1">
                  <a:lumMod val="85000"/>
                  <a:alpha val="34000"/>
                </a:schemeClr>
              </a:solidFill>
              <a:ln>
                <a:noFill/>
              </a:ln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</p:grpSp>
      </p:grpSp>
      <p:sp>
        <p:nvSpPr>
          <p:cNvPr id="18" name="pole tekstowe 17"/>
          <p:cNvSpPr txBox="1"/>
          <p:nvPr/>
        </p:nvSpPr>
        <p:spPr>
          <a:xfrm>
            <a:off x="0" y="979950"/>
            <a:ext cx="9175676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5400" b="1" dirty="0" smtClean="0">
                <a:solidFill>
                  <a:schemeClr val="accent6">
                    <a:lumMod val="75000"/>
                  </a:schemeClr>
                </a:solidFill>
              </a:rPr>
              <a:t>Osoby które </a:t>
            </a:r>
            <a:r>
              <a:rPr lang="pl-PL" sz="5400" b="1" dirty="0">
                <a:solidFill>
                  <a:schemeClr val="accent6">
                    <a:lumMod val="75000"/>
                  </a:schemeClr>
                </a:solidFill>
              </a:rPr>
              <a:t>rozumieją </a:t>
            </a:r>
            <a:r>
              <a:rPr lang="pl-PL" sz="5400" b="1" dirty="0" smtClean="0">
                <a:solidFill>
                  <a:schemeClr val="accent6">
                    <a:lumMod val="75000"/>
                  </a:schemeClr>
                </a:solidFill>
              </a:rPr>
              <a:t>świat,</a:t>
            </a:r>
            <a:r>
              <a:rPr lang="pl-PL" sz="5400" b="1" dirty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pl-PL" sz="5400" b="1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pl-PL" sz="5400" b="1" dirty="0">
                <a:solidFill>
                  <a:schemeClr val="accent6">
                    <a:lumMod val="75000"/>
                  </a:schemeClr>
                </a:solidFill>
              </a:rPr>
              <a:t>jak 7-8-letnie dzieci</a:t>
            </a:r>
          </a:p>
          <a:p>
            <a:endParaRPr lang="pl-PL" sz="54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pl-PL" sz="5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pl-PL" sz="54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r"/>
            <a:r>
              <a:rPr lang="pl-PL" sz="5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 więzieniu…?</a:t>
            </a:r>
          </a:p>
        </p:txBody>
      </p:sp>
    </p:spTree>
    <p:extLst>
      <p:ext uri="{BB962C8B-B14F-4D97-AF65-F5344CB8AC3E}">
        <p14:creationId xmlns:p14="http://schemas.microsoft.com/office/powerpoint/2010/main" val="3808055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Prostokąt 3"/>
          <p:cNvSpPr/>
          <p:nvPr/>
        </p:nvSpPr>
        <p:spPr>
          <a:xfrm>
            <a:off x="0" y="0"/>
            <a:ext cx="9144000" cy="606891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5"/>
          <p:cNvSpPr/>
          <p:nvPr/>
        </p:nvSpPr>
        <p:spPr>
          <a:xfrm>
            <a:off x="-48486" y="0"/>
            <a:ext cx="9182606" cy="908720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pole tekstowe 7"/>
          <p:cNvSpPr txBox="1"/>
          <p:nvPr/>
        </p:nvSpPr>
        <p:spPr>
          <a:xfrm>
            <a:off x="-9880" y="6237311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spc="-5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</a:t>
            </a:r>
            <a:r>
              <a:rPr lang="pl-PL" sz="3200" spc="-10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</a:t>
            </a:r>
            <a:r>
              <a:rPr lang="pl-PL" sz="3200" spc="-5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</a:t>
            </a:r>
            <a:r>
              <a:rPr lang="pl-PL" sz="3200" spc="-20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</a:t>
            </a:r>
            <a:r>
              <a:rPr lang="pl-PL" sz="3200" spc="-30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         </a:t>
            </a:r>
            <a:r>
              <a:rPr lang="pl-PL" sz="3200" i="1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</a:rPr>
              <a:t>P             </a:t>
            </a:r>
            <a:r>
              <a:rPr lang="pl-PL" sz="3200" b="1" i="1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</a:rPr>
              <a:t>Prawo jest dla ludzi</a:t>
            </a:r>
            <a:endParaRPr lang="pl-PL" sz="3200" b="1" i="1" dirty="0">
              <a:solidFill>
                <a:schemeClr val="accent6">
                  <a:lumMod val="50000"/>
                </a:schemeClr>
              </a:solidFill>
              <a:latin typeface="Bradley Hand ITC" panose="03070402050302030203" pitchFamily="66" charset="0"/>
            </a:endParaRPr>
          </a:p>
        </p:txBody>
      </p:sp>
      <p:pic>
        <p:nvPicPr>
          <p:cNvPr id="11" name="Obraz 10" descr="RP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627784" y="44624"/>
            <a:ext cx="3553321" cy="819264"/>
          </a:xfrm>
          <a:prstGeom prst="rect">
            <a:avLst/>
          </a:prstGeom>
        </p:spPr>
      </p:pic>
      <p:grpSp>
        <p:nvGrpSpPr>
          <p:cNvPr id="16" name="Grupa 15"/>
          <p:cNvGrpSpPr/>
          <p:nvPr/>
        </p:nvGrpSpPr>
        <p:grpSpPr>
          <a:xfrm>
            <a:off x="2195736" y="1195604"/>
            <a:ext cx="4670640" cy="2737452"/>
            <a:chOff x="3501760" y="907572"/>
            <a:chExt cx="4670640" cy="2737452"/>
          </a:xfrm>
        </p:grpSpPr>
        <p:sp>
          <p:nvSpPr>
            <p:cNvPr id="17" name="Prostokąt 16"/>
            <p:cNvSpPr/>
            <p:nvPr/>
          </p:nvSpPr>
          <p:spPr>
            <a:xfrm>
              <a:off x="3501760" y="1447720"/>
              <a:ext cx="4608512" cy="238102"/>
            </a:xfrm>
            <a:prstGeom prst="rect">
              <a:avLst/>
            </a:prstGeom>
            <a:solidFill>
              <a:schemeClr val="bg1">
                <a:lumMod val="85000"/>
                <a:alpha val="34000"/>
              </a:schemeClr>
            </a:solidFill>
            <a:ln>
              <a:noFill/>
            </a:ln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8" name="Prostokąt 17"/>
            <p:cNvSpPr/>
            <p:nvPr/>
          </p:nvSpPr>
          <p:spPr>
            <a:xfrm>
              <a:off x="4572000" y="908719"/>
              <a:ext cx="216024" cy="2736304"/>
            </a:xfrm>
            <a:prstGeom prst="rect">
              <a:avLst/>
            </a:prstGeom>
            <a:solidFill>
              <a:schemeClr val="bg1">
                <a:lumMod val="85000"/>
                <a:alpha val="34000"/>
              </a:schemeClr>
            </a:solidFill>
            <a:ln>
              <a:noFill/>
            </a:ln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9" name="Prostokąt 18"/>
            <p:cNvSpPr/>
            <p:nvPr/>
          </p:nvSpPr>
          <p:spPr>
            <a:xfrm>
              <a:off x="5724128" y="908146"/>
              <a:ext cx="216024" cy="2736878"/>
            </a:xfrm>
            <a:prstGeom prst="rect">
              <a:avLst/>
            </a:prstGeom>
            <a:solidFill>
              <a:schemeClr val="bg1">
                <a:lumMod val="85000"/>
                <a:alpha val="34000"/>
              </a:schemeClr>
            </a:solidFill>
            <a:ln>
              <a:noFill/>
            </a:ln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0" name="Prostokąt 19"/>
            <p:cNvSpPr/>
            <p:nvPr/>
          </p:nvSpPr>
          <p:spPr>
            <a:xfrm>
              <a:off x="6876256" y="907572"/>
              <a:ext cx="216024" cy="2737451"/>
            </a:xfrm>
            <a:prstGeom prst="rect">
              <a:avLst/>
            </a:prstGeom>
            <a:solidFill>
              <a:schemeClr val="bg1">
                <a:lumMod val="85000"/>
                <a:alpha val="34000"/>
              </a:schemeClr>
            </a:solidFill>
            <a:ln>
              <a:noFill/>
            </a:ln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1" name="Prostokąt 20"/>
            <p:cNvSpPr/>
            <p:nvPr/>
          </p:nvSpPr>
          <p:spPr>
            <a:xfrm>
              <a:off x="3563888" y="2399956"/>
              <a:ext cx="4608512" cy="238102"/>
            </a:xfrm>
            <a:prstGeom prst="rect">
              <a:avLst/>
            </a:prstGeom>
            <a:solidFill>
              <a:schemeClr val="bg1">
                <a:lumMod val="85000"/>
                <a:alpha val="34000"/>
              </a:schemeClr>
            </a:solidFill>
            <a:ln>
              <a:noFill/>
            </a:ln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22" name="pole tekstowe 21"/>
          <p:cNvSpPr txBox="1"/>
          <p:nvPr/>
        </p:nvSpPr>
        <p:spPr>
          <a:xfrm>
            <a:off x="46290" y="1992105"/>
            <a:ext cx="91756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pl-PL" sz="3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Część z nich </a:t>
            </a:r>
            <a:r>
              <a:rPr lang="pl-PL" sz="3600" u="sng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nigdy</a:t>
            </a:r>
            <a:r>
              <a:rPr lang="pl-PL" sz="3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nie powinna była </a:t>
            </a:r>
            <a:br>
              <a:rPr lang="pl-PL" sz="3600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3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trafić do więzień</a:t>
            </a:r>
          </a:p>
        </p:txBody>
      </p:sp>
      <p:sp>
        <p:nvSpPr>
          <p:cNvPr id="23" name="pole tekstowe 22"/>
          <p:cNvSpPr txBox="1"/>
          <p:nvPr/>
        </p:nvSpPr>
        <p:spPr>
          <a:xfrm>
            <a:off x="35496" y="3034457"/>
            <a:ext cx="86764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pl-PL" sz="3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Reszta powinna być </a:t>
            </a:r>
            <a:br>
              <a:rPr lang="pl-PL" sz="3600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3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traktowana </a:t>
            </a:r>
            <a:r>
              <a:rPr lang="pl-PL" sz="3600" u="sng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 sposób szczególny </a:t>
            </a:r>
          </a:p>
        </p:txBody>
      </p:sp>
      <p:sp>
        <p:nvSpPr>
          <p:cNvPr id="24" name="pole tekstowe 23"/>
          <p:cNvSpPr txBox="1"/>
          <p:nvPr/>
        </p:nvSpPr>
        <p:spPr>
          <a:xfrm>
            <a:off x="-36512" y="4214698"/>
            <a:ext cx="90777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buFont typeface="Wingdings" panose="05000000000000000000" pitchFamily="2" charset="2"/>
              <a:buChar char="Ø"/>
            </a:pPr>
            <a:r>
              <a:rPr lang="pl-PL" sz="4800" b="1" dirty="0" smtClean="0">
                <a:solidFill>
                  <a:schemeClr val="accent6">
                    <a:lumMod val="50000"/>
                  </a:schemeClr>
                </a:solidFill>
              </a:rPr>
              <a:t>Inaczej bowiem cierpią </a:t>
            </a:r>
            <a:br>
              <a:rPr lang="pl-PL" sz="4800" b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pl-PL" sz="4800" b="1" dirty="0" smtClean="0">
                <a:solidFill>
                  <a:schemeClr val="accent6">
                    <a:lumMod val="50000"/>
                  </a:schemeClr>
                </a:solidFill>
              </a:rPr>
              <a:t>w sposób nieuzasadniony</a:t>
            </a:r>
            <a:endParaRPr lang="pl-PL" sz="4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5" name="pole tekstowe 24"/>
          <p:cNvSpPr txBox="1"/>
          <p:nvPr/>
        </p:nvSpPr>
        <p:spPr>
          <a:xfrm>
            <a:off x="35496" y="979950"/>
            <a:ext cx="91756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5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Wiemy, że….</a:t>
            </a:r>
          </a:p>
        </p:txBody>
      </p:sp>
    </p:spTree>
    <p:extLst>
      <p:ext uri="{BB962C8B-B14F-4D97-AF65-F5344CB8AC3E}">
        <p14:creationId xmlns:p14="http://schemas.microsoft.com/office/powerpoint/2010/main" val="4260210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Prostokąt 3"/>
          <p:cNvSpPr/>
          <p:nvPr/>
        </p:nvSpPr>
        <p:spPr>
          <a:xfrm>
            <a:off x="0" y="-27384"/>
            <a:ext cx="9144000" cy="606891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5"/>
          <p:cNvSpPr/>
          <p:nvPr/>
        </p:nvSpPr>
        <p:spPr>
          <a:xfrm>
            <a:off x="11112" y="0"/>
            <a:ext cx="9144000" cy="908720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pole tekstowe 7"/>
          <p:cNvSpPr txBox="1"/>
          <p:nvPr/>
        </p:nvSpPr>
        <p:spPr>
          <a:xfrm>
            <a:off x="-54260" y="6237311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spc="-5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</a:t>
            </a:r>
            <a:r>
              <a:rPr lang="pl-PL" sz="3200" spc="-10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</a:t>
            </a:r>
            <a:r>
              <a:rPr lang="pl-PL" sz="3200" spc="-5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</a:t>
            </a:r>
            <a:r>
              <a:rPr lang="pl-PL" sz="3200" spc="-20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</a:t>
            </a:r>
            <a:r>
              <a:rPr lang="pl-PL" sz="3200" spc="-30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         </a:t>
            </a:r>
            <a:r>
              <a:rPr lang="pl-PL" sz="3200" i="1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</a:rPr>
              <a:t>P             </a:t>
            </a:r>
            <a:r>
              <a:rPr lang="pl-PL" sz="3200" b="1" i="1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</a:rPr>
              <a:t>Prawo jest dla ludzi</a:t>
            </a:r>
            <a:endParaRPr lang="pl-PL" sz="3200" b="1" i="1" dirty="0">
              <a:solidFill>
                <a:schemeClr val="accent6">
                  <a:lumMod val="50000"/>
                </a:schemeClr>
              </a:solidFill>
              <a:latin typeface="Bradley Hand ITC" panose="03070402050302030203" pitchFamily="66" charset="0"/>
            </a:endParaRPr>
          </a:p>
        </p:txBody>
      </p:sp>
      <p:pic>
        <p:nvPicPr>
          <p:cNvPr id="11" name="Obraz 10" descr="RP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627784" y="44624"/>
            <a:ext cx="3553321" cy="819264"/>
          </a:xfrm>
          <a:prstGeom prst="rect">
            <a:avLst/>
          </a:prstGeom>
        </p:spPr>
      </p:pic>
      <p:sp>
        <p:nvSpPr>
          <p:cNvPr id="25" name="pole tekstowe 24"/>
          <p:cNvSpPr txBox="1"/>
          <p:nvPr/>
        </p:nvSpPr>
        <p:spPr>
          <a:xfrm>
            <a:off x="0" y="979950"/>
            <a:ext cx="91756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5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Art. </a:t>
            </a:r>
            <a:r>
              <a:rPr lang="pl-PL" sz="5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31 par. 1 kodeksu </a:t>
            </a:r>
            <a:r>
              <a:rPr lang="pl-PL" sz="5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karnego</a:t>
            </a:r>
            <a:endParaRPr lang="pl-PL" sz="5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pSp>
        <p:nvGrpSpPr>
          <p:cNvPr id="7" name="Grupa 6"/>
          <p:cNvGrpSpPr/>
          <p:nvPr/>
        </p:nvGrpSpPr>
        <p:grpSpPr>
          <a:xfrm>
            <a:off x="2205616" y="1718806"/>
            <a:ext cx="4670640" cy="2862322"/>
            <a:chOff x="2205616" y="1718806"/>
            <a:chExt cx="4670640" cy="2862322"/>
          </a:xfrm>
        </p:grpSpPr>
        <p:sp>
          <p:nvSpPr>
            <p:cNvPr id="5" name="pole tekstowe 4"/>
            <p:cNvSpPr txBox="1"/>
            <p:nvPr/>
          </p:nvSpPr>
          <p:spPr>
            <a:xfrm>
              <a:off x="3321740" y="1718806"/>
              <a:ext cx="1826324" cy="28623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z="18000" dirty="0" smtClean="0">
                  <a:solidFill>
                    <a:schemeClr val="bg1">
                      <a:lumMod val="65000"/>
                    </a:schemeClr>
                  </a:solidFill>
                  <a:latin typeface="Segoe UI Symbol"/>
                  <a:ea typeface="Segoe UI Symbol"/>
                </a:rPr>
                <a:t>🙎</a:t>
              </a:r>
              <a:endParaRPr lang="pl-PL" sz="18000" dirty="0">
                <a:solidFill>
                  <a:schemeClr val="bg1">
                    <a:lumMod val="65000"/>
                  </a:schemeClr>
                </a:solidFill>
              </a:endParaRPr>
            </a:p>
          </p:txBody>
        </p:sp>
        <p:grpSp>
          <p:nvGrpSpPr>
            <p:cNvPr id="26" name="Grupa 25"/>
            <p:cNvGrpSpPr/>
            <p:nvPr/>
          </p:nvGrpSpPr>
          <p:grpSpPr>
            <a:xfrm>
              <a:off x="2205616" y="1771668"/>
              <a:ext cx="4670640" cy="2737452"/>
              <a:chOff x="3501760" y="907572"/>
              <a:chExt cx="4670640" cy="2737452"/>
            </a:xfrm>
          </p:grpSpPr>
          <p:sp>
            <p:nvSpPr>
              <p:cNvPr id="27" name="Prostokąt 26"/>
              <p:cNvSpPr/>
              <p:nvPr/>
            </p:nvSpPr>
            <p:spPr>
              <a:xfrm>
                <a:off x="3501760" y="1447720"/>
                <a:ext cx="4608512" cy="238102"/>
              </a:xfrm>
              <a:prstGeom prst="rect">
                <a:avLst/>
              </a:prstGeom>
              <a:solidFill>
                <a:schemeClr val="bg1">
                  <a:lumMod val="85000"/>
                  <a:alpha val="34000"/>
                </a:schemeClr>
              </a:solidFill>
              <a:ln>
                <a:noFill/>
              </a:ln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28" name="Prostokąt 27"/>
              <p:cNvSpPr/>
              <p:nvPr/>
            </p:nvSpPr>
            <p:spPr>
              <a:xfrm>
                <a:off x="4572000" y="908719"/>
                <a:ext cx="216024" cy="2736304"/>
              </a:xfrm>
              <a:prstGeom prst="rect">
                <a:avLst/>
              </a:prstGeom>
              <a:solidFill>
                <a:schemeClr val="bg1">
                  <a:lumMod val="85000"/>
                  <a:alpha val="34000"/>
                </a:schemeClr>
              </a:solidFill>
              <a:ln>
                <a:noFill/>
              </a:ln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29" name="Prostokąt 28"/>
              <p:cNvSpPr/>
              <p:nvPr/>
            </p:nvSpPr>
            <p:spPr>
              <a:xfrm>
                <a:off x="5724128" y="908146"/>
                <a:ext cx="216024" cy="2736878"/>
              </a:xfrm>
              <a:prstGeom prst="rect">
                <a:avLst/>
              </a:prstGeom>
              <a:solidFill>
                <a:schemeClr val="bg1">
                  <a:lumMod val="85000"/>
                  <a:alpha val="34000"/>
                </a:schemeClr>
              </a:solidFill>
              <a:ln>
                <a:noFill/>
              </a:ln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30" name="Prostokąt 29"/>
              <p:cNvSpPr/>
              <p:nvPr/>
            </p:nvSpPr>
            <p:spPr>
              <a:xfrm>
                <a:off x="6876256" y="907572"/>
                <a:ext cx="216024" cy="2737451"/>
              </a:xfrm>
              <a:prstGeom prst="rect">
                <a:avLst/>
              </a:prstGeom>
              <a:solidFill>
                <a:schemeClr val="bg1">
                  <a:lumMod val="85000"/>
                  <a:alpha val="34000"/>
                </a:schemeClr>
              </a:solidFill>
              <a:ln>
                <a:noFill/>
              </a:ln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31" name="Prostokąt 30"/>
              <p:cNvSpPr/>
              <p:nvPr/>
            </p:nvSpPr>
            <p:spPr>
              <a:xfrm>
                <a:off x="3563888" y="2399956"/>
                <a:ext cx="4608512" cy="238102"/>
              </a:xfrm>
              <a:prstGeom prst="rect">
                <a:avLst/>
              </a:prstGeom>
              <a:solidFill>
                <a:schemeClr val="bg1">
                  <a:lumMod val="85000"/>
                  <a:alpha val="34000"/>
                </a:schemeClr>
              </a:solidFill>
              <a:ln>
                <a:noFill/>
              </a:ln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</p:grpSp>
      </p:grpSp>
      <p:sp>
        <p:nvSpPr>
          <p:cNvPr id="18" name="pole tekstowe 17"/>
          <p:cNvSpPr txBox="1"/>
          <p:nvPr/>
        </p:nvSpPr>
        <p:spPr>
          <a:xfrm>
            <a:off x="-62302" y="1916832"/>
            <a:ext cx="90777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4000" b="1" dirty="0">
                <a:solidFill>
                  <a:schemeClr val="accent6">
                    <a:lumMod val="50000"/>
                  </a:schemeClr>
                </a:solidFill>
              </a:rPr>
              <a:t>Nie popełnia </a:t>
            </a:r>
            <a:r>
              <a:rPr lang="pl-PL" sz="4000" b="1" dirty="0" smtClean="0">
                <a:solidFill>
                  <a:schemeClr val="accent6">
                    <a:lumMod val="50000"/>
                  </a:schemeClr>
                </a:solidFill>
              </a:rPr>
              <a:t>przestępstwa…</a:t>
            </a:r>
            <a:endParaRPr lang="pl-PL" sz="28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9" name="pole tekstowe 18"/>
          <p:cNvSpPr txBox="1"/>
          <p:nvPr/>
        </p:nvSpPr>
        <p:spPr>
          <a:xfrm>
            <a:off x="-48486" y="3284984"/>
            <a:ext cx="907778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…kto</a:t>
            </a:r>
            <a:r>
              <a:rPr lang="pl-PL" sz="3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z powodu choroby psychicznej, </a:t>
            </a:r>
            <a:r>
              <a:rPr lang="pl-PL" sz="3200" b="1" u="sng" dirty="0">
                <a:solidFill>
                  <a:schemeClr val="tx1">
                    <a:lumMod val="65000"/>
                    <a:lumOff val="35000"/>
                  </a:schemeClr>
                </a:solidFill>
              </a:rPr>
              <a:t>upośledzenia umysłowego lub innego zakłócenia czynności psychicznych,</a:t>
            </a:r>
            <a:r>
              <a:rPr lang="pl-PL" sz="3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nie mógł w czasie czynu rozpoznać jego </a:t>
            </a:r>
            <a:r>
              <a:rPr lang="pl-PL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znaczenia lub </a:t>
            </a:r>
            <a:r>
              <a:rPr lang="pl-PL" sz="3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pokierować swoim postępowaniem.</a:t>
            </a:r>
          </a:p>
        </p:txBody>
      </p:sp>
    </p:spTree>
    <p:extLst>
      <p:ext uri="{BB962C8B-B14F-4D97-AF65-F5344CB8AC3E}">
        <p14:creationId xmlns:p14="http://schemas.microsoft.com/office/powerpoint/2010/main" val="1933171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Prostokąt 3"/>
          <p:cNvSpPr/>
          <p:nvPr/>
        </p:nvSpPr>
        <p:spPr>
          <a:xfrm>
            <a:off x="0" y="0"/>
            <a:ext cx="9144000" cy="606891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prstClr val="white"/>
              </a:solidFill>
            </a:endParaRPr>
          </a:p>
        </p:txBody>
      </p:sp>
      <p:sp>
        <p:nvSpPr>
          <p:cNvPr id="6" name="Prostokąt 5"/>
          <p:cNvSpPr/>
          <p:nvPr/>
        </p:nvSpPr>
        <p:spPr>
          <a:xfrm>
            <a:off x="-48486" y="0"/>
            <a:ext cx="9144000" cy="908720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prstClr val="white"/>
              </a:solidFill>
            </a:endParaRPr>
          </a:p>
        </p:txBody>
      </p:sp>
      <p:sp>
        <p:nvSpPr>
          <p:cNvPr id="8" name="pole tekstowe 7"/>
          <p:cNvSpPr txBox="1"/>
          <p:nvPr/>
        </p:nvSpPr>
        <p:spPr>
          <a:xfrm>
            <a:off x="-54260" y="6237311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spc="-500" dirty="0" smtClean="0">
                <a:solidFill>
                  <a:srgbClr val="F79646">
                    <a:lumMod val="50000"/>
                  </a:srgbClr>
                </a:solidFill>
                <a:latin typeface="Bradley Hand ITC" panose="03070402050302030203" pitchFamily="66" charset="0"/>
                <a:sym typeface="Webdings"/>
              </a:rPr>
              <a:t></a:t>
            </a:r>
            <a:r>
              <a:rPr lang="pl-PL" sz="3200" spc="-1000" dirty="0" smtClean="0">
                <a:solidFill>
                  <a:srgbClr val="F79646">
                    <a:lumMod val="50000"/>
                  </a:srgbClr>
                </a:solidFill>
                <a:latin typeface="Bradley Hand ITC" panose="03070402050302030203" pitchFamily="66" charset="0"/>
                <a:sym typeface="Webdings"/>
              </a:rPr>
              <a:t></a:t>
            </a:r>
            <a:r>
              <a:rPr lang="pl-PL" sz="3200" spc="-500" dirty="0" smtClean="0">
                <a:solidFill>
                  <a:srgbClr val="F79646">
                    <a:lumMod val="50000"/>
                  </a:srgbClr>
                </a:solidFill>
                <a:latin typeface="Bradley Hand ITC" panose="03070402050302030203" pitchFamily="66" charset="0"/>
                <a:sym typeface="Webdings"/>
              </a:rPr>
              <a:t></a:t>
            </a:r>
            <a:r>
              <a:rPr lang="pl-PL" sz="3200" spc="-2000" dirty="0" smtClean="0">
                <a:solidFill>
                  <a:srgbClr val="F79646">
                    <a:lumMod val="50000"/>
                  </a:srgbClr>
                </a:solidFill>
                <a:latin typeface="Bradley Hand ITC" panose="03070402050302030203" pitchFamily="66" charset="0"/>
                <a:sym typeface="Webdings"/>
              </a:rPr>
              <a:t></a:t>
            </a:r>
            <a:r>
              <a:rPr lang="pl-PL" sz="3200" spc="-3000" dirty="0" smtClean="0">
                <a:solidFill>
                  <a:srgbClr val="F79646">
                    <a:lumMod val="50000"/>
                  </a:srgbClr>
                </a:solidFill>
                <a:latin typeface="Bradley Hand ITC" panose="03070402050302030203" pitchFamily="66" charset="0"/>
                <a:sym typeface="Webdings"/>
              </a:rPr>
              <a:t>         </a:t>
            </a:r>
            <a:r>
              <a:rPr lang="pl-PL" sz="3200" i="1" dirty="0" smtClean="0">
                <a:solidFill>
                  <a:srgbClr val="F79646">
                    <a:lumMod val="50000"/>
                  </a:srgbClr>
                </a:solidFill>
                <a:latin typeface="Bradley Hand ITC" panose="03070402050302030203" pitchFamily="66" charset="0"/>
              </a:rPr>
              <a:t>P             </a:t>
            </a:r>
            <a:r>
              <a:rPr lang="pl-PL" sz="3200" b="1" i="1" dirty="0" smtClean="0">
                <a:solidFill>
                  <a:srgbClr val="F79646">
                    <a:lumMod val="50000"/>
                  </a:srgbClr>
                </a:solidFill>
                <a:latin typeface="Bradley Hand ITC" panose="03070402050302030203" pitchFamily="66" charset="0"/>
              </a:rPr>
              <a:t>Prawo jest dla ludzi</a:t>
            </a:r>
            <a:endParaRPr lang="pl-PL" sz="3200" b="1" i="1" dirty="0">
              <a:solidFill>
                <a:srgbClr val="F79646">
                  <a:lumMod val="50000"/>
                </a:srgbClr>
              </a:solidFill>
              <a:latin typeface="Bradley Hand ITC" panose="03070402050302030203" pitchFamily="66" charset="0"/>
            </a:endParaRPr>
          </a:p>
        </p:txBody>
      </p:sp>
      <p:pic>
        <p:nvPicPr>
          <p:cNvPr id="11" name="Obraz 10" descr="RP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627784" y="44624"/>
            <a:ext cx="3553321" cy="819264"/>
          </a:xfrm>
          <a:prstGeom prst="rect">
            <a:avLst/>
          </a:prstGeom>
        </p:spPr>
      </p:pic>
      <p:grpSp>
        <p:nvGrpSpPr>
          <p:cNvPr id="16" name="Grupa 15"/>
          <p:cNvGrpSpPr/>
          <p:nvPr/>
        </p:nvGrpSpPr>
        <p:grpSpPr>
          <a:xfrm>
            <a:off x="2195736" y="1195604"/>
            <a:ext cx="4670640" cy="2737452"/>
            <a:chOff x="3501760" y="907572"/>
            <a:chExt cx="4670640" cy="2737452"/>
          </a:xfrm>
        </p:grpSpPr>
        <p:sp>
          <p:nvSpPr>
            <p:cNvPr id="17" name="Prostokąt 16"/>
            <p:cNvSpPr/>
            <p:nvPr/>
          </p:nvSpPr>
          <p:spPr>
            <a:xfrm>
              <a:off x="3501760" y="1447720"/>
              <a:ext cx="4608512" cy="238102"/>
            </a:xfrm>
            <a:prstGeom prst="rect">
              <a:avLst/>
            </a:prstGeom>
            <a:solidFill>
              <a:schemeClr val="bg1">
                <a:lumMod val="85000"/>
                <a:alpha val="34000"/>
              </a:schemeClr>
            </a:solidFill>
            <a:ln>
              <a:noFill/>
            </a:ln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prstClr val="white"/>
                </a:solidFill>
              </a:endParaRPr>
            </a:p>
          </p:txBody>
        </p:sp>
        <p:sp>
          <p:nvSpPr>
            <p:cNvPr id="18" name="Prostokąt 17"/>
            <p:cNvSpPr/>
            <p:nvPr/>
          </p:nvSpPr>
          <p:spPr>
            <a:xfrm>
              <a:off x="4572000" y="908719"/>
              <a:ext cx="216024" cy="2736304"/>
            </a:xfrm>
            <a:prstGeom prst="rect">
              <a:avLst/>
            </a:prstGeom>
            <a:solidFill>
              <a:schemeClr val="bg1">
                <a:lumMod val="85000"/>
                <a:alpha val="34000"/>
              </a:schemeClr>
            </a:solidFill>
            <a:ln>
              <a:noFill/>
            </a:ln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prstClr val="white"/>
                </a:solidFill>
              </a:endParaRPr>
            </a:p>
          </p:txBody>
        </p:sp>
        <p:sp>
          <p:nvSpPr>
            <p:cNvPr id="19" name="Prostokąt 18"/>
            <p:cNvSpPr/>
            <p:nvPr/>
          </p:nvSpPr>
          <p:spPr>
            <a:xfrm>
              <a:off x="5724128" y="908146"/>
              <a:ext cx="216024" cy="2736878"/>
            </a:xfrm>
            <a:prstGeom prst="rect">
              <a:avLst/>
            </a:prstGeom>
            <a:solidFill>
              <a:schemeClr val="bg1">
                <a:lumMod val="85000"/>
                <a:alpha val="34000"/>
              </a:schemeClr>
            </a:solidFill>
            <a:ln>
              <a:noFill/>
            </a:ln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prstClr val="white"/>
                </a:solidFill>
              </a:endParaRPr>
            </a:p>
          </p:txBody>
        </p:sp>
        <p:sp>
          <p:nvSpPr>
            <p:cNvPr id="20" name="Prostokąt 19"/>
            <p:cNvSpPr/>
            <p:nvPr/>
          </p:nvSpPr>
          <p:spPr>
            <a:xfrm>
              <a:off x="6876256" y="907572"/>
              <a:ext cx="216024" cy="2737451"/>
            </a:xfrm>
            <a:prstGeom prst="rect">
              <a:avLst/>
            </a:prstGeom>
            <a:solidFill>
              <a:schemeClr val="bg1">
                <a:lumMod val="85000"/>
                <a:alpha val="34000"/>
              </a:schemeClr>
            </a:solidFill>
            <a:ln>
              <a:noFill/>
            </a:ln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prstClr val="white"/>
                </a:solidFill>
              </a:endParaRPr>
            </a:p>
          </p:txBody>
        </p:sp>
        <p:sp>
          <p:nvSpPr>
            <p:cNvPr id="21" name="Prostokąt 20"/>
            <p:cNvSpPr/>
            <p:nvPr/>
          </p:nvSpPr>
          <p:spPr>
            <a:xfrm>
              <a:off x="3563888" y="2399956"/>
              <a:ext cx="4608512" cy="238102"/>
            </a:xfrm>
            <a:prstGeom prst="rect">
              <a:avLst/>
            </a:prstGeom>
            <a:solidFill>
              <a:schemeClr val="bg1">
                <a:lumMod val="85000"/>
                <a:alpha val="34000"/>
              </a:schemeClr>
            </a:solidFill>
            <a:ln>
              <a:noFill/>
            </a:ln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prstClr val="white"/>
                </a:solidFill>
              </a:endParaRPr>
            </a:p>
          </p:txBody>
        </p:sp>
      </p:grpSp>
      <p:sp>
        <p:nvSpPr>
          <p:cNvPr id="22" name="pole tekstowe 21"/>
          <p:cNvSpPr txBox="1"/>
          <p:nvPr/>
        </p:nvSpPr>
        <p:spPr>
          <a:xfrm>
            <a:off x="35496" y="960123"/>
            <a:ext cx="9175676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1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Wyrok Europejskiego Trybunału Praw Człowieka z dnia </a:t>
            </a:r>
            <a:br>
              <a:rPr lang="pl-PL" sz="2400" b="1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</a:br>
            <a:r>
              <a:rPr lang="pl-PL" sz="2400" b="1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30 listopada 2010 r., 26917/05, MOCARSKA v. POLSKA</a:t>
            </a:r>
          </a:p>
          <a:p>
            <a:pPr algn="ctr"/>
            <a:endParaRPr lang="pl-PL" sz="24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pl-PL" sz="2400" b="1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Skarżąca zarzuciła, że była przetrzymywana w areszcie tymczasowym, mimo że była chora psychicznie.</a:t>
            </a:r>
          </a:p>
          <a:p>
            <a:r>
              <a:rPr lang="pl-PL" sz="2400" b="1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Trybunał ustalał, czy kontynuowanie aresztu przez 8 miesięcy osoby skierowanej do szpitala psychiatrycznego może być uznane za zgodne z prawem.</a:t>
            </a:r>
          </a:p>
          <a:p>
            <a:r>
              <a:rPr lang="pl-PL" sz="2400" b="1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Zdaniem Trybunału ośmiomiesięczna zwłoka w przyjęciu do szpitala psychiatrycznego nie może być uznana za dopuszczalną. Odmienne stwierdzenie prowadziłoby do poważnego osłabienia fundamentalnego prawa do wolności osobistej i działałoby na szkodę osoby, której ochrona dotyczy i związku z tym naruszałoby samą istotę prawa chronionego postanowieniami art. 5 Konwencji.</a:t>
            </a:r>
          </a:p>
        </p:txBody>
      </p:sp>
      <p:sp>
        <p:nvSpPr>
          <p:cNvPr id="26" name="pole tekstowe 25"/>
          <p:cNvSpPr txBox="1"/>
          <p:nvPr/>
        </p:nvSpPr>
        <p:spPr>
          <a:xfrm>
            <a:off x="7536" y="6068914"/>
            <a:ext cx="896054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6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 </a:t>
            </a:r>
            <a:endParaRPr lang="pl-PL" sz="3600" dirty="0">
              <a:solidFill>
                <a:prstClr val="black">
                  <a:lumMod val="65000"/>
                  <a:lumOff val="35000"/>
                </a:prstClr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pl-PL" sz="4400" b="1" dirty="0" smtClean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0144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Prostokąt 3"/>
          <p:cNvSpPr/>
          <p:nvPr/>
        </p:nvSpPr>
        <p:spPr>
          <a:xfrm>
            <a:off x="0" y="0"/>
            <a:ext cx="9144000" cy="606891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prstClr val="white"/>
              </a:solidFill>
            </a:endParaRPr>
          </a:p>
        </p:txBody>
      </p:sp>
      <p:sp>
        <p:nvSpPr>
          <p:cNvPr id="6" name="Prostokąt 5"/>
          <p:cNvSpPr/>
          <p:nvPr/>
        </p:nvSpPr>
        <p:spPr>
          <a:xfrm>
            <a:off x="-48486" y="0"/>
            <a:ext cx="9144000" cy="908720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prstClr val="white"/>
              </a:solidFill>
            </a:endParaRPr>
          </a:p>
        </p:txBody>
      </p:sp>
      <p:sp>
        <p:nvSpPr>
          <p:cNvPr id="8" name="pole tekstowe 7"/>
          <p:cNvSpPr txBox="1"/>
          <p:nvPr/>
        </p:nvSpPr>
        <p:spPr>
          <a:xfrm>
            <a:off x="-54260" y="6237311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spc="-500" dirty="0" smtClean="0">
                <a:solidFill>
                  <a:srgbClr val="F79646">
                    <a:lumMod val="50000"/>
                  </a:srgbClr>
                </a:solidFill>
                <a:latin typeface="Bradley Hand ITC" panose="03070402050302030203" pitchFamily="66" charset="0"/>
                <a:sym typeface="Webdings"/>
              </a:rPr>
              <a:t></a:t>
            </a:r>
            <a:r>
              <a:rPr lang="pl-PL" sz="3200" spc="-1000" dirty="0" smtClean="0">
                <a:solidFill>
                  <a:srgbClr val="F79646">
                    <a:lumMod val="50000"/>
                  </a:srgbClr>
                </a:solidFill>
                <a:latin typeface="Bradley Hand ITC" panose="03070402050302030203" pitchFamily="66" charset="0"/>
                <a:sym typeface="Webdings"/>
              </a:rPr>
              <a:t></a:t>
            </a:r>
            <a:r>
              <a:rPr lang="pl-PL" sz="3200" spc="-500" dirty="0" smtClean="0">
                <a:solidFill>
                  <a:srgbClr val="F79646">
                    <a:lumMod val="50000"/>
                  </a:srgbClr>
                </a:solidFill>
                <a:latin typeface="Bradley Hand ITC" panose="03070402050302030203" pitchFamily="66" charset="0"/>
                <a:sym typeface="Webdings"/>
              </a:rPr>
              <a:t></a:t>
            </a:r>
            <a:r>
              <a:rPr lang="pl-PL" sz="3200" spc="-2000" dirty="0" smtClean="0">
                <a:solidFill>
                  <a:srgbClr val="F79646">
                    <a:lumMod val="50000"/>
                  </a:srgbClr>
                </a:solidFill>
                <a:latin typeface="Bradley Hand ITC" panose="03070402050302030203" pitchFamily="66" charset="0"/>
                <a:sym typeface="Webdings"/>
              </a:rPr>
              <a:t></a:t>
            </a:r>
            <a:r>
              <a:rPr lang="pl-PL" sz="3200" spc="-3000" dirty="0" smtClean="0">
                <a:solidFill>
                  <a:srgbClr val="F79646">
                    <a:lumMod val="50000"/>
                  </a:srgbClr>
                </a:solidFill>
                <a:latin typeface="Bradley Hand ITC" panose="03070402050302030203" pitchFamily="66" charset="0"/>
                <a:sym typeface="Webdings"/>
              </a:rPr>
              <a:t>         </a:t>
            </a:r>
            <a:r>
              <a:rPr lang="pl-PL" sz="3200" i="1" dirty="0" smtClean="0">
                <a:solidFill>
                  <a:srgbClr val="F79646">
                    <a:lumMod val="50000"/>
                  </a:srgbClr>
                </a:solidFill>
                <a:latin typeface="Bradley Hand ITC" panose="03070402050302030203" pitchFamily="66" charset="0"/>
              </a:rPr>
              <a:t>P             </a:t>
            </a:r>
            <a:r>
              <a:rPr lang="pl-PL" sz="3200" b="1" i="1" dirty="0" smtClean="0">
                <a:solidFill>
                  <a:srgbClr val="F79646">
                    <a:lumMod val="50000"/>
                  </a:srgbClr>
                </a:solidFill>
                <a:latin typeface="Bradley Hand ITC" panose="03070402050302030203" pitchFamily="66" charset="0"/>
              </a:rPr>
              <a:t>Prawo jest dla ludzi</a:t>
            </a:r>
            <a:endParaRPr lang="pl-PL" sz="3200" b="1" i="1" dirty="0">
              <a:solidFill>
                <a:srgbClr val="F79646">
                  <a:lumMod val="50000"/>
                </a:srgbClr>
              </a:solidFill>
              <a:latin typeface="Bradley Hand ITC" panose="03070402050302030203" pitchFamily="66" charset="0"/>
            </a:endParaRPr>
          </a:p>
        </p:txBody>
      </p:sp>
      <p:pic>
        <p:nvPicPr>
          <p:cNvPr id="11" name="Obraz 10" descr="RP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627784" y="44624"/>
            <a:ext cx="3553321" cy="819264"/>
          </a:xfrm>
          <a:prstGeom prst="rect">
            <a:avLst/>
          </a:prstGeom>
        </p:spPr>
      </p:pic>
      <p:grpSp>
        <p:nvGrpSpPr>
          <p:cNvPr id="16" name="Grupa 15"/>
          <p:cNvGrpSpPr/>
          <p:nvPr/>
        </p:nvGrpSpPr>
        <p:grpSpPr>
          <a:xfrm>
            <a:off x="2195736" y="1195604"/>
            <a:ext cx="4670640" cy="2737452"/>
            <a:chOff x="3501760" y="907572"/>
            <a:chExt cx="4670640" cy="2737452"/>
          </a:xfrm>
        </p:grpSpPr>
        <p:sp>
          <p:nvSpPr>
            <p:cNvPr id="17" name="Prostokąt 16"/>
            <p:cNvSpPr/>
            <p:nvPr/>
          </p:nvSpPr>
          <p:spPr>
            <a:xfrm>
              <a:off x="3501760" y="1447720"/>
              <a:ext cx="4608512" cy="238102"/>
            </a:xfrm>
            <a:prstGeom prst="rect">
              <a:avLst/>
            </a:prstGeom>
            <a:solidFill>
              <a:schemeClr val="bg1">
                <a:lumMod val="85000"/>
                <a:alpha val="34000"/>
              </a:schemeClr>
            </a:solidFill>
            <a:ln>
              <a:noFill/>
            </a:ln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prstClr val="white"/>
                </a:solidFill>
              </a:endParaRPr>
            </a:p>
          </p:txBody>
        </p:sp>
        <p:sp>
          <p:nvSpPr>
            <p:cNvPr id="18" name="Prostokąt 17"/>
            <p:cNvSpPr/>
            <p:nvPr/>
          </p:nvSpPr>
          <p:spPr>
            <a:xfrm>
              <a:off x="4572000" y="908719"/>
              <a:ext cx="216024" cy="2736304"/>
            </a:xfrm>
            <a:prstGeom prst="rect">
              <a:avLst/>
            </a:prstGeom>
            <a:solidFill>
              <a:schemeClr val="bg1">
                <a:lumMod val="85000"/>
                <a:alpha val="34000"/>
              </a:schemeClr>
            </a:solidFill>
            <a:ln>
              <a:noFill/>
            </a:ln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prstClr val="white"/>
                </a:solidFill>
              </a:endParaRPr>
            </a:p>
          </p:txBody>
        </p:sp>
        <p:sp>
          <p:nvSpPr>
            <p:cNvPr id="19" name="Prostokąt 18"/>
            <p:cNvSpPr/>
            <p:nvPr/>
          </p:nvSpPr>
          <p:spPr>
            <a:xfrm>
              <a:off x="5724128" y="908146"/>
              <a:ext cx="216024" cy="2736878"/>
            </a:xfrm>
            <a:prstGeom prst="rect">
              <a:avLst/>
            </a:prstGeom>
            <a:solidFill>
              <a:schemeClr val="bg1">
                <a:lumMod val="85000"/>
                <a:alpha val="34000"/>
              </a:schemeClr>
            </a:solidFill>
            <a:ln>
              <a:noFill/>
            </a:ln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prstClr val="white"/>
                </a:solidFill>
              </a:endParaRPr>
            </a:p>
          </p:txBody>
        </p:sp>
        <p:sp>
          <p:nvSpPr>
            <p:cNvPr id="20" name="Prostokąt 19"/>
            <p:cNvSpPr/>
            <p:nvPr/>
          </p:nvSpPr>
          <p:spPr>
            <a:xfrm>
              <a:off x="6876256" y="907572"/>
              <a:ext cx="216024" cy="2737451"/>
            </a:xfrm>
            <a:prstGeom prst="rect">
              <a:avLst/>
            </a:prstGeom>
            <a:solidFill>
              <a:schemeClr val="bg1">
                <a:lumMod val="85000"/>
                <a:alpha val="34000"/>
              </a:schemeClr>
            </a:solidFill>
            <a:ln>
              <a:noFill/>
            </a:ln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prstClr val="white"/>
                </a:solidFill>
              </a:endParaRPr>
            </a:p>
          </p:txBody>
        </p:sp>
        <p:sp>
          <p:nvSpPr>
            <p:cNvPr id="21" name="Prostokąt 20"/>
            <p:cNvSpPr/>
            <p:nvPr/>
          </p:nvSpPr>
          <p:spPr>
            <a:xfrm>
              <a:off x="3563888" y="2399956"/>
              <a:ext cx="4608512" cy="238102"/>
            </a:xfrm>
            <a:prstGeom prst="rect">
              <a:avLst/>
            </a:prstGeom>
            <a:solidFill>
              <a:schemeClr val="bg1">
                <a:lumMod val="85000"/>
                <a:alpha val="34000"/>
              </a:schemeClr>
            </a:solidFill>
            <a:ln>
              <a:noFill/>
            </a:ln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prstClr val="white"/>
                </a:solidFill>
              </a:endParaRPr>
            </a:p>
          </p:txBody>
        </p:sp>
      </p:grpSp>
      <p:sp>
        <p:nvSpPr>
          <p:cNvPr id="22" name="pole tekstowe 21"/>
          <p:cNvSpPr txBox="1"/>
          <p:nvPr/>
        </p:nvSpPr>
        <p:spPr>
          <a:xfrm>
            <a:off x="7692" y="919855"/>
            <a:ext cx="9175676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000" b="1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Mirosław F.; Łódź</a:t>
            </a:r>
          </a:p>
          <a:p>
            <a:pPr algn="ctr"/>
            <a:r>
              <a:rPr lang="pl-PL" sz="2400" b="1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W orzeczeniu sądowo-psychiatrycznym ustalono, że cierpi na chorobę psychiczną i wymaga leczenia farmakologicznego.</a:t>
            </a:r>
          </a:p>
          <a:p>
            <a:r>
              <a:rPr lang="pl-PL" sz="2500" b="1" dirty="0" smtClean="0">
                <a:solidFill>
                  <a:srgbClr val="FF0000"/>
                </a:solidFill>
              </a:rPr>
              <a:t>18 sierpnia 2014 r.</a:t>
            </a:r>
            <a:r>
              <a:rPr lang="pl-PL" sz="2500" b="1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: zastosowano areszt tymczasowy</a:t>
            </a:r>
          </a:p>
          <a:p>
            <a:r>
              <a:rPr lang="pl-PL" sz="2500" b="1" dirty="0" smtClean="0">
                <a:solidFill>
                  <a:srgbClr val="FF0000"/>
                </a:solidFill>
              </a:rPr>
              <a:t>19 stycznia 2015 r.</a:t>
            </a:r>
            <a:r>
              <a:rPr lang="pl-PL" sz="2500" b="1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: poddany obserwacji sądowo-psychiatrycznej</a:t>
            </a:r>
          </a:p>
          <a:p>
            <a:r>
              <a:rPr lang="pl-PL" sz="2500" b="1" dirty="0" smtClean="0">
                <a:solidFill>
                  <a:srgbClr val="FF0000"/>
                </a:solidFill>
              </a:rPr>
              <a:t>10 kwietnia 2015 r.</a:t>
            </a:r>
            <a:r>
              <a:rPr lang="pl-PL" sz="2500" b="1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: do Sądu Rejonowego w Łodzi wpłynął wniosek o umorzenie postępowania i zastosowanie środka zabezpieczającego</a:t>
            </a:r>
          </a:p>
          <a:p>
            <a:r>
              <a:rPr lang="pl-PL" sz="2500" b="1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8 grudnia 2015 r.: uprawomocnienie postanowienia</a:t>
            </a:r>
          </a:p>
          <a:p>
            <a:r>
              <a:rPr lang="pl-PL" sz="2500" b="1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7 stycznia 2016 r.: zarządzenie o określenie zakładu psychiatrycznego</a:t>
            </a:r>
          </a:p>
          <a:p>
            <a:r>
              <a:rPr lang="pl-PL" sz="2500" b="1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19 luty 2016 r.: nakaz przyjęcia i przetransportowania</a:t>
            </a:r>
          </a:p>
          <a:p>
            <a:r>
              <a:rPr lang="pl-PL" sz="2500" b="1" dirty="0" smtClean="0">
                <a:solidFill>
                  <a:srgbClr val="FF0000"/>
                </a:solidFill>
              </a:rPr>
              <a:t>25 luty 2016 r.</a:t>
            </a:r>
            <a:r>
              <a:rPr lang="pl-PL" sz="2500" b="1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: transport do szpitala</a:t>
            </a:r>
          </a:p>
        </p:txBody>
      </p:sp>
      <p:sp>
        <p:nvSpPr>
          <p:cNvPr id="26" name="pole tekstowe 25"/>
          <p:cNvSpPr txBox="1"/>
          <p:nvPr/>
        </p:nvSpPr>
        <p:spPr>
          <a:xfrm>
            <a:off x="7536" y="6068914"/>
            <a:ext cx="896054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6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 </a:t>
            </a:r>
            <a:endParaRPr lang="pl-PL" sz="3600" dirty="0">
              <a:solidFill>
                <a:prstClr val="black">
                  <a:lumMod val="65000"/>
                  <a:lumOff val="35000"/>
                </a:prstClr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pl-PL" sz="4400" b="1" dirty="0" smtClean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2252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Prostokąt 3"/>
          <p:cNvSpPr/>
          <p:nvPr/>
        </p:nvSpPr>
        <p:spPr>
          <a:xfrm>
            <a:off x="0" y="0"/>
            <a:ext cx="9144000" cy="606891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prstClr val="white"/>
              </a:solidFill>
            </a:endParaRPr>
          </a:p>
        </p:txBody>
      </p:sp>
      <p:sp>
        <p:nvSpPr>
          <p:cNvPr id="6" name="Prostokąt 5"/>
          <p:cNvSpPr/>
          <p:nvPr/>
        </p:nvSpPr>
        <p:spPr>
          <a:xfrm>
            <a:off x="-48486" y="0"/>
            <a:ext cx="9144000" cy="908720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prstClr val="white"/>
              </a:solidFill>
            </a:endParaRPr>
          </a:p>
        </p:txBody>
      </p:sp>
      <p:sp>
        <p:nvSpPr>
          <p:cNvPr id="8" name="pole tekstowe 7"/>
          <p:cNvSpPr txBox="1"/>
          <p:nvPr/>
        </p:nvSpPr>
        <p:spPr>
          <a:xfrm>
            <a:off x="-54260" y="6237311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spc="-500" dirty="0" smtClean="0">
                <a:solidFill>
                  <a:srgbClr val="F79646">
                    <a:lumMod val="50000"/>
                  </a:srgbClr>
                </a:solidFill>
                <a:latin typeface="Bradley Hand ITC" panose="03070402050302030203" pitchFamily="66" charset="0"/>
                <a:sym typeface="Webdings"/>
              </a:rPr>
              <a:t></a:t>
            </a:r>
            <a:r>
              <a:rPr lang="pl-PL" sz="3200" spc="-1000" dirty="0" smtClean="0">
                <a:solidFill>
                  <a:srgbClr val="F79646">
                    <a:lumMod val="50000"/>
                  </a:srgbClr>
                </a:solidFill>
                <a:latin typeface="Bradley Hand ITC" panose="03070402050302030203" pitchFamily="66" charset="0"/>
                <a:sym typeface="Webdings"/>
              </a:rPr>
              <a:t></a:t>
            </a:r>
            <a:r>
              <a:rPr lang="pl-PL" sz="3200" spc="-500" dirty="0" smtClean="0">
                <a:solidFill>
                  <a:srgbClr val="F79646">
                    <a:lumMod val="50000"/>
                  </a:srgbClr>
                </a:solidFill>
                <a:latin typeface="Bradley Hand ITC" panose="03070402050302030203" pitchFamily="66" charset="0"/>
                <a:sym typeface="Webdings"/>
              </a:rPr>
              <a:t></a:t>
            </a:r>
            <a:r>
              <a:rPr lang="pl-PL" sz="3200" spc="-2000" dirty="0" smtClean="0">
                <a:solidFill>
                  <a:srgbClr val="F79646">
                    <a:lumMod val="50000"/>
                  </a:srgbClr>
                </a:solidFill>
                <a:latin typeface="Bradley Hand ITC" panose="03070402050302030203" pitchFamily="66" charset="0"/>
                <a:sym typeface="Webdings"/>
              </a:rPr>
              <a:t></a:t>
            </a:r>
            <a:r>
              <a:rPr lang="pl-PL" sz="3200" spc="-3000" dirty="0" smtClean="0">
                <a:solidFill>
                  <a:srgbClr val="F79646">
                    <a:lumMod val="50000"/>
                  </a:srgbClr>
                </a:solidFill>
                <a:latin typeface="Bradley Hand ITC" panose="03070402050302030203" pitchFamily="66" charset="0"/>
                <a:sym typeface="Webdings"/>
              </a:rPr>
              <a:t>         </a:t>
            </a:r>
            <a:r>
              <a:rPr lang="pl-PL" sz="3200" i="1" dirty="0" smtClean="0">
                <a:solidFill>
                  <a:srgbClr val="F79646">
                    <a:lumMod val="50000"/>
                  </a:srgbClr>
                </a:solidFill>
                <a:latin typeface="Bradley Hand ITC" panose="03070402050302030203" pitchFamily="66" charset="0"/>
              </a:rPr>
              <a:t>P             </a:t>
            </a:r>
            <a:r>
              <a:rPr lang="pl-PL" sz="3200" b="1" i="1" dirty="0" smtClean="0">
                <a:solidFill>
                  <a:srgbClr val="F79646">
                    <a:lumMod val="50000"/>
                  </a:srgbClr>
                </a:solidFill>
                <a:latin typeface="Bradley Hand ITC" panose="03070402050302030203" pitchFamily="66" charset="0"/>
              </a:rPr>
              <a:t>Prawo jest dla ludzi</a:t>
            </a:r>
            <a:endParaRPr lang="pl-PL" sz="3200" b="1" i="1" dirty="0">
              <a:solidFill>
                <a:srgbClr val="F79646">
                  <a:lumMod val="50000"/>
                </a:srgbClr>
              </a:solidFill>
              <a:latin typeface="Bradley Hand ITC" panose="03070402050302030203" pitchFamily="66" charset="0"/>
            </a:endParaRPr>
          </a:p>
        </p:txBody>
      </p:sp>
      <p:pic>
        <p:nvPicPr>
          <p:cNvPr id="11" name="Obraz 10" descr="RP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627784" y="44624"/>
            <a:ext cx="3553321" cy="819264"/>
          </a:xfrm>
          <a:prstGeom prst="rect">
            <a:avLst/>
          </a:prstGeom>
        </p:spPr>
      </p:pic>
      <p:grpSp>
        <p:nvGrpSpPr>
          <p:cNvPr id="16" name="Grupa 15"/>
          <p:cNvGrpSpPr/>
          <p:nvPr/>
        </p:nvGrpSpPr>
        <p:grpSpPr>
          <a:xfrm>
            <a:off x="2195736" y="1195604"/>
            <a:ext cx="4670640" cy="2737452"/>
            <a:chOff x="3501760" y="907572"/>
            <a:chExt cx="4670640" cy="2737452"/>
          </a:xfrm>
        </p:grpSpPr>
        <p:sp>
          <p:nvSpPr>
            <p:cNvPr id="17" name="Prostokąt 16"/>
            <p:cNvSpPr/>
            <p:nvPr/>
          </p:nvSpPr>
          <p:spPr>
            <a:xfrm>
              <a:off x="3501760" y="1447720"/>
              <a:ext cx="4608512" cy="238102"/>
            </a:xfrm>
            <a:prstGeom prst="rect">
              <a:avLst/>
            </a:prstGeom>
            <a:solidFill>
              <a:schemeClr val="bg1">
                <a:lumMod val="85000"/>
                <a:alpha val="34000"/>
              </a:schemeClr>
            </a:solidFill>
            <a:ln>
              <a:noFill/>
            </a:ln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prstClr val="white"/>
                </a:solidFill>
              </a:endParaRPr>
            </a:p>
          </p:txBody>
        </p:sp>
        <p:sp>
          <p:nvSpPr>
            <p:cNvPr id="18" name="Prostokąt 17"/>
            <p:cNvSpPr/>
            <p:nvPr/>
          </p:nvSpPr>
          <p:spPr>
            <a:xfrm>
              <a:off x="4572000" y="908719"/>
              <a:ext cx="216024" cy="2736304"/>
            </a:xfrm>
            <a:prstGeom prst="rect">
              <a:avLst/>
            </a:prstGeom>
            <a:solidFill>
              <a:schemeClr val="bg1">
                <a:lumMod val="85000"/>
                <a:alpha val="34000"/>
              </a:schemeClr>
            </a:solidFill>
            <a:ln>
              <a:noFill/>
            </a:ln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prstClr val="white"/>
                </a:solidFill>
              </a:endParaRPr>
            </a:p>
          </p:txBody>
        </p:sp>
        <p:sp>
          <p:nvSpPr>
            <p:cNvPr id="19" name="Prostokąt 18"/>
            <p:cNvSpPr/>
            <p:nvPr/>
          </p:nvSpPr>
          <p:spPr>
            <a:xfrm>
              <a:off x="5724128" y="908146"/>
              <a:ext cx="216024" cy="2736878"/>
            </a:xfrm>
            <a:prstGeom prst="rect">
              <a:avLst/>
            </a:prstGeom>
            <a:solidFill>
              <a:schemeClr val="bg1">
                <a:lumMod val="85000"/>
                <a:alpha val="34000"/>
              </a:schemeClr>
            </a:solidFill>
            <a:ln>
              <a:noFill/>
            </a:ln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prstClr val="white"/>
                </a:solidFill>
              </a:endParaRPr>
            </a:p>
          </p:txBody>
        </p:sp>
        <p:sp>
          <p:nvSpPr>
            <p:cNvPr id="20" name="Prostokąt 19"/>
            <p:cNvSpPr/>
            <p:nvPr/>
          </p:nvSpPr>
          <p:spPr>
            <a:xfrm>
              <a:off x="6876256" y="907572"/>
              <a:ext cx="216024" cy="2737451"/>
            </a:xfrm>
            <a:prstGeom prst="rect">
              <a:avLst/>
            </a:prstGeom>
            <a:solidFill>
              <a:schemeClr val="bg1">
                <a:lumMod val="85000"/>
                <a:alpha val="34000"/>
              </a:schemeClr>
            </a:solidFill>
            <a:ln>
              <a:noFill/>
            </a:ln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prstClr val="white"/>
                </a:solidFill>
              </a:endParaRPr>
            </a:p>
          </p:txBody>
        </p:sp>
        <p:sp>
          <p:nvSpPr>
            <p:cNvPr id="21" name="Prostokąt 20"/>
            <p:cNvSpPr/>
            <p:nvPr/>
          </p:nvSpPr>
          <p:spPr>
            <a:xfrm>
              <a:off x="3563888" y="2399956"/>
              <a:ext cx="4608512" cy="238102"/>
            </a:xfrm>
            <a:prstGeom prst="rect">
              <a:avLst/>
            </a:prstGeom>
            <a:solidFill>
              <a:schemeClr val="bg1">
                <a:lumMod val="85000"/>
                <a:alpha val="34000"/>
              </a:schemeClr>
            </a:solidFill>
            <a:ln>
              <a:noFill/>
            </a:ln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prstClr val="white"/>
                </a:solidFill>
              </a:endParaRPr>
            </a:p>
          </p:txBody>
        </p:sp>
      </p:grpSp>
      <p:sp>
        <p:nvSpPr>
          <p:cNvPr id="22" name="pole tekstowe 21"/>
          <p:cNvSpPr txBox="1"/>
          <p:nvPr/>
        </p:nvSpPr>
        <p:spPr>
          <a:xfrm>
            <a:off x="7692" y="919855"/>
            <a:ext cx="9175676" cy="47551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000" b="1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Feliks </a:t>
            </a:r>
            <a:r>
              <a:rPr lang="pl-PL" sz="3000" b="1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M.; </a:t>
            </a:r>
            <a:r>
              <a:rPr lang="pl-PL" sz="3000" b="1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Śląsk</a:t>
            </a:r>
          </a:p>
          <a:p>
            <a:pPr algn="ctr"/>
            <a:r>
              <a:rPr lang="pl-PL" sz="2400" dirty="0" smtClean="0"/>
              <a:t>W 2004 r. umieszczony w szpitalu psychiatrycznym tytułem środka zabezpieczającego (wypowiadał groźby karalne)</a:t>
            </a:r>
            <a:r>
              <a:rPr lang="pl-PL" sz="2400" b="1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.</a:t>
            </a:r>
          </a:p>
          <a:p>
            <a:r>
              <a:rPr lang="pl-PL" sz="2500" b="1" dirty="0" smtClean="0">
                <a:solidFill>
                  <a:srgbClr val="FF0000"/>
                </a:solidFill>
              </a:rPr>
              <a:t>Feliks F. </a:t>
            </a:r>
            <a:r>
              <a:rPr lang="pl-PL" sz="2500" b="1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dowodził, że sąd błędnie określił stan jego zdrowia</a:t>
            </a:r>
          </a:p>
          <a:p>
            <a:r>
              <a:rPr lang="pl-PL" sz="2500" b="1" dirty="0">
                <a:solidFill>
                  <a:srgbClr val="FF0000"/>
                </a:solidFill>
              </a:rPr>
              <a:t>Sąd II instancji </a:t>
            </a:r>
            <a:r>
              <a:rPr lang="pl-PL" sz="2500" b="1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nie uwzględnia zażalenia</a:t>
            </a:r>
          </a:p>
          <a:p>
            <a:r>
              <a:rPr lang="pl-PL" sz="2500" b="1" dirty="0">
                <a:solidFill>
                  <a:srgbClr val="FF0000"/>
                </a:solidFill>
              </a:rPr>
              <a:t>Sąd Najwyższy </a:t>
            </a:r>
            <a:r>
              <a:rPr lang="pl-PL" sz="2500" b="1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uwzględnia kasację RPO: sądy nie przeprowadziły </a:t>
            </a:r>
            <a:r>
              <a:rPr lang="pl-PL" sz="2500" b="1" dirty="0">
                <a:solidFill>
                  <a:prstClr val="black">
                    <a:lumMod val="65000"/>
                    <a:lumOff val="35000"/>
                  </a:prstClr>
                </a:solidFill>
              </a:rPr>
              <a:t>– poza obowiązkowym przesłuchaniem biegłych </a:t>
            </a:r>
            <a:r>
              <a:rPr lang="pl-PL" sz="2500" b="1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psychiatrów </a:t>
            </a:r>
            <a:r>
              <a:rPr lang="pl-PL" sz="2500" b="1" dirty="0">
                <a:solidFill>
                  <a:prstClr val="black">
                    <a:lumMod val="65000"/>
                    <a:lumOff val="35000"/>
                  </a:prstClr>
                </a:solidFill>
              </a:rPr>
              <a:t>oraz psychologa – jakiegokolwiek postępowania </a:t>
            </a:r>
            <a:r>
              <a:rPr lang="pl-PL" sz="2500" b="1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dowodowego </a:t>
            </a:r>
            <a:r>
              <a:rPr lang="pl-PL" sz="2500" b="1" dirty="0">
                <a:solidFill>
                  <a:prstClr val="black">
                    <a:lumMod val="65000"/>
                    <a:lumOff val="35000"/>
                  </a:prstClr>
                </a:solidFill>
              </a:rPr>
              <a:t>mającego potwierdzić sprawstwo podejrzanego w zakresie zarzuconych mu czynów. A sam podejrzany nie został nawet przesłuchany w postępowaniu </a:t>
            </a:r>
            <a:r>
              <a:rPr lang="pl-PL" sz="2500" b="1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przygotowawczym. Za „iluzoryczne” SN uznał postepowanie </a:t>
            </a:r>
            <a:r>
              <a:rPr lang="pl-PL" sz="2500" b="1" dirty="0" err="1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międzyinstancyjne</a:t>
            </a:r>
            <a:r>
              <a:rPr lang="pl-PL" sz="2500" b="1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. </a:t>
            </a:r>
            <a:r>
              <a:rPr lang="pl-PL" sz="2500" b="1" dirty="0">
                <a:solidFill>
                  <a:prstClr val="black">
                    <a:lumMod val="65000"/>
                    <a:lumOff val="35000"/>
                  </a:prstClr>
                </a:solidFill>
              </a:rPr>
              <a:t> </a:t>
            </a:r>
          </a:p>
        </p:txBody>
      </p:sp>
      <p:sp>
        <p:nvSpPr>
          <p:cNvPr id="26" name="pole tekstowe 25"/>
          <p:cNvSpPr txBox="1"/>
          <p:nvPr/>
        </p:nvSpPr>
        <p:spPr>
          <a:xfrm>
            <a:off x="7536" y="6068914"/>
            <a:ext cx="896054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6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 </a:t>
            </a:r>
            <a:endParaRPr lang="pl-PL" sz="3600" dirty="0">
              <a:solidFill>
                <a:prstClr val="black">
                  <a:lumMod val="65000"/>
                  <a:lumOff val="35000"/>
                </a:prstClr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pl-PL" sz="4400" b="1" dirty="0" smtClean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3217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Prostokąt 3"/>
          <p:cNvSpPr/>
          <p:nvPr/>
        </p:nvSpPr>
        <p:spPr>
          <a:xfrm>
            <a:off x="0" y="0"/>
            <a:ext cx="9144000" cy="606891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prstClr val="white"/>
              </a:solidFill>
            </a:endParaRPr>
          </a:p>
        </p:txBody>
      </p:sp>
      <p:sp>
        <p:nvSpPr>
          <p:cNvPr id="6" name="Prostokąt 5"/>
          <p:cNvSpPr/>
          <p:nvPr/>
        </p:nvSpPr>
        <p:spPr>
          <a:xfrm>
            <a:off x="-48486" y="0"/>
            <a:ext cx="9144000" cy="908720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prstClr val="white"/>
              </a:solidFill>
            </a:endParaRPr>
          </a:p>
        </p:txBody>
      </p:sp>
      <p:sp>
        <p:nvSpPr>
          <p:cNvPr id="8" name="pole tekstowe 7"/>
          <p:cNvSpPr txBox="1"/>
          <p:nvPr/>
        </p:nvSpPr>
        <p:spPr>
          <a:xfrm>
            <a:off x="-54260" y="6237311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spc="-500" dirty="0" smtClean="0">
                <a:solidFill>
                  <a:srgbClr val="F79646">
                    <a:lumMod val="50000"/>
                  </a:srgbClr>
                </a:solidFill>
                <a:latin typeface="Bradley Hand ITC" panose="03070402050302030203" pitchFamily="66" charset="0"/>
                <a:sym typeface="Webdings"/>
              </a:rPr>
              <a:t></a:t>
            </a:r>
            <a:r>
              <a:rPr lang="pl-PL" sz="3200" spc="-1000" dirty="0" smtClean="0">
                <a:solidFill>
                  <a:srgbClr val="F79646">
                    <a:lumMod val="50000"/>
                  </a:srgbClr>
                </a:solidFill>
                <a:latin typeface="Bradley Hand ITC" panose="03070402050302030203" pitchFamily="66" charset="0"/>
                <a:sym typeface="Webdings"/>
              </a:rPr>
              <a:t></a:t>
            </a:r>
            <a:r>
              <a:rPr lang="pl-PL" sz="3200" spc="-500" dirty="0" smtClean="0">
                <a:solidFill>
                  <a:srgbClr val="F79646">
                    <a:lumMod val="50000"/>
                  </a:srgbClr>
                </a:solidFill>
                <a:latin typeface="Bradley Hand ITC" panose="03070402050302030203" pitchFamily="66" charset="0"/>
                <a:sym typeface="Webdings"/>
              </a:rPr>
              <a:t></a:t>
            </a:r>
            <a:r>
              <a:rPr lang="pl-PL" sz="3200" spc="-2000" dirty="0" smtClean="0">
                <a:solidFill>
                  <a:srgbClr val="F79646">
                    <a:lumMod val="50000"/>
                  </a:srgbClr>
                </a:solidFill>
                <a:latin typeface="Bradley Hand ITC" panose="03070402050302030203" pitchFamily="66" charset="0"/>
                <a:sym typeface="Webdings"/>
              </a:rPr>
              <a:t></a:t>
            </a:r>
            <a:r>
              <a:rPr lang="pl-PL" sz="3200" spc="-3000" dirty="0" smtClean="0">
                <a:solidFill>
                  <a:srgbClr val="F79646">
                    <a:lumMod val="50000"/>
                  </a:srgbClr>
                </a:solidFill>
                <a:latin typeface="Bradley Hand ITC" panose="03070402050302030203" pitchFamily="66" charset="0"/>
                <a:sym typeface="Webdings"/>
              </a:rPr>
              <a:t>         </a:t>
            </a:r>
            <a:r>
              <a:rPr lang="pl-PL" sz="3200" i="1" dirty="0" smtClean="0">
                <a:solidFill>
                  <a:srgbClr val="F79646">
                    <a:lumMod val="50000"/>
                  </a:srgbClr>
                </a:solidFill>
                <a:latin typeface="Bradley Hand ITC" panose="03070402050302030203" pitchFamily="66" charset="0"/>
              </a:rPr>
              <a:t>P             </a:t>
            </a:r>
            <a:r>
              <a:rPr lang="pl-PL" sz="3200" b="1" i="1" dirty="0" smtClean="0">
                <a:solidFill>
                  <a:srgbClr val="F79646">
                    <a:lumMod val="50000"/>
                  </a:srgbClr>
                </a:solidFill>
                <a:latin typeface="Bradley Hand ITC" panose="03070402050302030203" pitchFamily="66" charset="0"/>
              </a:rPr>
              <a:t>Prawo jest dla ludzi</a:t>
            </a:r>
            <a:endParaRPr lang="pl-PL" sz="3200" b="1" i="1" dirty="0">
              <a:solidFill>
                <a:srgbClr val="F79646">
                  <a:lumMod val="50000"/>
                </a:srgbClr>
              </a:solidFill>
              <a:latin typeface="Bradley Hand ITC" panose="03070402050302030203" pitchFamily="66" charset="0"/>
            </a:endParaRPr>
          </a:p>
        </p:txBody>
      </p:sp>
      <p:pic>
        <p:nvPicPr>
          <p:cNvPr id="11" name="Obraz 10" descr="RP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627784" y="44624"/>
            <a:ext cx="3553321" cy="819264"/>
          </a:xfrm>
          <a:prstGeom prst="rect">
            <a:avLst/>
          </a:prstGeom>
        </p:spPr>
      </p:pic>
      <p:grpSp>
        <p:nvGrpSpPr>
          <p:cNvPr id="16" name="Grupa 15"/>
          <p:cNvGrpSpPr/>
          <p:nvPr/>
        </p:nvGrpSpPr>
        <p:grpSpPr>
          <a:xfrm>
            <a:off x="2195736" y="1195604"/>
            <a:ext cx="4670640" cy="2737452"/>
            <a:chOff x="3501760" y="907572"/>
            <a:chExt cx="4670640" cy="2737452"/>
          </a:xfrm>
        </p:grpSpPr>
        <p:sp>
          <p:nvSpPr>
            <p:cNvPr id="17" name="Prostokąt 16"/>
            <p:cNvSpPr/>
            <p:nvPr/>
          </p:nvSpPr>
          <p:spPr>
            <a:xfrm>
              <a:off x="3501760" y="1447720"/>
              <a:ext cx="4608512" cy="238102"/>
            </a:xfrm>
            <a:prstGeom prst="rect">
              <a:avLst/>
            </a:prstGeom>
            <a:solidFill>
              <a:schemeClr val="bg1">
                <a:lumMod val="85000"/>
                <a:alpha val="34000"/>
              </a:schemeClr>
            </a:solidFill>
            <a:ln>
              <a:noFill/>
            </a:ln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prstClr val="white"/>
                </a:solidFill>
              </a:endParaRPr>
            </a:p>
          </p:txBody>
        </p:sp>
        <p:sp>
          <p:nvSpPr>
            <p:cNvPr id="18" name="Prostokąt 17"/>
            <p:cNvSpPr/>
            <p:nvPr/>
          </p:nvSpPr>
          <p:spPr>
            <a:xfrm>
              <a:off x="4572000" y="908719"/>
              <a:ext cx="216024" cy="2736304"/>
            </a:xfrm>
            <a:prstGeom prst="rect">
              <a:avLst/>
            </a:prstGeom>
            <a:solidFill>
              <a:schemeClr val="bg1">
                <a:lumMod val="85000"/>
                <a:alpha val="34000"/>
              </a:schemeClr>
            </a:solidFill>
            <a:ln>
              <a:noFill/>
            </a:ln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prstClr val="white"/>
                </a:solidFill>
              </a:endParaRPr>
            </a:p>
          </p:txBody>
        </p:sp>
        <p:sp>
          <p:nvSpPr>
            <p:cNvPr id="19" name="Prostokąt 18"/>
            <p:cNvSpPr/>
            <p:nvPr/>
          </p:nvSpPr>
          <p:spPr>
            <a:xfrm>
              <a:off x="5724128" y="908146"/>
              <a:ext cx="216024" cy="2736878"/>
            </a:xfrm>
            <a:prstGeom prst="rect">
              <a:avLst/>
            </a:prstGeom>
            <a:solidFill>
              <a:schemeClr val="bg1">
                <a:lumMod val="85000"/>
                <a:alpha val="34000"/>
              </a:schemeClr>
            </a:solidFill>
            <a:ln>
              <a:noFill/>
            </a:ln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prstClr val="white"/>
                </a:solidFill>
              </a:endParaRPr>
            </a:p>
          </p:txBody>
        </p:sp>
        <p:sp>
          <p:nvSpPr>
            <p:cNvPr id="20" name="Prostokąt 19"/>
            <p:cNvSpPr/>
            <p:nvPr/>
          </p:nvSpPr>
          <p:spPr>
            <a:xfrm>
              <a:off x="6876256" y="907572"/>
              <a:ext cx="216024" cy="2737451"/>
            </a:xfrm>
            <a:prstGeom prst="rect">
              <a:avLst/>
            </a:prstGeom>
            <a:solidFill>
              <a:schemeClr val="bg1">
                <a:lumMod val="85000"/>
                <a:alpha val="34000"/>
              </a:schemeClr>
            </a:solidFill>
            <a:ln>
              <a:noFill/>
            </a:ln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prstClr val="white"/>
                </a:solidFill>
              </a:endParaRPr>
            </a:p>
          </p:txBody>
        </p:sp>
        <p:sp>
          <p:nvSpPr>
            <p:cNvPr id="21" name="Prostokąt 20"/>
            <p:cNvSpPr/>
            <p:nvPr/>
          </p:nvSpPr>
          <p:spPr>
            <a:xfrm>
              <a:off x="3563888" y="2399956"/>
              <a:ext cx="4608512" cy="238102"/>
            </a:xfrm>
            <a:prstGeom prst="rect">
              <a:avLst/>
            </a:prstGeom>
            <a:solidFill>
              <a:schemeClr val="bg1">
                <a:lumMod val="85000"/>
                <a:alpha val="34000"/>
              </a:schemeClr>
            </a:solidFill>
            <a:ln>
              <a:noFill/>
            </a:ln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prstClr val="white"/>
                </a:solidFill>
              </a:endParaRPr>
            </a:p>
          </p:txBody>
        </p:sp>
      </p:grpSp>
      <p:sp>
        <p:nvSpPr>
          <p:cNvPr id="22" name="pole tekstowe 21"/>
          <p:cNvSpPr txBox="1"/>
          <p:nvPr/>
        </p:nvSpPr>
        <p:spPr>
          <a:xfrm>
            <a:off x="7692" y="919855"/>
            <a:ext cx="917567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000" b="1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Antoni O.; Lubelskie</a:t>
            </a:r>
          </a:p>
          <a:p>
            <a:pPr algn="ctr"/>
            <a:r>
              <a:rPr lang="pl-PL" sz="3000" b="1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Uznany winnym niezastosowania się do orzeczonego przez sąd zakazu prowadzenia hodowli zwierząt (koni, bydła). </a:t>
            </a:r>
            <a:endParaRPr lang="pl-PL" sz="3000" b="1" dirty="0">
              <a:solidFill>
                <a:prstClr val="black">
                  <a:lumMod val="65000"/>
                  <a:lumOff val="35000"/>
                </a:prstClr>
              </a:solidFill>
            </a:endParaRPr>
          </a:p>
          <a:p>
            <a:pPr algn="ctr"/>
            <a:r>
              <a:rPr lang="pl-PL" sz="2500" b="1" dirty="0">
                <a:solidFill>
                  <a:srgbClr val="FF0000"/>
                </a:solidFill>
              </a:rPr>
              <a:t>28.02.2008</a:t>
            </a:r>
            <a:r>
              <a:rPr lang="pl-PL" sz="3000" b="1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 zastosowanie środka zabezpieczającego</a:t>
            </a:r>
          </a:p>
          <a:p>
            <a:pPr algn="ctr"/>
            <a:r>
              <a:rPr lang="pl-PL" sz="3000" b="1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Do chwili obecnej przebywa w szpitalu psychiatrycznym.</a:t>
            </a:r>
          </a:p>
          <a:p>
            <a:pPr algn="ctr"/>
            <a:r>
              <a:rPr lang="pl-PL" sz="3000" b="1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Nie jest w stanie niczego hodować, bo nie porusza się samodzielnie</a:t>
            </a:r>
          </a:p>
        </p:txBody>
      </p:sp>
      <p:sp>
        <p:nvSpPr>
          <p:cNvPr id="26" name="pole tekstowe 25"/>
          <p:cNvSpPr txBox="1"/>
          <p:nvPr/>
        </p:nvSpPr>
        <p:spPr>
          <a:xfrm>
            <a:off x="7536" y="6068914"/>
            <a:ext cx="896054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6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 </a:t>
            </a:r>
            <a:endParaRPr lang="pl-PL" sz="3600" dirty="0">
              <a:solidFill>
                <a:prstClr val="black">
                  <a:lumMod val="65000"/>
                  <a:lumOff val="35000"/>
                </a:prstClr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pl-PL" sz="4400" b="1" dirty="0" smtClean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7744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Prostokąt 3"/>
          <p:cNvSpPr/>
          <p:nvPr/>
        </p:nvSpPr>
        <p:spPr>
          <a:xfrm>
            <a:off x="-36512" y="0"/>
            <a:ext cx="9180512" cy="606891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5"/>
          <p:cNvSpPr/>
          <p:nvPr/>
        </p:nvSpPr>
        <p:spPr>
          <a:xfrm>
            <a:off x="-35496" y="0"/>
            <a:ext cx="9144000" cy="908720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pole tekstowe 7"/>
          <p:cNvSpPr txBox="1"/>
          <p:nvPr/>
        </p:nvSpPr>
        <p:spPr>
          <a:xfrm>
            <a:off x="-54260" y="6237311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spc="-5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</a:t>
            </a:r>
            <a:r>
              <a:rPr lang="pl-PL" sz="3200" spc="-10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</a:t>
            </a:r>
            <a:r>
              <a:rPr lang="pl-PL" sz="3200" spc="-5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</a:t>
            </a:r>
            <a:r>
              <a:rPr lang="pl-PL" sz="3200" spc="-20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</a:t>
            </a:r>
            <a:r>
              <a:rPr lang="pl-PL" sz="3200" spc="-30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         </a:t>
            </a:r>
            <a:r>
              <a:rPr lang="pl-PL" sz="3200" i="1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</a:rPr>
              <a:t>P</a:t>
            </a:r>
            <a:r>
              <a:rPr lang="pl-PL" sz="3200" b="1" i="1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</a:rPr>
              <a:t>             Prawo jest dla ludzi</a:t>
            </a:r>
            <a:endParaRPr lang="pl-PL" sz="3200" b="1" i="1" dirty="0">
              <a:solidFill>
                <a:schemeClr val="accent6">
                  <a:lumMod val="50000"/>
                </a:schemeClr>
              </a:solidFill>
              <a:latin typeface="Bradley Hand ITC" panose="03070402050302030203" pitchFamily="66" charset="0"/>
            </a:endParaRPr>
          </a:p>
        </p:txBody>
      </p:sp>
      <p:sp>
        <p:nvSpPr>
          <p:cNvPr id="9" name="pole tekstowe 8"/>
          <p:cNvSpPr txBox="1"/>
          <p:nvPr/>
        </p:nvSpPr>
        <p:spPr>
          <a:xfrm>
            <a:off x="179512" y="2994625"/>
            <a:ext cx="8676456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l-PL" sz="3600" b="1" dirty="0" smtClean="0">
              <a:solidFill>
                <a:schemeClr val="bg1"/>
              </a:solidFill>
            </a:endParaRPr>
          </a:p>
          <a:p>
            <a:pPr algn="ctr"/>
            <a:endParaRPr lang="pl-PL" sz="5400" dirty="0">
              <a:solidFill>
                <a:schemeClr val="bg1"/>
              </a:solidFill>
            </a:endParaRPr>
          </a:p>
          <a:p>
            <a:pPr algn="ctr"/>
            <a:r>
              <a:rPr lang="pl-PL" sz="4800" b="1" dirty="0" smtClean="0">
                <a:solidFill>
                  <a:schemeClr val="accent6">
                    <a:lumMod val="50000"/>
                  </a:schemeClr>
                </a:solidFill>
              </a:rPr>
              <a:t>Ta historia zaczyna się od sprawy pana Radosława Agatowskiego…</a:t>
            </a:r>
          </a:p>
        </p:txBody>
      </p:sp>
      <p:pic>
        <p:nvPicPr>
          <p:cNvPr id="11" name="Obraz 10" descr="RP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627784" y="44624"/>
            <a:ext cx="3553321" cy="819264"/>
          </a:xfrm>
          <a:prstGeom prst="rect">
            <a:avLst/>
          </a:prstGeom>
        </p:spPr>
      </p:pic>
      <p:grpSp>
        <p:nvGrpSpPr>
          <p:cNvPr id="31" name="Grupa 30"/>
          <p:cNvGrpSpPr/>
          <p:nvPr/>
        </p:nvGrpSpPr>
        <p:grpSpPr>
          <a:xfrm>
            <a:off x="2349632" y="1195604"/>
            <a:ext cx="4670640" cy="2737452"/>
            <a:chOff x="3501760" y="907572"/>
            <a:chExt cx="4670640" cy="2737452"/>
          </a:xfrm>
        </p:grpSpPr>
        <p:sp>
          <p:nvSpPr>
            <p:cNvPr id="32" name="Prostokąt 31"/>
            <p:cNvSpPr/>
            <p:nvPr/>
          </p:nvSpPr>
          <p:spPr>
            <a:xfrm>
              <a:off x="3501760" y="1447720"/>
              <a:ext cx="4608512" cy="238102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33" name="Prostokąt 32"/>
            <p:cNvSpPr/>
            <p:nvPr/>
          </p:nvSpPr>
          <p:spPr>
            <a:xfrm>
              <a:off x="4572000" y="908719"/>
              <a:ext cx="216024" cy="2736304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>
              <a:outerShdw blurRad="76200" dist="12700" dir="8100000" sy="-23000" kx="800400" algn="br" rotWithShape="0">
                <a:schemeClr val="accent6">
                  <a:lumMod val="50000"/>
                  <a:alpha val="8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34" name="Prostokąt 33"/>
            <p:cNvSpPr/>
            <p:nvPr/>
          </p:nvSpPr>
          <p:spPr>
            <a:xfrm>
              <a:off x="5724128" y="908146"/>
              <a:ext cx="216024" cy="2736878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>
              <a:outerShdw blurRad="76200" dist="12700" dir="8100000" sy="-23000" kx="800400" algn="br" rotWithShape="0">
                <a:schemeClr val="accent6">
                  <a:lumMod val="50000"/>
                  <a:alpha val="8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35" name="Prostokąt 34"/>
            <p:cNvSpPr/>
            <p:nvPr/>
          </p:nvSpPr>
          <p:spPr>
            <a:xfrm>
              <a:off x="6876256" y="907572"/>
              <a:ext cx="216024" cy="2737451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>
              <a:outerShdw blurRad="76200" dist="12700" dir="8100000" sy="-23000" kx="800400" algn="br" rotWithShape="0">
                <a:schemeClr val="accent6">
                  <a:lumMod val="50000"/>
                  <a:alpha val="8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36" name="Prostokąt 35"/>
            <p:cNvSpPr/>
            <p:nvPr/>
          </p:nvSpPr>
          <p:spPr>
            <a:xfrm>
              <a:off x="3563888" y="2399956"/>
              <a:ext cx="4608512" cy="238102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>
              <a:outerShdw blurRad="76200" dist="1460500" dir="7200000" sy="-23000" kx="800400" algn="br" rotWithShape="0">
                <a:schemeClr val="accent6">
                  <a:lumMod val="50000"/>
                  <a:alpha val="8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</p:spTree>
    <p:extLst>
      <p:ext uri="{BB962C8B-B14F-4D97-AF65-F5344CB8AC3E}">
        <p14:creationId xmlns:p14="http://schemas.microsoft.com/office/powerpoint/2010/main" val="422866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Prostokąt 3"/>
          <p:cNvSpPr/>
          <p:nvPr/>
        </p:nvSpPr>
        <p:spPr>
          <a:xfrm>
            <a:off x="0" y="0"/>
            <a:ext cx="9144000" cy="606891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prstClr val="white"/>
              </a:solidFill>
            </a:endParaRPr>
          </a:p>
        </p:txBody>
      </p:sp>
      <p:sp>
        <p:nvSpPr>
          <p:cNvPr id="6" name="Prostokąt 5"/>
          <p:cNvSpPr/>
          <p:nvPr/>
        </p:nvSpPr>
        <p:spPr>
          <a:xfrm>
            <a:off x="-48486" y="0"/>
            <a:ext cx="9144000" cy="908720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prstClr val="white"/>
              </a:solidFill>
            </a:endParaRPr>
          </a:p>
        </p:txBody>
      </p:sp>
      <p:sp>
        <p:nvSpPr>
          <p:cNvPr id="8" name="pole tekstowe 7"/>
          <p:cNvSpPr txBox="1"/>
          <p:nvPr/>
        </p:nvSpPr>
        <p:spPr>
          <a:xfrm>
            <a:off x="-54260" y="6237311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spc="-500" dirty="0" smtClean="0">
                <a:solidFill>
                  <a:srgbClr val="F79646">
                    <a:lumMod val="50000"/>
                  </a:srgbClr>
                </a:solidFill>
                <a:latin typeface="Bradley Hand ITC" panose="03070402050302030203" pitchFamily="66" charset="0"/>
                <a:sym typeface="Webdings"/>
              </a:rPr>
              <a:t></a:t>
            </a:r>
            <a:r>
              <a:rPr lang="pl-PL" sz="3200" spc="-1000" dirty="0" smtClean="0">
                <a:solidFill>
                  <a:srgbClr val="F79646">
                    <a:lumMod val="50000"/>
                  </a:srgbClr>
                </a:solidFill>
                <a:latin typeface="Bradley Hand ITC" panose="03070402050302030203" pitchFamily="66" charset="0"/>
                <a:sym typeface="Webdings"/>
              </a:rPr>
              <a:t></a:t>
            </a:r>
            <a:r>
              <a:rPr lang="pl-PL" sz="3200" spc="-500" dirty="0" smtClean="0">
                <a:solidFill>
                  <a:srgbClr val="F79646">
                    <a:lumMod val="50000"/>
                  </a:srgbClr>
                </a:solidFill>
                <a:latin typeface="Bradley Hand ITC" panose="03070402050302030203" pitchFamily="66" charset="0"/>
                <a:sym typeface="Webdings"/>
              </a:rPr>
              <a:t></a:t>
            </a:r>
            <a:r>
              <a:rPr lang="pl-PL" sz="3200" spc="-2000" dirty="0" smtClean="0">
                <a:solidFill>
                  <a:srgbClr val="F79646">
                    <a:lumMod val="50000"/>
                  </a:srgbClr>
                </a:solidFill>
                <a:latin typeface="Bradley Hand ITC" panose="03070402050302030203" pitchFamily="66" charset="0"/>
                <a:sym typeface="Webdings"/>
              </a:rPr>
              <a:t></a:t>
            </a:r>
            <a:r>
              <a:rPr lang="pl-PL" sz="3200" spc="-3000" dirty="0" smtClean="0">
                <a:solidFill>
                  <a:srgbClr val="F79646">
                    <a:lumMod val="50000"/>
                  </a:srgbClr>
                </a:solidFill>
                <a:latin typeface="Bradley Hand ITC" panose="03070402050302030203" pitchFamily="66" charset="0"/>
                <a:sym typeface="Webdings"/>
              </a:rPr>
              <a:t>         </a:t>
            </a:r>
            <a:r>
              <a:rPr lang="pl-PL" sz="3200" i="1" dirty="0" smtClean="0">
                <a:solidFill>
                  <a:srgbClr val="F79646">
                    <a:lumMod val="50000"/>
                  </a:srgbClr>
                </a:solidFill>
                <a:latin typeface="Bradley Hand ITC" panose="03070402050302030203" pitchFamily="66" charset="0"/>
              </a:rPr>
              <a:t>P             </a:t>
            </a:r>
            <a:r>
              <a:rPr lang="pl-PL" sz="3200" b="1" i="1" dirty="0" smtClean="0">
                <a:solidFill>
                  <a:srgbClr val="F79646">
                    <a:lumMod val="50000"/>
                  </a:srgbClr>
                </a:solidFill>
                <a:latin typeface="Bradley Hand ITC" panose="03070402050302030203" pitchFamily="66" charset="0"/>
              </a:rPr>
              <a:t>Prawo jest dla ludzi</a:t>
            </a:r>
            <a:endParaRPr lang="pl-PL" sz="3200" b="1" i="1" dirty="0">
              <a:solidFill>
                <a:srgbClr val="F79646">
                  <a:lumMod val="50000"/>
                </a:srgbClr>
              </a:solidFill>
              <a:latin typeface="Bradley Hand ITC" panose="03070402050302030203" pitchFamily="66" charset="0"/>
            </a:endParaRPr>
          </a:p>
        </p:txBody>
      </p:sp>
      <p:pic>
        <p:nvPicPr>
          <p:cNvPr id="11" name="Obraz 10" descr="RP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627784" y="44624"/>
            <a:ext cx="3553321" cy="819264"/>
          </a:xfrm>
          <a:prstGeom prst="rect">
            <a:avLst/>
          </a:prstGeom>
        </p:spPr>
      </p:pic>
      <p:grpSp>
        <p:nvGrpSpPr>
          <p:cNvPr id="16" name="Grupa 15"/>
          <p:cNvGrpSpPr/>
          <p:nvPr/>
        </p:nvGrpSpPr>
        <p:grpSpPr>
          <a:xfrm>
            <a:off x="2236680" y="1187219"/>
            <a:ext cx="4670640" cy="2737452"/>
            <a:chOff x="3501760" y="907572"/>
            <a:chExt cx="4670640" cy="2737452"/>
          </a:xfrm>
        </p:grpSpPr>
        <p:sp>
          <p:nvSpPr>
            <p:cNvPr id="17" name="Prostokąt 16"/>
            <p:cNvSpPr/>
            <p:nvPr/>
          </p:nvSpPr>
          <p:spPr>
            <a:xfrm>
              <a:off x="3501760" y="1447720"/>
              <a:ext cx="4608512" cy="238102"/>
            </a:xfrm>
            <a:prstGeom prst="rect">
              <a:avLst/>
            </a:prstGeom>
            <a:solidFill>
              <a:schemeClr val="bg1">
                <a:lumMod val="85000"/>
                <a:alpha val="34000"/>
              </a:schemeClr>
            </a:solidFill>
            <a:ln>
              <a:noFill/>
            </a:ln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prstClr val="white"/>
                </a:solidFill>
              </a:endParaRPr>
            </a:p>
          </p:txBody>
        </p:sp>
        <p:sp>
          <p:nvSpPr>
            <p:cNvPr id="18" name="Prostokąt 17"/>
            <p:cNvSpPr/>
            <p:nvPr/>
          </p:nvSpPr>
          <p:spPr>
            <a:xfrm>
              <a:off x="4572000" y="908719"/>
              <a:ext cx="216024" cy="2736304"/>
            </a:xfrm>
            <a:prstGeom prst="rect">
              <a:avLst/>
            </a:prstGeom>
            <a:solidFill>
              <a:schemeClr val="bg1">
                <a:lumMod val="85000"/>
                <a:alpha val="34000"/>
              </a:schemeClr>
            </a:solidFill>
            <a:ln>
              <a:noFill/>
            </a:ln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prstClr val="white"/>
                </a:solidFill>
              </a:endParaRPr>
            </a:p>
          </p:txBody>
        </p:sp>
        <p:sp>
          <p:nvSpPr>
            <p:cNvPr id="19" name="Prostokąt 18"/>
            <p:cNvSpPr/>
            <p:nvPr/>
          </p:nvSpPr>
          <p:spPr>
            <a:xfrm>
              <a:off x="5724128" y="908146"/>
              <a:ext cx="216024" cy="2736878"/>
            </a:xfrm>
            <a:prstGeom prst="rect">
              <a:avLst/>
            </a:prstGeom>
            <a:solidFill>
              <a:schemeClr val="bg1">
                <a:lumMod val="85000"/>
                <a:alpha val="34000"/>
              </a:schemeClr>
            </a:solidFill>
            <a:ln>
              <a:noFill/>
            </a:ln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prstClr val="white"/>
                </a:solidFill>
              </a:endParaRPr>
            </a:p>
          </p:txBody>
        </p:sp>
        <p:sp>
          <p:nvSpPr>
            <p:cNvPr id="20" name="Prostokąt 19"/>
            <p:cNvSpPr/>
            <p:nvPr/>
          </p:nvSpPr>
          <p:spPr>
            <a:xfrm>
              <a:off x="6876256" y="907572"/>
              <a:ext cx="216024" cy="2737451"/>
            </a:xfrm>
            <a:prstGeom prst="rect">
              <a:avLst/>
            </a:prstGeom>
            <a:solidFill>
              <a:schemeClr val="bg1">
                <a:lumMod val="85000"/>
                <a:alpha val="34000"/>
              </a:schemeClr>
            </a:solidFill>
            <a:ln>
              <a:noFill/>
            </a:ln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prstClr val="white"/>
                </a:solidFill>
              </a:endParaRPr>
            </a:p>
          </p:txBody>
        </p:sp>
        <p:sp>
          <p:nvSpPr>
            <p:cNvPr id="21" name="Prostokąt 20"/>
            <p:cNvSpPr/>
            <p:nvPr/>
          </p:nvSpPr>
          <p:spPr>
            <a:xfrm>
              <a:off x="3563888" y="2399956"/>
              <a:ext cx="4608512" cy="238102"/>
            </a:xfrm>
            <a:prstGeom prst="rect">
              <a:avLst/>
            </a:prstGeom>
            <a:solidFill>
              <a:schemeClr val="bg1">
                <a:lumMod val="85000"/>
                <a:alpha val="34000"/>
              </a:schemeClr>
            </a:solidFill>
            <a:ln>
              <a:noFill/>
            </a:ln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prstClr val="white"/>
                </a:solidFill>
              </a:endParaRPr>
            </a:p>
          </p:txBody>
        </p:sp>
      </p:grpSp>
      <p:sp>
        <p:nvSpPr>
          <p:cNvPr id="22" name="pole tekstowe 21"/>
          <p:cNvSpPr txBox="1"/>
          <p:nvPr/>
        </p:nvSpPr>
        <p:spPr>
          <a:xfrm>
            <a:off x="7692" y="919855"/>
            <a:ext cx="9175676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dirty="0" smtClean="0">
                <a:solidFill>
                  <a:srgbClr val="FF0000"/>
                </a:solidFill>
              </a:rPr>
              <a:t>Wyrok </a:t>
            </a:r>
            <a:r>
              <a:rPr lang="pl-PL" sz="2800" b="1" dirty="0">
                <a:solidFill>
                  <a:srgbClr val="FF0000"/>
                </a:solidFill>
              </a:rPr>
              <a:t>Trybunału Konstytucyjnego </a:t>
            </a:r>
            <a:r>
              <a:rPr lang="pl-PL" sz="3200" b="1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z </a:t>
            </a:r>
            <a:r>
              <a:rPr lang="pl-PL" sz="3000" b="1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22 marca 2017 r. </a:t>
            </a:r>
            <a:br>
              <a:rPr lang="pl-PL" sz="3000" b="1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</a:br>
            <a:r>
              <a:rPr lang="pl-PL" sz="3000" b="1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w sprawie prawa sprawcy do obecności na posiedzeniu sądu dotyczącym przedłużenia zastosowania środka zabezpieczającego – umieszczenia w zakładzie psychiatrycznym</a:t>
            </a:r>
          </a:p>
          <a:p>
            <a:pPr algn="ctr"/>
            <a:endParaRPr lang="pl-PL" sz="3000" b="1" dirty="0">
              <a:solidFill>
                <a:prstClr val="black">
                  <a:lumMod val="65000"/>
                  <a:lumOff val="35000"/>
                </a:prstClr>
              </a:solidFill>
            </a:endParaRPr>
          </a:p>
          <a:p>
            <a:pPr algn="ctr"/>
            <a:r>
              <a:rPr lang="pl-PL" sz="3000" b="1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Ponieważ podczas posiedzenia w przedmiocie dalszego stosowania środka zabezpieczającego w postaci umieszczenia w zakładzie psychiatrycznym rozstrzyga się de facto o wolności osobistej jednostki, to należy </a:t>
            </a:r>
            <a:r>
              <a:rPr lang="pl-PL" sz="3000" b="1" dirty="0" smtClean="0">
                <a:solidFill>
                  <a:srgbClr val="FF0000"/>
                </a:solidFill>
              </a:rPr>
              <a:t>zagwarantować efektywne środki ochrony</a:t>
            </a:r>
          </a:p>
        </p:txBody>
      </p:sp>
      <p:sp>
        <p:nvSpPr>
          <p:cNvPr id="26" name="pole tekstowe 25"/>
          <p:cNvSpPr txBox="1"/>
          <p:nvPr/>
        </p:nvSpPr>
        <p:spPr>
          <a:xfrm>
            <a:off x="7536" y="6068914"/>
            <a:ext cx="896054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6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 </a:t>
            </a:r>
            <a:endParaRPr lang="pl-PL" sz="3600" dirty="0">
              <a:solidFill>
                <a:prstClr val="black">
                  <a:lumMod val="65000"/>
                  <a:lumOff val="35000"/>
                </a:prstClr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pl-PL" sz="4400" b="1" dirty="0" smtClean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9252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Prostokąt 3"/>
          <p:cNvSpPr/>
          <p:nvPr/>
        </p:nvSpPr>
        <p:spPr>
          <a:xfrm>
            <a:off x="0" y="0"/>
            <a:ext cx="9144000" cy="606891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prstClr val="white"/>
              </a:solidFill>
            </a:endParaRPr>
          </a:p>
        </p:txBody>
      </p:sp>
      <p:sp>
        <p:nvSpPr>
          <p:cNvPr id="6" name="Prostokąt 5"/>
          <p:cNvSpPr/>
          <p:nvPr/>
        </p:nvSpPr>
        <p:spPr>
          <a:xfrm>
            <a:off x="-48486" y="0"/>
            <a:ext cx="9144000" cy="908720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prstClr val="white"/>
              </a:solidFill>
            </a:endParaRPr>
          </a:p>
        </p:txBody>
      </p:sp>
      <p:sp>
        <p:nvSpPr>
          <p:cNvPr id="8" name="pole tekstowe 7"/>
          <p:cNvSpPr txBox="1"/>
          <p:nvPr/>
        </p:nvSpPr>
        <p:spPr>
          <a:xfrm>
            <a:off x="-54260" y="6237311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spc="-500" dirty="0" smtClean="0">
                <a:solidFill>
                  <a:srgbClr val="F79646">
                    <a:lumMod val="50000"/>
                  </a:srgbClr>
                </a:solidFill>
                <a:latin typeface="Bradley Hand ITC" panose="03070402050302030203" pitchFamily="66" charset="0"/>
                <a:sym typeface="Webdings"/>
              </a:rPr>
              <a:t></a:t>
            </a:r>
            <a:r>
              <a:rPr lang="pl-PL" sz="3200" spc="-1000" dirty="0" smtClean="0">
                <a:solidFill>
                  <a:srgbClr val="F79646">
                    <a:lumMod val="50000"/>
                  </a:srgbClr>
                </a:solidFill>
                <a:latin typeface="Bradley Hand ITC" panose="03070402050302030203" pitchFamily="66" charset="0"/>
                <a:sym typeface="Webdings"/>
              </a:rPr>
              <a:t></a:t>
            </a:r>
            <a:r>
              <a:rPr lang="pl-PL" sz="3200" spc="-500" dirty="0" smtClean="0">
                <a:solidFill>
                  <a:srgbClr val="F79646">
                    <a:lumMod val="50000"/>
                  </a:srgbClr>
                </a:solidFill>
                <a:latin typeface="Bradley Hand ITC" panose="03070402050302030203" pitchFamily="66" charset="0"/>
                <a:sym typeface="Webdings"/>
              </a:rPr>
              <a:t></a:t>
            </a:r>
            <a:r>
              <a:rPr lang="pl-PL" sz="3200" spc="-2000" dirty="0" smtClean="0">
                <a:solidFill>
                  <a:srgbClr val="F79646">
                    <a:lumMod val="50000"/>
                  </a:srgbClr>
                </a:solidFill>
                <a:latin typeface="Bradley Hand ITC" panose="03070402050302030203" pitchFamily="66" charset="0"/>
                <a:sym typeface="Webdings"/>
              </a:rPr>
              <a:t></a:t>
            </a:r>
            <a:r>
              <a:rPr lang="pl-PL" sz="3200" spc="-3000" dirty="0" smtClean="0">
                <a:solidFill>
                  <a:srgbClr val="F79646">
                    <a:lumMod val="50000"/>
                  </a:srgbClr>
                </a:solidFill>
                <a:latin typeface="Bradley Hand ITC" panose="03070402050302030203" pitchFamily="66" charset="0"/>
                <a:sym typeface="Webdings"/>
              </a:rPr>
              <a:t>         </a:t>
            </a:r>
            <a:r>
              <a:rPr lang="pl-PL" sz="3200" i="1" dirty="0" smtClean="0">
                <a:solidFill>
                  <a:srgbClr val="F79646">
                    <a:lumMod val="50000"/>
                  </a:srgbClr>
                </a:solidFill>
                <a:latin typeface="Bradley Hand ITC" panose="03070402050302030203" pitchFamily="66" charset="0"/>
              </a:rPr>
              <a:t>P             </a:t>
            </a:r>
            <a:r>
              <a:rPr lang="pl-PL" sz="3200" b="1" i="1" dirty="0" smtClean="0">
                <a:solidFill>
                  <a:srgbClr val="F79646">
                    <a:lumMod val="50000"/>
                  </a:srgbClr>
                </a:solidFill>
                <a:latin typeface="Bradley Hand ITC" panose="03070402050302030203" pitchFamily="66" charset="0"/>
              </a:rPr>
              <a:t>Prawo jest dla ludzi</a:t>
            </a:r>
            <a:endParaRPr lang="pl-PL" sz="3200" b="1" i="1" dirty="0">
              <a:solidFill>
                <a:srgbClr val="F79646">
                  <a:lumMod val="50000"/>
                </a:srgbClr>
              </a:solidFill>
              <a:latin typeface="Bradley Hand ITC" panose="03070402050302030203" pitchFamily="66" charset="0"/>
            </a:endParaRPr>
          </a:p>
        </p:txBody>
      </p:sp>
      <p:pic>
        <p:nvPicPr>
          <p:cNvPr id="11" name="Obraz 10" descr="RP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627784" y="44624"/>
            <a:ext cx="3553321" cy="819264"/>
          </a:xfrm>
          <a:prstGeom prst="rect">
            <a:avLst/>
          </a:prstGeom>
        </p:spPr>
      </p:pic>
      <p:grpSp>
        <p:nvGrpSpPr>
          <p:cNvPr id="16" name="Grupa 15"/>
          <p:cNvGrpSpPr/>
          <p:nvPr/>
        </p:nvGrpSpPr>
        <p:grpSpPr>
          <a:xfrm>
            <a:off x="2195736" y="1195604"/>
            <a:ext cx="4670640" cy="2737452"/>
            <a:chOff x="3501760" y="907572"/>
            <a:chExt cx="4670640" cy="2737452"/>
          </a:xfrm>
        </p:grpSpPr>
        <p:sp>
          <p:nvSpPr>
            <p:cNvPr id="17" name="Prostokąt 16"/>
            <p:cNvSpPr/>
            <p:nvPr/>
          </p:nvSpPr>
          <p:spPr>
            <a:xfrm>
              <a:off x="3501760" y="1447720"/>
              <a:ext cx="4608512" cy="238102"/>
            </a:xfrm>
            <a:prstGeom prst="rect">
              <a:avLst/>
            </a:prstGeom>
            <a:solidFill>
              <a:schemeClr val="bg1">
                <a:lumMod val="85000"/>
                <a:alpha val="34000"/>
              </a:schemeClr>
            </a:solidFill>
            <a:ln>
              <a:noFill/>
            </a:ln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prstClr val="white"/>
                </a:solidFill>
              </a:endParaRPr>
            </a:p>
          </p:txBody>
        </p:sp>
        <p:sp>
          <p:nvSpPr>
            <p:cNvPr id="18" name="Prostokąt 17"/>
            <p:cNvSpPr/>
            <p:nvPr/>
          </p:nvSpPr>
          <p:spPr>
            <a:xfrm>
              <a:off x="4572000" y="908719"/>
              <a:ext cx="216024" cy="2736304"/>
            </a:xfrm>
            <a:prstGeom prst="rect">
              <a:avLst/>
            </a:prstGeom>
            <a:solidFill>
              <a:schemeClr val="bg1">
                <a:lumMod val="85000"/>
                <a:alpha val="34000"/>
              </a:schemeClr>
            </a:solidFill>
            <a:ln>
              <a:noFill/>
            </a:ln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prstClr val="white"/>
                </a:solidFill>
              </a:endParaRPr>
            </a:p>
          </p:txBody>
        </p:sp>
        <p:sp>
          <p:nvSpPr>
            <p:cNvPr id="19" name="Prostokąt 18"/>
            <p:cNvSpPr/>
            <p:nvPr/>
          </p:nvSpPr>
          <p:spPr>
            <a:xfrm>
              <a:off x="5724128" y="908146"/>
              <a:ext cx="216024" cy="2736878"/>
            </a:xfrm>
            <a:prstGeom prst="rect">
              <a:avLst/>
            </a:prstGeom>
            <a:solidFill>
              <a:schemeClr val="bg1">
                <a:lumMod val="85000"/>
                <a:alpha val="34000"/>
              </a:schemeClr>
            </a:solidFill>
            <a:ln>
              <a:noFill/>
            </a:ln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prstClr val="white"/>
                </a:solidFill>
              </a:endParaRPr>
            </a:p>
          </p:txBody>
        </p:sp>
        <p:sp>
          <p:nvSpPr>
            <p:cNvPr id="20" name="Prostokąt 19"/>
            <p:cNvSpPr/>
            <p:nvPr/>
          </p:nvSpPr>
          <p:spPr>
            <a:xfrm>
              <a:off x="6876256" y="907572"/>
              <a:ext cx="216024" cy="2737451"/>
            </a:xfrm>
            <a:prstGeom prst="rect">
              <a:avLst/>
            </a:prstGeom>
            <a:solidFill>
              <a:schemeClr val="bg1">
                <a:lumMod val="85000"/>
                <a:alpha val="34000"/>
              </a:schemeClr>
            </a:solidFill>
            <a:ln>
              <a:noFill/>
            </a:ln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prstClr val="white"/>
                </a:solidFill>
              </a:endParaRPr>
            </a:p>
          </p:txBody>
        </p:sp>
        <p:sp>
          <p:nvSpPr>
            <p:cNvPr id="21" name="Prostokąt 20"/>
            <p:cNvSpPr/>
            <p:nvPr/>
          </p:nvSpPr>
          <p:spPr>
            <a:xfrm>
              <a:off x="3563888" y="2399956"/>
              <a:ext cx="4608512" cy="238102"/>
            </a:xfrm>
            <a:prstGeom prst="rect">
              <a:avLst/>
            </a:prstGeom>
            <a:solidFill>
              <a:schemeClr val="bg1">
                <a:lumMod val="85000"/>
                <a:alpha val="34000"/>
              </a:schemeClr>
            </a:solidFill>
            <a:ln>
              <a:noFill/>
            </a:ln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prstClr val="white"/>
                </a:solidFill>
              </a:endParaRPr>
            </a:p>
          </p:txBody>
        </p:sp>
      </p:grpSp>
      <p:sp>
        <p:nvSpPr>
          <p:cNvPr id="22" name="pole tekstowe 21"/>
          <p:cNvSpPr txBox="1"/>
          <p:nvPr/>
        </p:nvSpPr>
        <p:spPr>
          <a:xfrm>
            <a:off x="7692" y="919855"/>
            <a:ext cx="9175676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200" b="1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Art. 264 KPK</a:t>
            </a:r>
          </a:p>
          <a:p>
            <a:r>
              <a:rPr lang="pl-PL" sz="2200" b="1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Par. 2a: w razie umorzenia postępowania z powodu niepoczytalności sprawcy i orzeczenia środka zabezpieczającego polegającego na umieszczeniu w zakładzie zamknięty można zastosować tymczasowe aresztowanie.</a:t>
            </a:r>
          </a:p>
          <a:p>
            <a:r>
              <a:rPr lang="pl-PL" sz="2200" b="1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Par. 3: w wypadku prawomocnego orzeczenia środka zabezpieczającego polegającego na umieszczeniu sprawcy  w zakładzie zamkniętym można zastosować tymczasowe aresztowanie do czasu rozpoczęcia wykonywania środka, jednak nie dłużej niż na okres 3 miesięcy z możliwością jednorazowego przedłużenia w szczególnie uzasadnionym wypadku na kolejny miesiąc.</a:t>
            </a:r>
          </a:p>
          <a:p>
            <a:r>
              <a:rPr lang="pl-PL" sz="2200" b="1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Par. 4: tymczasowe aresztowanie w wypadku orzeczenia środka zabezpieczającego polegającego na umieszczeniu sprawcy w zakładzie zamkniętym wykonuje się w warunkach umożliwiających stosowanie odpowiedniego postępowania leczniczego, terapeutycznego, rehabilitacyjnego oraz resocjalizacyjnego.</a:t>
            </a:r>
          </a:p>
        </p:txBody>
      </p:sp>
      <p:sp>
        <p:nvSpPr>
          <p:cNvPr id="26" name="pole tekstowe 25"/>
          <p:cNvSpPr txBox="1"/>
          <p:nvPr/>
        </p:nvSpPr>
        <p:spPr>
          <a:xfrm>
            <a:off x="7536" y="6068914"/>
            <a:ext cx="896054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6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 </a:t>
            </a:r>
            <a:endParaRPr lang="pl-PL" sz="3600" dirty="0">
              <a:solidFill>
                <a:prstClr val="black">
                  <a:lumMod val="65000"/>
                  <a:lumOff val="35000"/>
                </a:prstClr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pl-PL" sz="4400" b="1" dirty="0" smtClean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6946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Prostokąt 3"/>
          <p:cNvSpPr/>
          <p:nvPr/>
        </p:nvSpPr>
        <p:spPr>
          <a:xfrm>
            <a:off x="0" y="-27384"/>
            <a:ext cx="9144000" cy="606891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5"/>
          <p:cNvSpPr/>
          <p:nvPr/>
        </p:nvSpPr>
        <p:spPr>
          <a:xfrm>
            <a:off x="11112" y="0"/>
            <a:ext cx="9144000" cy="908720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pole tekstowe 7"/>
          <p:cNvSpPr txBox="1"/>
          <p:nvPr/>
        </p:nvSpPr>
        <p:spPr>
          <a:xfrm>
            <a:off x="-54260" y="6237311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spc="-5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</a:t>
            </a:r>
            <a:r>
              <a:rPr lang="pl-PL" sz="3200" spc="-10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</a:t>
            </a:r>
            <a:r>
              <a:rPr lang="pl-PL" sz="3200" spc="-5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</a:t>
            </a:r>
            <a:r>
              <a:rPr lang="pl-PL" sz="3200" spc="-20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</a:t>
            </a:r>
            <a:r>
              <a:rPr lang="pl-PL" sz="3200" spc="-30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         </a:t>
            </a:r>
            <a:r>
              <a:rPr lang="pl-PL" sz="3200" i="1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</a:rPr>
              <a:t>P             </a:t>
            </a:r>
            <a:r>
              <a:rPr lang="pl-PL" sz="3200" b="1" i="1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</a:rPr>
              <a:t>Prawo jest dla ludzi</a:t>
            </a:r>
            <a:endParaRPr lang="pl-PL" sz="3200" b="1" i="1" dirty="0">
              <a:solidFill>
                <a:schemeClr val="accent6">
                  <a:lumMod val="50000"/>
                </a:schemeClr>
              </a:solidFill>
              <a:latin typeface="Bradley Hand ITC" panose="03070402050302030203" pitchFamily="66" charset="0"/>
            </a:endParaRPr>
          </a:p>
        </p:txBody>
      </p:sp>
      <p:pic>
        <p:nvPicPr>
          <p:cNvPr id="11" name="Obraz 10" descr="RP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627784" y="44624"/>
            <a:ext cx="3553321" cy="819264"/>
          </a:xfrm>
          <a:prstGeom prst="rect">
            <a:avLst/>
          </a:prstGeom>
        </p:spPr>
      </p:pic>
      <p:grpSp>
        <p:nvGrpSpPr>
          <p:cNvPr id="7" name="Grupa 6"/>
          <p:cNvGrpSpPr/>
          <p:nvPr/>
        </p:nvGrpSpPr>
        <p:grpSpPr>
          <a:xfrm>
            <a:off x="2205616" y="1718806"/>
            <a:ext cx="4670640" cy="2862322"/>
            <a:chOff x="2205616" y="1718806"/>
            <a:chExt cx="4670640" cy="2862322"/>
          </a:xfrm>
        </p:grpSpPr>
        <p:sp>
          <p:nvSpPr>
            <p:cNvPr id="5" name="pole tekstowe 4"/>
            <p:cNvSpPr txBox="1"/>
            <p:nvPr/>
          </p:nvSpPr>
          <p:spPr>
            <a:xfrm>
              <a:off x="3321740" y="1718806"/>
              <a:ext cx="1826324" cy="28623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z="18000" dirty="0" smtClean="0">
                  <a:solidFill>
                    <a:schemeClr val="bg1">
                      <a:lumMod val="65000"/>
                    </a:schemeClr>
                  </a:solidFill>
                  <a:latin typeface="Segoe UI Symbol"/>
                  <a:ea typeface="Segoe UI Symbol"/>
                </a:rPr>
                <a:t>🙎</a:t>
              </a:r>
              <a:endParaRPr lang="pl-PL" sz="18000" dirty="0">
                <a:solidFill>
                  <a:schemeClr val="bg1">
                    <a:lumMod val="65000"/>
                  </a:schemeClr>
                </a:solidFill>
              </a:endParaRPr>
            </a:p>
          </p:txBody>
        </p:sp>
        <p:grpSp>
          <p:nvGrpSpPr>
            <p:cNvPr id="26" name="Grupa 25"/>
            <p:cNvGrpSpPr/>
            <p:nvPr/>
          </p:nvGrpSpPr>
          <p:grpSpPr>
            <a:xfrm>
              <a:off x="2205616" y="1771668"/>
              <a:ext cx="4670640" cy="2737452"/>
              <a:chOff x="3501760" y="907572"/>
              <a:chExt cx="4670640" cy="2737452"/>
            </a:xfrm>
          </p:grpSpPr>
          <p:sp>
            <p:nvSpPr>
              <p:cNvPr id="27" name="Prostokąt 26"/>
              <p:cNvSpPr/>
              <p:nvPr/>
            </p:nvSpPr>
            <p:spPr>
              <a:xfrm>
                <a:off x="3501760" y="1447720"/>
                <a:ext cx="4608512" cy="238102"/>
              </a:xfrm>
              <a:prstGeom prst="rect">
                <a:avLst/>
              </a:prstGeom>
              <a:solidFill>
                <a:schemeClr val="bg1">
                  <a:lumMod val="85000"/>
                  <a:alpha val="34000"/>
                </a:schemeClr>
              </a:solidFill>
              <a:ln>
                <a:noFill/>
              </a:ln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28" name="Prostokąt 27"/>
              <p:cNvSpPr/>
              <p:nvPr/>
            </p:nvSpPr>
            <p:spPr>
              <a:xfrm>
                <a:off x="4572000" y="908719"/>
                <a:ext cx="216024" cy="2736304"/>
              </a:xfrm>
              <a:prstGeom prst="rect">
                <a:avLst/>
              </a:prstGeom>
              <a:solidFill>
                <a:schemeClr val="bg1">
                  <a:lumMod val="85000"/>
                  <a:alpha val="34000"/>
                </a:schemeClr>
              </a:solidFill>
              <a:ln>
                <a:noFill/>
              </a:ln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29" name="Prostokąt 28"/>
              <p:cNvSpPr/>
              <p:nvPr/>
            </p:nvSpPr>
            <p:spPr>
              <a:xfrm>
                <a:off x="5724128" y="908146"/>
                <a:ext cx="216024" cy="2736878"/>
              </a:xfrm>
              <a:prstGeom prst="rect">
                <a:avLst/>
              </a:prstGeom>
              <a:solidFill>
                <a:schemeClr val="bg1">
                  <a:lumMod val="85000"/>
                  <a:alpha val="34000"/>
                </a:schemeClr>
              </a:solidFill>
              <a:ln>
                <a:noFill/>
              </a:ln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30" name="Prostokąt 29"/>
              <p:cNvSpPr/>
              <p:nvPr/>
            </p:nvSpPr>
            <p:spPr>
              <a:xfrm>
                <a:off x="6876256" y="907572"/>
                <a:ext cx="216024" cy="2737451"/>
              </a:xfrm>
              <a:prstGeom prst="rect">
                <a:avLst/>
              </a:prstGeom>
              <a:solidFill>
                <a:schemeClr val="bg1">
                  <a:lumMod val="85000"/>
                  <a:alpha val="34000"/>
                </a:schemeClr>
              </a:solidFill>
              <a:ln>
                <a:noFill/>
              </a:ln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31" name="Prostokąt 30"/>
              <p:cNvSpPr/>
              <p:nvPr/>
            </p:nvSpPr>
            <p:spPr>
              <a:xfrm>
                <a:off x="3563888" y="2399956"/>
                <a:ext cx="4608512" cy="238102"/>
              </a:xfrm>
              <a:prstGeom prst="rect">
                <a:avLst/>
              </a:prstGeom>
              <a:solidFill>
                <a:schemeClr val="bg1">
                  <a:lumMod val="85000"/>
                  <a:alpha val="34000"/>
                </a:schemeClr>
              </a:solidFill>
              <a:ln>
                <a:noFill/>
              </a:ln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</p:grpSp>
      </p:grpSp>
      <p:sp>
        <p:nvSpPr>
          <p:cNvPr id="18" name="pole tekstowe 17"/>
          <p:cNvSpPr txBox="1"/>
          <p:nvPr/>
        </p:nvSpPr>
        <p:spPr>
          <a:xfrm>
            <a:off x="118268" y="2602332"/>
            <a:ext cx="89053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4000" b="1" dirty="0" smtClean="0">
                <a:solidFill>
                  <a:schemeClr val="accent6">
                    <a:lumMod val="50000"/>
                  </a:schemeClr>
                </a:solidFill>
              </a:rPr>
              <a:t>Bo nasz system tego nie zauważa…</a:t>
            </a:r>
            <a:endParaRPr lang="pl-PL" sz="28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9" name="pole tekstowe 18"/>
          <p:cNvSpPr txBox="1"/>
          <p:nvPr/>
        </p:nvSpPr>
        <p:spPr>
          <a:xfrm>
            <a:off x="184348" y="3717032"/>
            <a:ext cx="890539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Nie sprawdzamy, nie wymieniamy się informacjami, nie zaglądamy do dokumentacji, nie zastanawiamy się, co znaczy w danym przypadku „upośledzenie”, „niepełnosprawność”, prawo do renty…</a:t>
            </a:r>
          </a:p>
          <a:p>
            <a:pPr algn="just"/>
            <a:endParaRPr lang="pl-PL" sz="32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0" name="pole tekstowe 19"/>
          <p:cNvSpPr txBox="1"/>
          <p:nvPr/>
        </p:nvSpPr>
        <p:spPr>
          <a:xfrm>
            <a:off x="148852" y="979950"/>
            <a:ext cx="900142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5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Dlaczego te osoby trafiają </a:t>
            </a:r>
            <a:br>
              <a:rPr lang="pl-PL" sz="5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5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do więzień?</a:t>
            </a:r>
            <a:endParaRPr lang="pl-PL" sz="5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3784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Prostokąt 3"/>
          <p:cNvSpPr/>
          <p:nvPr/>
        </p:nvSpPr>
        <p:spPr>
          <a:xfrm>
            <a:off x="-32320" y="-19249"/>
            <a:ext cx="9176320" cy="690463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19" name="pole tekstowe 18"/>
          <p:cNvSpPr txBox="1"/>
          <p:nvPr/>
        </p:nvSpPr>
        <p:spPr>
          <a:xfrm>
            <a:off x="-180528" y="-12868"/>
            <a:ext cx="223224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9600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ymbol"/>
                <a:ea typeface="Segoe UI Symbol"/>
              </a:rPr>
              <a:t>🙎</a:t>
            </a:r>
            <a:endParaRPr lang="pl-PL" sz="96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pole tekstowe 19"/>
          <p:cNvSpPr txBox="1"/>
          <p:nvPr/>
        </p:nvSpPr>
        <p:spPr>
          <a:xfrm>
            <a:off x="1331640" y="14922"/>
            <a:ext cx="75243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4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                </a:t>
            </a:r>
            <a:endParaRPr lang="pl-PL" sz="4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1" name="pole tekstowe 20"/>
          <p:cNvSpPr txBox="1"/>
          <p:nvPr/>
        </p:nvSpPr>
        <p:spPr>
          <a:xfrm>
            <a:off x="232959" y="1836113"/>
            <a:ext cx="25388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Policja</a:t>
            </a:r>
          </a:p>
        </p:txBody>
      </p:sp>
      <p:sp>
        <p:nvSpPr>
          <p:cNvPr id="22" name="pole tekstowe 21"/>
          <p:cNvSpPr txBox="1"/>
          <p:nvPr/>
        </p:nvSpPr>
        <p:spPr>
          <a:xfrm>
            <a:off x="1259632" y="2537823"/>
            <a:ext cx="532859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4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Sąd orzekający </a:t>
            </a:r>
            <a:endParaRPr lang="pl-PL" sz="4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3" name="pole tekstowe 22"/>
          <p:cNvSpPr txBox="1"/>
          <p:nvPr/>
        </p:nvSpPr>
        <p:spPr>
          <a:xfrm>
            <a:off x="7236296" y="4797152"/>
            <a:ext cx="2232248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4000" b="1" u="sng" dirty="0">
                <a:solidFill>
                  <a:schemeClr val="bg1">
                    <a:lumMod val="50000"/>
                  </a:schemeClr>
                </a:solidFill>
              </a:rPr>
              <a:t>Ofiara</a:t>
            </a:r>
          </a:p>
          <a:p>
            <a:pPr algn="ctr"/>
            <a:r>
              <a:rPr lang="pl-PL" sz="9600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ymbol"/>
                <a:ea typeface="Segoe UI Symbol"/>
              </a:rPr>
              <a:t>👳</a:t>
            </a:r>
            <a:endParaRPr lang="pl-PL" sz="9600" dirty="0">
              <a:solidFill>
                <a:schemeClr val="bg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" name="pole tekstowe 23"/>
          <p:cNvSpPr txBox="1"/>
          <p:nvPr/>
        </p:nvSpPr>
        <p:spPr>
          <a:xfrm>
            <a:off x="5220072" y="1844824"/>
            <a:ext cx="32936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Prokuratura</a:t>
            </a:r>
          </a:p>
        </p:txBody>
      </p:sp>
      <p:sp>
        <p:nvSpPr>
          <p:cNvPr id="33" name="pole tekstowe 32"/>
          <p:cNvSpPr txBox="1"/>
          <p:nvPr/>
        </p:nvSpPr>
        <p:spPr>
          <a:xfrm>
            <a:off x="1475656" y="4683040"/>
            <a:ext cx="53285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Sąd wykonawczy </a:t>
            </a:r>
            <a:endParaRPr lang="pl-PL" sz="36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pSp>
        <p:nvGrpSpPr>
          <p:cNvPr id="41" name="Grupa 40"/>
          <p:cNvGrpSpPr/>
          <p:nvPr/>
        </p:nvGrpSpPr>
        <p:grpSpPr>
          <a:xfrm>
            <a:off x="2339752" y="5085184"/>
            <a:ext cx="3672408" cy="1434444"/>
            <a:chOff x="3501760" y="907572"/>
            <a:chExt cx="4670640" cy="2737452"/>
          </a:xfrm>
        </p:grpSpPr>
        <p:sp>
          <p:nvSpPr>
            <p:cNvPr id="42" name="Prostokąt 41"/>
            <p:cNvSpPr/>
            <p:nvPr/>
          </p:nvSpPr>
          <p:spPr>
            <a:xfrm>
              <a:off x="3501760" y="1447720"/>
              <a:ext cx="4608512" cy="238102"/>
            </a:xfrm>
            <a:prstGeom prst="rect">
              <a:avLst/>
            </a:prstGeom>
            <a:solidFill>
              <a:schemeClr val="bg1">
                <a:lumMod val="85000"/>
                <a:alpha val="34000"/>
              </a:schemeClr>
            </a:solidFill>
            <a:ln>
              <a:noFill/>
            </a:ln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43" name="Prostokąt 42"/>
            <p:cNvSpPr/>
            <p:nvPr/>
          </p:nvSpPr>
          <p:spPr>
            <a:xfrm>
              <a:off x="4572000" y="908719"/>
              <a:ext cx="216024" cy="2736304"/>
            </a:xfrm>
            <a:prstGeom prst="rect">
              <a:avLst/>
            </a:prstGeom>
            <a:solidFill>
              <a:schemeClr val="bg1">
                <a:lumMod val="85000"/>
                <a:alpha val="34000"/>
              </a:schemeClr>
            </a:solidFill>
            <a:ln>
              <a:noFill/>
            </a:ln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44" name="Prostokąt 43"/>
            <p:cNvSpPr/>
            <p:nvPr/>
          </p:nvSpPr>
          <p:spPr>
            <a:xfrm>
              <a:off x="5724128" y="908146"/>
              <a:ext cx="216024" cy="2736878"/>
            </a:xfrm>
            <a:prstGeom prst="rect">
              <a:avLst/>
            </a:prstGeom>
            <a:solidFill>
              <a:schemeClr val="bg1">
                <a:lumMod val="85000"/>
                <a:alpha val="34000"/>
              </a:schemeClr>
            </a:solidFill>
            <a:ln>
              <a:noFill/>
            </a:ln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45" name="Prostokąt 44"/>
            <p:cNvSpPr/>
            <p:nvPr/>
          </p:nvSpPr>
          <p:spPr>
            <a:xfrm>
              <a:off x="6876256" y="907572"/>
              <a:ext cx="216024" cy="2737451"/>
            </a:xfrm>
            <a:prstGeom prst="rect">
              <a:avLst/>
            </a:prstGeom>
            <a:solidFill>
              <a:schemeClr val="bg1">
                <a:lumMod val="85000"/>
                <a:alpha val="34000"/>
              </a:schemeClr>
            </a:solidFill>
            <a:ln>
              <a:noFill/>
            </a:ln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46" name="Prostokąt 45"/>
            <p:cNvSpPr/>
            <p:nvPr/>
          </p:nvSpPr>
          <p:spPr>
            <a:xfrm>
              <a:off x="3563888" y="2399956"/>
              <a:ext cx="4608512" cy="238102"/>
            </a:xfrm>
            <a:prstGeom prst="rect">
              <a:avLst/>
            </a:prstGeom>
            <a:solidFill>
              <a:schemeClr val="bg1">
                <a:lumMod val="85000"/>
                <a:alpha val="34000"/>
              </a:schemeClr>
            </a:solidFill>
            <a:ln>
              <a:noFill/>
            </a:ln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54" name="pole tekstowe 53"/>
          <p:cNvSpPr txBox="1"/>
          <p:nvPr/>
        </p:nvSpPr>
        <p:spPr>
          <a:xfrm>
            <a:off x="5148064" y="3312420"/>
            <a:ext cx="32936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6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biegli</a:t>
            </a:r>
            <a:endParaRPr lang="pl-PL" sz="36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5" name="pole tekstowe 54"/>
          <p:cNvSpPr txBox="1"/>
          <p:nvPr/>
        </p:nvSpPr>
        <p:spPr>
          <a:xfrm>
            <a:off x="1619672" y="5804022"/>
            <a:ext cx="532859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4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Zakład karny</a:t>
            </a:r>
            <a:endParaRPr lang="pl-PL" sz="4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6" name="pole tekstowe 55"/>
          <p:cNvSpPr txBox="1"/>
          <p:nvPr/>
        </p:nvSpPr>
        <p:spPr>
          <a:xfrm>
            <a:off x="-396552" y="5251127"/>
            <a:ext cx="339669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Szpital </a:t>
            </a:r>
          </a:p>
          <a:p>
            <a:pPr algn="ctr"/>
            <a:r>
              <a:rPr lang="pl-PL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psychiatryczny</a:t>
            </a:r>
            <a:endParaRPr lang="pl-PL" sz="32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65" name="Łącznik prosty ze strzałką 64"/>
          <p:cNvCxnSpPr/>
          <p:nvPr/>
        </p:nvCxnSpPr>
        <p:spPr>
          <a:xfrm>
            <a:off x="4283967" y="3212976"/>
            <a:ext cx="0" cy="484982"/>
          </a:xfrm>
          <a:prstGeom prst="straightConnector1">
            <a:avLst/>
          </a:prstGeom>
          <a:ln w="50800">
            <a:solidFill>
              <a:schemeClr val="tx1">
                <a:lumMod val="50000"/>
                <a:lumOff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Łącznik prosty ze strzałką 70"/>
          <p:cNvCxnSpPr/>
          <p:nvPr/>
        </p:nvCxnSpPr>
        <p:spPr>
          <a:xfrm>
            <a:off x="4283967" y="5269720"/>
            <a:ext cx="0" cy="645281"/>
          </a:xfrm>
          <a:prstGeom prst="straightConnector1">
            <a:avLst/>
          </a:prstGeom>
          <a:ln w="635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Łącznik prosty ze strzałką 71"/>
          <p:cNvCxnSpPr/>
          <p:nvPr/>
        </p:nvCxnSpPr>
        <p:spPr>
          <a:xfrm flipH="1">
            <a:off x="1259632" y="3200619"/>
            <a:ext cx="2831051" cy="2051109"/>
          </a:xfrm>
          <a:prstGeom prst="straightConnector1">
            <a:avLst/>
          </a:prstGeom>
          <a:ln w="50800">
            <a:solidFill>
              <a:schemeClr val="tx1">
                <a:lumMod val="50000"/>
                <a:lumOff val="50000"/>
              </a:schemeClr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Łącznik łamany 75"/>
          <p:cNvCxnSpPr/>
          <p:nvPr/>
        </p:nvCxnSpPr>
        <p:spPr>
          <a:xfrm rot="16200000" flipH="1">
            <a:off x="3605085" y="3686220"/>
            <a:ext cx="2748659" cy="1777459"/>
          </a:xfrm>
          <a:prstGeom prst="bentConnector3">
            <a:avLst/>
          </a:prstGeom>
          <a:ln w="635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Łącznik prosty ze strzałką 77"/>
          <p:cNvCxnSpPr/>
          <p:nvPr/>
        </p:nvCxnSpPr>
        <p:spPr>
          <a:xfrm>
            <a:off x="5076055" y="3200619"/>
            <a:ext cx="1152129" cy="429296"/>
          </a:xfrm>
          <a:prstGeom prst="straightConnector1">
            <a:avLst/>
          </a:prstGeom>
          <a:ln w="50800">
            <a:solidFill>
              <a:schemeClr val="tx1">
                <a:lumMod val="50000"/>
                <a:lumOff val="50000"/>
              </a:schemeClr>
            </a:solidFill>
            <a:prstDash val="sys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Łącznik prosty ze strzałką 81"/>
          <p:cNvCxnSpPr/>
          <p:nvPr/>
        </p:nvCxnSpPr>
        <p:spPr>
          <a:xfrm>
            <a:off x="6372200" y="2374066"/>
            <a:ext cx="0" cy="910918"/>
          </a:xfrm>
          <a:prstGeom prst="straightConnector1">
            <a:avLst/>
          </a:prstGeom>
          <a:ln w="50800">
            <a:solidFill>
              <a:schemeClr val="tx1">
                <a:lumMod val="50000"/>
                <a:lumOff val="50000"/>
              </a:schemeClr>
            </a:solidFill>
            <a:prstDash val="sysDash"/>
            <a:headEnd type="triangl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Łącznik prosty ze strzałką 89"/>
          <p:cNvCxnSpPr/>
          <p:nvPr/>
        </p:nvCxnSpPr>
        <p:spPr>
          <a:xfrm flipH="1">
            <a:off x="4355977" y="1920203"/>
            <a:ext cx="1296143" cy="762558"/>
          </a:xfrm>
          <a:prstGeom prst="straightConnector1">
            <a:avLst/>
          </a:prstGeom>
          <a:ln w="50800">
            <a:solidFill>
              <a:schemeClr val="tx1">
                <a:lumMod val="50000"/>
                <a:lumOff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Łącznik prosty ze strzałką 90"/>
          <p:cNvCxnSpPr/>
          <p:nvPr/>
        </p:nvCxnSpPr>
        <p:spPr>
          <a:xfrm>
            <a:off x="2051720" y="1960630"/>
            <a:ext cx="1262676" cy="676282"/>
          </a:xfrm>
          <a:prstGeom prst="straightConnector1">
            <a:avLst/>
          </a:prstGeom>
          <a:ln w="50800">
            <a:solidFill>
              <a:schemeClr val="tx1">
                <a:lumMod val="50000"/>
                <a:lumOff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pole tekstowe 95"/>
          <p:cNvSpPr txBox="1"/>
          <p:nvPr/>
        </p:nvSpPr>
        <p:spPr>
          <a:xfrm>
            <a:off x="1628676" y="3666363"/>
            <a:ext cx="53285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kurator</a:t>
            </a:r>
          </a:p>
        </p:txBody>
      </p:sp>
      <p:sp>
        <p:nvSpPr>
          <p:cNvPr id="99" name="pole tekstowe 98"/>
          <p:cNvSpPr txBox="1"/>
          <p:nvPr/>
        </p:nvSpPr>
        <p:spPr>
          <a:xfrm>
            <a:off x="1504504" y="40808"/>
            <a:ext cx="508329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4000" b="1" u="sng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Sprawca </a:t>
            </a:r>
            <a:r>
              <a:rPr lang="pl-PL" sz="4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pl-PL" sz="4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niepełnosprawny intelektualnie</a:t>
            </a:r>
            <a:endParaRPr lang="pl-PL" sz="4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113" name="Łącznik prosty ze strzałką 112"/>
          <p:cNvCxnSpPr/>
          <p:nvPr/>
        </p:nvCxnSpPr>
        <p:spPr>
          <a:xfrm>
            <a:off x="2123728" y="1916832"/>
            <a:ext cx="1572597" cy="796440"/>
          </a:xfrm>
          <a:prstGeom prst="straightConnector1">
            <a:avLst/>
          </a:prstGeom>
          <a:ln w="508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Łącznik prosty ze strzałką 113"/>
          <p:cNvCxnSpPr/>
          <p:nvPr/>
        </p:nvCxnSpPr>
        <p:spPr>
          <a:xfrm flipH="1">
            <a:off x="4139952" y="1916832"/>
            <a:ext cx="1368152" cy="796440"/>
          </a:xfrm>
          <a:prstGeom prst="straightConnector1">
            <a:avLst/>
          </a:prstGeom>
          <a:ln w="508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Łącznik prosty ze strzałką 119"/>
          <p:cNvCxnSpPr/>
          <p:nvPr/>
        </p:nvCxnSpPr>
        <p:spPr>
          <a:xfrm>
            <a:off x="4355976" y="3212976"/>
            <a:ext cx="0" cy="484982"/>
          </a:xfrm>
          <a:prstGeom prst="straightConnector1">
            <a:avLst/>
          </a:prstGeom>
          <a:ln w="508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Łącznik prosty ze strzałką 120"/>
          <p:cNvCxnSpPr/>
          <p:nvPr/>
        </p:nvCxnSpPr>
        <p:spPr>
          <a:xfrm>
            <a:off x="4355976" y="4312170"/>
            <a:ext cx="0" cy="484982"/>
          </a:xfrm>
          <a:prstGeom prst="straightConnector1">
            <a:avLst/>
          </a:prstGeom>
          <a:ln w="508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Łącznik prosty ze strzałką 128"/>
          <p:cNvCxnSpPr/>
          <p:nvPr/>
        </p:nvCxnSpPr>
        <p:spPr>
          <a:xfrm>
            <a:off x="4283968" y="4312170"/>
            <a:ext cx="0" cy="484982"/>
          </a:xfrm>
          <a:prstGeom prst="straightConnector1">
            <a:avLst/>
          </a:prstGeom>
          <a:ln w="50800">
            <a:solidFill>
              <a:schemeClr val="tx1">
                <a:lumMod val="50000"/>
                <a:lumOff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Łącznik prosty ze strzałką 129"/>
          <p:cNvCxnSpPr/>
          <p:nvPr/>
        </p:nvCxnSpPr>
        <p:spPr>
          <a:xfrm>
            <a:off x="4100064" y="5229501"/>
            <a:ext cx="0" cy="700086"/>
          </a:xfrm>
          <a:prstGeom prst="straightConnector1">
            <a:avLst/>
          </a:prstGeom>
          <a:ln w="50800">
            <a:solidFill>
              <a:schemeClr val="tx1">
                <a:lumMod val="50000"/>
                <a:lumOff val="50000"/>
              </a:schemeClr>
            </a:solidFill>
            <a:prstDash val="sys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Łącznik prosty ze strzałką 134"/>
          <p:cNvCxnSpPr/>
          <p:nvPr/>
        </p:nvCxnSpPr>
        <p:spPr>
          <a:xfrm>
            <a:off x="1575133" y="1196752"/>
            <a:ext cx="6093211" cy="4395608"/>
          </a:xfrm>
          <a:prstGeom prst="straightConnector1">
            <a:avLst/>
          </a:prstGeom>
          <a:ln w="31750">
            <a:solidFill>
              <a:schemeClr val="tx1">
                <a:lumMod val="50000"/>
                <a:lumOff val="50000"/>
              </a:schemeClr>
            </a:solidFill>
            <a:prstDash val="sysDot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Łącznik prosty ze strzałką 144"/>
          <p:cNvCxnSpPr/>
          <p:nvPr/>
        </p:nvCxnSpPr>
        <p:spPr>
          <a:xfrm>
            <a:off x="1125466" y="1383059"/>
            <a:ext cx="2798462" cy="2405981"/>
          </a:xfrm>
          <a:prstGeom prst="straightConnector1">
            <a:avLst/>
          </a:prstGeom>
          <a:ln w="31750">
            <a:solidFill>
              <a:schemeClr val="tx1">
                <a:lumMod val="50000"/>
                <a:lumOff val="50000"/>
              </a:schemeClr>
            </a:solidFill>
            <a:prstDash val="sysDot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Łącznik prosty ze strzałką 146"/>
          <p:cNvCxnSpPr/>
          <p:nvPr/>
        </p:nvCxnSpPr>
        <p:spPr>
          <a:xfrm>
            <a:off x="1417543" y="1313005"/>
            <a:ext cx="1933566" cy="1516520"/>
          </a:xfrm>
          <a:prstGeom prst="straightConnector1">
            <a:avLst/>
          </a:prstGeom>
          <a:ln w="31750">
            <a:solidFill>
              <a:schemeClr val="tx1">
                <a:lumMod val="50000"/>
                <a:lumOff val="50000"/>
              </a:schemeClr>
            </a:solidFill>
            <a:prstDash val="sysDot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084053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Prostokąt 3"/>
          <p:cNvSpPr/>
          <p:nvPr/>
        </p:nvSpPr>
        <p:spPr>
          <a:xfrm>
            <a:off x="0" y="-27384"/>
            <a:ext cx="9144000" cy="606891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5"/>
          <p:cNvSpPr/>
          <p:nvPr/>
        </p:nvSpPr>
        <p:spPr>
          <a:xfrm>
            <a:off x="11112" y="0"/>
            <a:ext cx="9144000" cy="908720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pole tekstowe 7"/>
          <p:cNvSpPr txBox="1"/>
          <p:nvPr/>
        </p:nvSpPr>
        <p:spPr>
          <a:xfrm>
            <a:off x="-54260" y="6237311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spc="-5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</a:t>
            </a:r>
            <a:r>
              <a:rPr lang="pl-PL" sz="3200" spc="-10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</a:t>
            </a:r>
            <a:r>
              <a:rPr lang="pl-PL" sz="3200" spc="-5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</a:t>
            </a:r>
            <a:r>
              <a:rPr lang="pl-PL" sz="3200" spc="-20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</a:t>
            </a:r>
            <a:r>
              <a:rPr lang="pl-PL" sz="3200" spc="-30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         </a:t>
            </a:r>
            <a:r>
              <a:rPr lang="pl-PL" sz="3200" i="1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</a:rPr>
              <a:t>P             </a:t>
            </a:r>
            <a:r>
              <a:rPr lang="pl-PL" sz="3200" b="1" i="1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</a:rPr>
              <a:t>Prawo jest dla ludzi</a:t>
            </a:r>
            <a:endParaRPr lang="pl-PL" sz="3200" b="1" i="1" dirty="0">
              <a:solidFill>
                <a:schemeClr val="accent6">
                  <a:lumMod val="50000"/>
                </a:schemeClr>
              </a:solidFill>
              <a:latin typeface="Bradley Hand ITC" panose="03070402050302030203" pitchFamily="66" charset="0"/>
            </a:endParaRPr>
          </a:p>
        </p:txBody>
      </p:sp>
      <p:pic>
        <p:nvPicPr>
          <p:cNvPr id="11" name="Obraz 10" descr="RP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627784" y="44624"/>
            <a:ext cx="3553321" cy="819264"/>
          </a:xfrm>
          <a:prstGeom prst="rect">
            <a:avLst/>
          </a:prstGeom>
        </p:spPr>
      </p:pic>
      <p:sp>
        <p:nvSpPr>
          <p:cNvPr id="25" name="pole tekstowe 24"/>
          <p:cNvSpPr txBox="1"/>
          <p:nvPr/>
        </p:nvSpPr>
        <p:spPr>
          <a:xfrm>
            <a:off x="-39688" y="979950"/>
            <a:ext cx="91756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5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Kto może to zmienić?</a:t>
            </a:r>
            <a:endParaRPr lang="pl-PL" sz="5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pSp>
        <p:nvGrpSpPr>
          <p:cNvPr id="7" name="Grupa 6"/>
          <p:cNvGrpSpPr/>
          <p:nvPr/>
        </p:nvGrpSpPr>
        <p:grpSpPr>
          <a:xfrm>
            <a:off x="2205616" y="1718806"/>
            <a:ext cx="4670640" cy="2862322"/>
            <a:chOff x="2205616" y="1718806"/>
            <a:chExt cx="4670640" cy="2862322"/>
          </a:xfrm>
        </p:grpSpPr>
        <p:sp>
          <p:nvSpPr>
            <p:cNvPr id="5" name="pole tekstowe 4"/>
            <p:cNvSpPr txBox="1"/>
            <p:nvPr/>
          </p:nvSpPr>
          <p:spPr>
            <a:xfrm>
              <a:off x="3321740" y="1718806"/>
              <a:ext cx="1826324" cy="28623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z="18000" dirty="0" smtClean="0">
                  <a:solidFill>
                    <a:schemeClr val="bg1">
                      <a:lumMod val="65000"/>
                    </a:schemeClr>
                  </a:solidFill>
                  <a:latin typeface="Segoe UI Symbol"/>
                  <a:ea typeface="Segoe UI Symbol"/>
                </a:rPr>
                <a:t>🙎</a:t>
              </a:r>
              <a:endParaRPr lang="pl-PL" sz="18000" dirty="0">
                <a:solidFill>
                  <a:schemeClr val="bg1">
                    <a:lumMod val="65000"/>
                  </a:schemeClr>
                </a:solidFill>
              </a:endParaRPr>
            </a:p>
          </p:txBody>
        </p:sp>
        <p:grpSp>
          <p:nvGrpSpPr>
            <p:cNvPr id="26" name="Grupa 25"/>
            <p:cNvGrpSpPr/>
            <p:nvPr/>
          </p:nvGrpSpPr>
          <p:grpSpPr>
            <a:xfrm>
              <a:off x="2205616" y="1771668"/>
              <a:ext cx="4670640" cy="2737452"/>
              <a:chOff x="3501760" y="907572"/>
              <a:chExt cx="4670640" cy="2737452"/>
            </a:xfrm>
          </p:grpSpPr>
          <p:sp>
            <p:nvSpPr>
              <p:cNvPr id="27" name="Prostokąt 26"/>
              <p:cNvSpPr/>
              <p:nvPr/>
            </p:nvSpPr>
            <p:spPr>
              <a:xfrm>
                <a:off x="3501760" y="1447720"/>
                <a:ext cx="4608512" cy="238102"/>
              </a:xfrm>
              <a:prstGeom prst="rect">
                <a:avLst/>
              </a:prstGeom>
              <a:solidFill>
                <a:schemeClr val="bg1">
                  <a:lumMod val="85000"/>
                  <a:alpha val="34000"/>
                </a:schemeClr>
              </a:solidFill>
              <a:ln>
                <a:noFill/>
              </a:ln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28" name="Prostokąt 27"/>
              <p:cNvSpPr/>
              <p:nvPr/>
            </p:nvSpPr>
            <p:spPr>
              <a:xfrm>
                <a:off x="4572000" y="908719"/>
                <a:ext cx="216024" cy="2736304"/>
              </a:xfrm>
              <a:prstGeom prst="rect">
                <a:avLst/>
              </a:prstGeom>
              <a:solidFill>
                <a:schemeClr val="bg1">
                  <a:lumMod val="85000"/>
                  <a:alpha val="34000"/>
                </a:schemeClr>
              </a:solidFill>
              <a:ln>
                <a:noFill/>
              </a:ln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29" name="Prostokąt 28"/>
              <p:cNvSpPr/>
              <p:nvPr/>
            </p:nvSpPr>
            <p:spPr>
              <a:xfrm>
                <a:off x="5724128" y="908146"/>
                <a:ext cx="216024" cy="2736878"/>
              </a:xfrm>
              <a:prstGeom prst="rect">
                <a:avLst/>
              </a:prstGeom>
              <a:solidFill>
                <a:schemeClr val="bg1">
                  <a:lumMod val="85000"/>
                  <a:alpha val="34000"/>
                </a:schemeClr>
              </a:solidFill>
              <a:ln>
                <a:noFill/>
              </a:ln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30" name="Prostokąt 29"/>
              <p:cNvSpPr/>
              <p:nvPr/>
            </p:nvSpPr>
            <p:spPr>
              <a:xfrm>
                <a:off x="6876256" y="907572"/>
                <a:ext cx="216024" cy="2737451"/>
              </a:xfrm>
              <a:prstGeom prst="rect">
                <a:avLst/>
              </a:prstGeom>
              <a:solidFill>
                <a:schemeClr val="bg1">
                  <a:lumMod val="85000"/>
                  <a:alpha val="34000"/>
                </a:schemeClr>
              </a:solidFill>
              <a:ln>
                <a:noFill/>
              </a:ln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31" name="Prostokąt 30"/>
              <p:cNvSpPr/>
              <p:nvPr/>
            </p:nvSpPr>
            <p:spPr>
              <a:xfrm>
                <a:off x="3563888" y="2399956"/>
                <a:ext cx="4608512" cy="238102"/>
              </a:xfrm>
              <a:prstGeom prst="rect">
                <a:avLst/>
              </a:prstGeom>
              <a:solidFill>
                <a:schemeClr val="bg1">
                  <a:lumMod val="85000"/>
                  <a:alpha val="34000"/>
                </a:schemeClr>
              </a:solidFill>
              <a:ln>
                <a:noFill/>
              </a:ln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</p:grpSp>
      </p:grpSp>
      <p:sp>
        <p:nvSpPr>
          <p:cNvPr id="19" name="pole tekstowe 18"/>
          <p:cNvSpPr txBox="1"/>
          <p:nvPr/>
        </p:nvSpPr>
        <p:spPr>
          <a:xfrm>
            <a:off x="114616" y="1916832"/>
            <a:ext cx="907778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3600" b="1" dirty="0" smtClean="0">
                <a:solidFill>
                  <a:schemeClr val="accent6">
                    <a:lumMod val="50000"/>
                  </a:schemeClr>
                </a:solidFill>
              </a:rPr>
              <a:t>policjanci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3600" b="1" dirty="0" smtClean="0">
                <a:solidFill>
                  <a:schemeClr val="accent6">
                    <a:lumMod val="50000"/>
                  </a:schemeClr>
                </a:solidFill>
              </a:rPr>
              <a:t>prokuratorzy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3600" b="1" dirty="0" smtClean="0">
                <a:solidFill>
                  <a:schemeClr val="accent6">
                    <a:lumMod val="50000"/>
                  </a:schemeClr>
                </a:solidFill>
              </a:rPr>
              <a:t>kuratorzy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3600" b="1" dirty="0" smtClean="0">
                <a:solidFill>
                  <a:schemeClr val="accent6">
                    <a:lumMod val="50000"/>
                  </a:schemeClr>
                </a:solidFill>
              </a:rPr>
              <a:t>biegli psychiatrzy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3600" b="1" dirty="0" smtClean="0">
                <a:solidFill>
                  <a:schemeClr val="accent6">
                    <a:lumMod val="50000"/>
                  </a:schemeClr>
                </a:solidFill>
              </a:rPr>
              <a:t>sądy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3600" b="1" dirty="0" smtClean="0">
                <a:solidFill>
                  <a:schemeClr val="accent6">
                    <a:lumMod val="50000"/>
                  </a:schemeClr>
                </a:solidFill>
              </a:rPr>
              <a:t>służba więzienna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3600" b="1" dirty="0" smtClean="0">
                <a:solidFill>
                  <a:schemeClr val="accent6">
                    <a:lumMod val="50000"/>
                  </a:schemeClr>
                </a:solidFill>
              </a:rPr>
              <a:t>sędziowie penitencjarni</a:t>
            </a:r>
          </a:p>
          <a:p>
            <a:r>
              <a:rPr lang="pl-PL" sz="36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pl-PL" sz="32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0195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Prostokąt 3"/>
          <p:cNvSpPr/>
          <p:nvPr/>
        </p:nvSpPr>
        <p:spPr>
          <a:xfrm>
            <a:off x="31676" y="105936"/>
            <a:ext cx="9144000" cy="606891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5"/>
          <p:cNvSpPr/>
          <p:nvPr/>
        </p:nvSpPr>
        <p:spPr>
          <a:xfrm>
            <a:off x="11112" y="0"/>
            <a:ext cx="9144000" cy="908720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pole tekstowe 7"/>
          <p:cNvSpPr txBox="1"/>
          <p:nvPr/>
        </p:nvSpPr>
        <p:spPr>
          <a:xfrm>
            <a:off x="-54260" y="6237311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spc="-5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</a:t>
            </a:r>
            <a:r>
              <a:rPr lang="pl-PL" sz="3200" spc="-10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</a:t>
            </a:r>
            <a:r>
              <a:rPr lang="pl-PL" sz="3200" spc="-5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</a:t>
            </a:r>
            <a:r>
              <a:rPr lang="pl-PL" sz="3200" spc="-20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</a:t>
            </a:r>
            <a:r>
              <a:rPr lang="pl-PL" sz="3200" spc="-30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         </a:t>
            </a:r>
            <a:r>
              <a:rPr lang="pl-PL" sz="3200" i="1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</a:rPr>
              <a:t>P             </a:t>
            </a:r>
            <a:r>
              <a:rPr lang="pl-PL" sz="3200" b="1" i="1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</a:rPr>
              <a:t>Prawo jest dla ludzi</a:t>
            </a:r>
            <a:endParaRPr lang="pl-PL" sz="3200" b="1" i="1" dirty="0">
              <a:solidFill>
                <a:schemeClr val="accent6">
                  <a:lumMod val="50000"/>
                </a:schemeClr>
              </a:solidFill>
              <a:latin typeface="Bradley Hand ITC" panose="03070402050302030203" pitchFamily="66" charset="0"/>
            </a:endParaRPr>
          </a:p>
        </p:txBody>
      </p:sp>
      <p:pic>
        <p:nvPicPr>
          <p:cNvPr id="11" name="Obraz 10" descr="RP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627784" y="44624"/>
            <a:ext cx="3553321" cy="819264"/>
          </a:xfrm>
          <a:prstGeom prst="rect">
            <a:avLst/>
          </a:prstGeom>
        </p:spPr>
      </p:pic>
      <p:sp>
        <p:nvSpPr>
          <p:cNvPr id="25" name="pole tekstowe 24"/>
          <p:cNvSpPr txBox="1"/>
          <p:nvPr/>
        </p:nvSpPr>
        <p:spPr>
          <a:xfrm>
            <a:off x="0" y="979950"/>
            <a:ext cx="91756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4800" b="1" dirty="0" smtClean="0">
                <a:solidFill>
                  <a:schemeClr val="accent6">
                    <a:lumMod val="50000"/>
                  </a:schemeClr>
                </a:solidFill>
              </a:rPr>
              <a:t>Policja</a:t>
            </a:r>
            <a:r>
              <a:rPr lang="pl-PL" sz="4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– co może zrobić?</a:t>
            </a:r>
            <a:endParaRPr lang="pl-PL" sz="48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pSp>
        <p:nvGrpSpPr>
          <p:cNvPr id="7" name="Grupa 6"/>
          <p:cNvGrpSpPr/>
          <p:nvPr/>
        </p:nvGrpSpPr>
        <p:grpSpPr>
          <a:xfrm>
            <a:off x="2205616" y="1718806"/>
            <a:ext cx="4670640" cy="2862322"/>
            <a:chOff x="2205616" y="1718806"/>
            <a:chExt cx="4670640" cy="2862322"/>
          </a:xfrm>
        </p:grpSpPr>
        <p:sp>
          <p:nvSpPr>
            <p:cNvPr id="5" name="pole tekstowe 4"/>
            <p:cNvSpPr txBox="1"/>
            <p:nvPr/>
          </p:nvSpPr>
          <p:spPr>
            <a:xfrm>
              <a:off x="3321740" y="1718806"/>
              <a:ext cx="1826324" cy="28623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z="18000" dirty="0" smtClean="0">
                  <a:solidFill>
                    <a:schemeClr val="bg1">
                      <a:lumMod val="65000"/>
                    </a:schemeClr>
                  </a:solidFill>
                  <a:latin typeface="Segoe UI Symbol"/>
                  <a:ea typeface="Segoe UI Symbol"/>
                </a:rPr>
                <a:t>🙎</a:t>
              </a:r>
              <a:endParaRPr lang="pl-PL" sz="18000" dirty="0">
                <a:solidFill>
                  <a:schemeClr val="bg1">
                    <a:lumMod val="65000"/>
                  </a:schemeClr>
                </a:solidFill>
              </a:endParaRPr>
            </a:p>
          </p:txBody>
        </p:sp>
        <p:grpSp>
          <p:nvGrpSpPr>
            <p:cNvPr id="26" name="Grupa 25"/>
            <p:cNvGrpSpPr/>
            <p:nvPr/>
          </p:nvGrpSpPr>
          <p:grpSpPr>
            <a:xfrm>
              <a:off x="2205616" y="1771668"/>
              <a:ext cx="4670640" cy="2737452"/>
              <a:chOff x="3501760" y="907572"/>
              <a:chExt cx="4670640" cy="2737452"/>
            </a:xfrm>
          </p:grpSpPr>
          <p:sp>
            <p:nvSpPr>
              <p:cNvPr id="27" name="Prostokąt 26"/>
              <p:cNvSpPr/>
              <p:nvPr/>
            </p:nvSpPr>
            <p:spPr>
              <a:xfrm>
                <a:off x="3501760" y="1447720"/>
                <a:ext cx="4608512" cy="238102"/>
              </a:xfrm>
              <a:prstGeom prst="rect">
                <a:avLst/>
              </a:prstGeom>
              <a:solidFill>
                <a:schemeClr val="bg1">
                  <a:lumMod val="85000"/>
                  <a:alpha val="34000"/>
                </a:schemeClr>
              </a:solidFill>
              <a:ln>
                <a:noFill/>
              </a:ln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28" name="Prostokąt 27"/>
              <p:cNvSpPr/>
              <p:nvPr/>
            </p:nvSpPr>
            <p:spPr>
              <a:xfrm>
                <a:off x="4572000" y="908719"/>
                <a:ext cx="216024" cy="2736304"/>
              </a:xfrm>
              <a:prstGeom prst="rect">
                <a:avLst/>
              </a:prstGeom>
              <a:solidFill>
                <a:schemeClr val="bg1">
                  <a:lumMod val="85000"/>
                  <a:alpha val="34000"/>
                </a:schemeClr>
              </a:solidFill>
              <a:ln>
                <a:noFill/>
              </a:ln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29" name="Prostokąt 28"/>
              <p:cNvSpPr/>
              <p:nvPr/>
            </p:nvSpPr>
            <p:spPr>
              <a:xfrm>
                <a:off x="5724128" y="908146"/>
                <a:ext cx="216024" cy="2736878"/>
              </a:xfrm>
              <a:prstGeom prst="rect">
                <a:avLst/>
              </a:prstGeom>
              <a:solidFill>
                <a:schemeClr val="bg1">
                  <a:lumMod val="85000"/>
                  <a:alpha val="34000"/>
                </a:schemeClr>
              </a:solidFill>
              <a:ln>
                <a:noFill/>
              </a:ln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30" name="Prostokąt 29"/>
              <p:cNvSpPr/>
              <p:nvPr/>
            </p:nvSpPr>
            <p:spPr>
              <a:xfrm>
                <a:off x="6876256" y="907572"/>
                <a:ext cx="216024" cy="2737451"/>
              </a:xfrm>
              <a:prstGeom prst="rect">
                <a:avLst/>
              </a:prstGeom>
              <a:solidFill>
                <a:schemeClr val="bg1">
                  <a:lumMod val="85000"/>
                  <a:alpha val="34000"/>
                </a:schemeClr>
              </a:solidFill>
              <a:ln>
                <a:noFill/>
              </a:ln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31" name="Prostokąt 30"/>
              <p:cNvSpPr/>
              <p:nvPr/>
            </p:nvSpPr>
            <p:spPr>
              <a:xfrm>
                <a:off x="3563888" y="2399956"/>
                <a:ext cx="4608512" cy="238102"/>
              </a:xfrm>
              <a:prstGeom prst="rect">
                <a:avLst/>
              </a:prstGeom>
              <a:solidFill>
                <a:schemeClr val="bg1">
                  <a:lumMod val="85000"/>
                  <a:alpha val="34000"/>
                </a:schemeClr>
              </a:solidFill>
              <a:ln>
                <a:noFill/>
              </a:ln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</p:grpSp>
      </p:grpSp>
      <p:sp>
        <p:nvSpPr>
          <p:cNvPr id="19" name="pole tekstowe 18"/>
          <p:cNvSpPr txBox="1"/>
          <p:nvPr/>
        </p:nvSpPr>
        <p:spPr>
          <a:xfrm>
            <a:off x="97892" y="1988840"/>
            <a:ext cx="9077784" cy="27238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Policjant </a:t>
            </a:r>
            <a:r>
              <a:rPr lang="pl-PL" sz="3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powinien </a:t>
            </a:r>
            <a:r>
              <a:rPr lang="pl-PL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rozpoznać sygnały świadczące</a:t>
            </a:r>
            <a:br>
              <a:rPr lang="pl-PL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 </a:t>
            </a:r>
            <a:r>
              <a:rPr lang="pl-PL" sz="3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dysfunkcji intelektualnej lub psychicznej.</a:t>
            </a:r>
          </a:p>
          <a:p>
            <a:endParaRPr lang="pl-PL" sz="11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pl-PL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Powinien </a:t>
            </a:r>
            <a:r>
              <a:rPr lang="pl-PL" sz="3200" b="1" u="sng" dirty="0" smtClean="0">
                <a:solidFill>
                  <a:schemeClr val="accent6">
                    <a:lumMod val="50000"/>
                  </a:schemeClr>
                </a:solidFill>
              </a:rPr>
              <a:t>odnotować</a:t>
            </a:r>
            <a:r>
              <a:rPr lang="pl-PL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pl-PL" sz="3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 </a:t>
            </a:r>
            <a:r>
              <a:rPr lang="pl-PL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dokumentacji, </a:t>
            </a:r>
            <a:r>
              <a:rPr lang="pl-PL" sz="3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że </a:t>
            </a:r>
            <a:r>
              <a:rPr lang="pl-PL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są wątpliwości </a:t>
            </a:r>
            <a:r>
              <a:rPr lang="pl-PL" sz="3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co do stanu zdrowia psychicznego i bądź intelektualnego zatrzymanego. </a:t>
            </a:r>
          </a:p>
        </p:txBody>
      </p:sp>
      <p:sp>
        <p:nvSpPr>
          <p:cNvPr id="18" name="pole tekstowe 17"/>
          <p:cNvSpPr txBox="1"/>
          <p:nvPr/>
        </p:nvSpPr>
        <p:spPr>
          <a:xfrm>
            <a:off x="-2896" y="4869160"/>
            <a:ext cx="90777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pl-PL" sz="3200" b="1" dirty="0" smtClean="0">
                <a:solidFill>
                  <a:schemeClr val="accent6">
                    <a:lumMod val="50000"/>
                  </a:schemeClr>
                </a:solidFill>
              </a:rPr>
              <a:t>To </a:t>
            </a:r>
            <a:r>
              <a:rPr lang="pl-PL" sz="3200" b="1" dirty="0">
                <a:solidFill>
                  <a:schemeClr val="accent6">
                    <a:lumMod val="50000"/>
                  </a:schemeClr>
                </a:solidFill>
              </a:rPr>
              <a:t>sygnał dla sądu, który wydając wyrok w trybie nakazowym nie spotyka się już z oskarżonym. </a:t>
            </a:r>
          </a:p>
        </p:txBody>
      </p:sp>
    </p:spTree>
    <p:extLst>
      <p:ext uri="{BB962C8B-B14F-4D97-AF65-F5344CB8AC3E}">
        <p14:creationId xmlns:p14="http://schemas.microsoft.com/office/powerpoint/2010/main" val="20065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18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Prostokąt 3"/>
          <p:cNvSpPr/>
          <p:nvPr/>
        </p:nvSpPr>
        <p:spPr>
          <a:xfrm>
            <a:off x="31676" y="-11329"/>
            <a:ext cx="9144000" cy="606891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5"/>
          <p:cNvSpPr/>
          <p:nvPr/>
        </p:nvSpPr>
        <p:spPr>
          <a:xfrm>
            <a:off x="11112" y="0"/>
            <a:ext cx="9144000" cy="908720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pole tekstowe 7"/>
          <p:cNvSpPr txBox="1"/>
          <p:nvPr/>
        </p:nvSpPr>
        <p:spPr>
          <a:xfrm>
            <a:off x="-54260" y="6237311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spc="-5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</a:t>
            </a:r>
            <a:r>
              <a:rPr lang="pl-PL" sz="3200" spc="-10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</a:t>
            </a:r>
            <a:r>
              <a:rPr lang="pl-PL" sz="3200" spc="-5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</a:t>
            </a:r>
            <a:r>
              <a:rPr lang="pl-PL" sz="3200" spc="-20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</a:t>
            </a:r>
            <a:r>
              <a:rPr lang="pl-PL" sz="3200" spc="-30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         </a:t>
            </a:r>
            <a:r>
              <a:rPr lang="pl-PL" sz="3200" i="1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</a:rPr>
              <a:t>P             </a:t>
            </a:r>
            <a:r>
              <a:rPr lang="pl-PL" sz="3200" b="1" i="1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</a:rPr>
              <a:t>Prawo jest dla ludzi</a:t>
            </a:r>
            <a:endParaRPr lang="pl-PL" sz="3200" b="1" i="1" dirty="0">
              <a:solidFill>
                <a:schemeClr val="accent6">
                  <a:lumMod val="50000"/>
                </a:schemeClr>
              </a:solidFill>
              <a:latin typeface="Bradley Hand ITC" panose="03070402050302030203" pitchFamily="66" charset="0"/>
            </a:endParaRPr>
          </a:p>
        </p:txBody>
      </p:sp>
      <p:pic>
        <p:nvPicPr>
          <p:cNvPr id="11" name="Obraz 10" descr="RP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627784" y="44624"/>
            <a:ext cx="3553321" cy="819264"/>
          </a:xfrm>
          <a:prstGeom prst="rect">
            <a:avLst/>
          </a:prstGeom>
        </p:spPr>
      </p:pic>
      <p:sp>
        <p:nvSpPr>
          <p:cNvPr id="25" name="pole tekstowe 24"/>
          <p:cNvSpPr txBox="1"/>
          <p:nvPr/>
        </p:nvSpPr>
        <p:spPr>
          <a:xfrm>
            <a:off x="0" y="979950"/>
            <a:ext cx="91756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4800" b="1" dirty="0" smtClean="0">
                <a:solidFill>
                  <a:schemeClr val="accent6">
                    <a:lumMod val="50000"/>
                  </a:schemeClr>
                </a:solidFill>
              </a:rPr>
              <a:t>Prokurator</a:t>
            </a:r>
            <a:r>
              <a:rPr lang="pl-PL" sz="4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– co może zrobić?</a:t>
            </a:r>
            <a:endParaRPr lang="pl-PL" sz="48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pSp>
        <p:nvGrpSpPr>
          <p:cNvPr id="7" name="Grupa 6"/>
          <p:cNvGrpSpPr/>
          <p:nvPr/>
        </p:nvGrpSpPr>
        <p:grpSpPr>
          <a:xfrm>
            <a:off x="2205616" y="1718806"/>
            <a:ext cx="4670640" cy="2862322"/>
            <a:chOff x="2205616" y="1718806"/>
            <a:chExt cx="4670640" cy="2862322"/>
          </a:xfrm>
        </p:grpSpPr>
        <p:sp>
          <p:nvSpPr>
            <p:cNvPr id="5" name="pole tekstowe 4"/>
            <p:cNvSpPr txBox="1"/>
            <p:nvPr/>
          </p:nvSpPr>
          <p:spPr>
            <a:xfrm>
              <a:off x="3321740" y="1718806"/>
              <a:ext cx="1826324" cy="28623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z="18000" dirty="0" smtClean="0">
                  <a:solidFill>
                    <a:schemeClr val="bg1">
                      <a:lumMod val="65000"/>
                    </a:schemeClr>
                  </a:solidFill>
                  <a:latin typeface="Segoe UI Symbol"/>
                  <a:ea typeface="Segoe UI Symbol"/>
                </a:rPr>
                <a:t>🙎</a:t>
              </a:r>
              <a:endParaRPr lang="pl-PL" sz="18000" dirty="0">
                <a:solidFill>
                  <a:schemeClr val="bg1">
                    <a:lumMod val="65000"/>
                  </a:schemeClr>
                </a:solidFill>
              </a:endParaRPr>
            </a:p>
          </p:txBody>
        </p:sp>
        <p:grpSp>
          <p:nvGrpSpPr>
            <p:cNvPr id="26" name="Grupa 25"/>
            <p:cNvGrpSpPr/>
            <p:nvPr/>
          </p:nvGrpSpPr>
          <p:grpSpPr>
            <a:xfrm>
              <a:off x="2205616" y="1771668"/>
              <a:ext cx="4670640" cy="2737452"/>
              <a:chOff x="3501760" y="907572"/>
              <a:chExt cx="4670640" cy="2737452"/>
            </a:xfrm>
          </p:grpSpPr>
          <p:sp>
            <p:nvSpPr>
              <p:cNvPr id="27" name="Prostokąt 26"/>
              <p:cNvSpPr/>
              <p:nvPr/>
            </p:nvSpPr>
            <p:spPr>
              <a:xfrm>
                <a:off x="3501760" y="1447720"/>
                <a:ext cx="4608512" cy="238102"/>
              </a:xfrm>
              <a:prstGeom prst="rect">
                <a:avLst/>
              </a:prstGeom>
              <a:solidFill>
                <a:schemeClr val="bg1">
                  <a:lumMod val="85000"/>
                  <a:alpha val="34000"/>
                </a:schemeClr>
              </a:solidFill>
              <a:ln>
                <a:noFill/>
              </a:ln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28" name="Prostokąt 27"/>
              <p:cNvSpPr/>
              <p:nvPr/>
            </p:nvSpPr>
            <p:spPr>
              <a:xfrm>
                <a:off x="4572000" y="908719"/>
                <a:ext cx="216024" cy="2736304"/>
              </a:xfrm>
              <a:prstGeom prst="rect">
                <a:avLst/>
              </a:prstGeom>
              <a:solidFill>
                <a:schemeClr val="bg1">
                  <a:lumMod val="85000"/>
                  <a:alpha val="34000"/>
                </a:schemeClr>
              </a:solidFill>
              <a:ln>
                <a:noFill/>
              </a:ln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29" name="Prostokąt 28"/>
              <p:cNvSpPr/>
              <p:nvPr/>
            </p:nvSpPr>
            <p:spPr>
              <a:xfrm>
                <a:off x="5724128" y="908146"/>
                <a:ext cx="216024" cy="2736878"/>
              </a:xfrm>
              <a:prstGeom prst="rect">
                <a:avLst/>
              </a:prstGeom>
              <a:solidFill>
                <a:schemeClr val="bg1">
                  <a:lumMod val="85000"/>
                  <a:alpha val="34000"/>
                </a:schemeClr>
              </a:solidFill>
              <a:ln>
                <a:noFill/>
              </a:ln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30" name="Prostokąt 29"/>
              <p:cNvSpPr/>
              <p:nvPr/>
            </p:nvSpPr>
            <p:spPr>
              <a:xfrm>
                <a:off x="6876256" y="907572"/>
                <a:ext cx="216024" cy="2737451"/>
              </a:xfrm>
              <a:prstGeom prst="rect">
                <a:avLst/>
              </a:prstGeom>
              <a:solidFill>
                <a:schemeClr val="bg1">
                  <a:lumMod val="85000"/>
                  <a:alpha val="34000"/>
                </a:schemeClr>
              </a:solidFill>
              <a:ln>
                <a:noFill/>
              </a:ln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31" name="Prostokąt 30"/>
              <p:cNvSpPr/>
              <p:nvPr/>
            </p:nvSpPr>
            <p:spPr>
              <a:xfrm>
                <a:off x="3563888" y="2399956"/>
                <a:ext cx="4608512" cy="238102"/>
              </a:xfrm>
              <a:prstGeom prst="rect">
                <a:avLst/>
              </a:prstGeom>
              <a:solidFill>
                <a:schemeClr val="bg1">
                  <a:lumMod val="85000"/>
                  <a:alpha val="34000"/>
                </a:schemeClr>
              </a:solidFill>
              <a:ln>
                <a:noFill/>
              </a:ln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</p:grpSp>
      </p:grpSp>
      <p:sp>
        <p:nvSpPr>
          <p:cNvPr id="19" name="pole tekstowe 18"/>
          <p:cNvSpPr txBox="1"/>
          <p:nvPr/>
        </p:nvSpPr>
        <p:spPr>
          <a:xfrm>
            <a:off x="102728" y="4198729"/>
            <a:ext cx="9077784" cy="17389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Może częściej </a:t>
            </a:r>
            <a:r>
              <a:rPr lang="pl-PL" sz="3200" b="1" dirty="0" smtClean="0">
                <a:solidFill>
                  <a:schemeClr val="accent6">
                    <a:lumMod val="50000"/>
                  </a:schemeClr>
                </a:solidFill>
              </a:rPr>
              <a:t>powoływać biegłego</a:t>
            </a:r>
            <a:r>
              <a:rPr lang="pl-PL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br>
              <a:rPr lang="pl-PL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jeśli ma wątpliwości co do stanu zdrowia psychicznego oskarżonego</a:t>
            </a:r>
            <a:endParaRPr lang="pl-PL" sz="32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pl-PL" sz="11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4593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Prostokąt 3"/>
          <p:cNvSpPr/>
          <p:nvPr/>
        </p:nvSpPr>
        <p:spPr>
          <a:xfrm>
            <a:off x="31676" y="-11329"/>
            <a:ext cx="9144000" cy="606891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5"/>
          <p:cNvSpPr/>
          <p:nvPr/>
        </p:nvSpPr>
        <p:spPr>
          <a:xfrm>
            <a:off x="11112" y="0"/>
            <a:ext cx="9144000" cy="908720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pole tekstowe 7"/>
          <p:cNvSpPr txBox="1"/>
          <p:nvPr/>
        </p:nvSpPr>
        <p:spPr>
          <a:xfrm>
            <a:off x="-54260" y="6237311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spc="-5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</a:t>
            </a:r>
            <a:r>
              <a:rPr lang="pl-PL" sz="3200" spc="-10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</a:t>
            </a:r>
            <a:r>
              <a:rPr lang="pl-PL" sz="3200" spc="-5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</a:t>
            </a:r>
            <a:r>
              <a:rPr lang="pl-PL" sz="3200" spc="-20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</a:t>
            </a:r>
            <a:r>
              <a:rPr lang="pl-PL" sz="3200" spc="-30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         </a:t>
            </a:r>
            <a:r>
              <a:rPr lang="pl-PL" sz="3200" i="1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</a:rPr>
              <a:t>P             </a:t>
            </a:r>
            <a:r>
              <a:rPr lang="pl-PL" sz="3200" b="1" i="1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</a:rPr>
              <a:t>Prawo jest dla ludzi</a:t>
            </a:r>
            <a:endParaRPr lang="pl-PL" sz="3200" b="1" i="1" dirty="0">
              <a:solidFill>
                <a:schemeClr val="accent6">
                  <a:lumMod val="50000"/>
                </a:schemeClr>
              </a:solidFill>
              <a:latin typeface="Bradley Hand ITC" panose="03070402050302030203" pitchFamily="66" charset="0"/>
            </a:endParaRPr>
          </a:p>
        </p:txBody>
      </p:sp>
      <p:pic>
        <p:nvPicPr>
          <p:cNvPr id="11" name="Obraz 10" descr="RP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627784" y="44624"/>
            <a:ext cx="3553321" cy="819264"/>
          </a:xfrm>
          <a:prstGeom prst="rect">
            <a:avLst/>
          </a:prstGeom>
        </p:spPr>
      </p:pic>
      <p:sp>
        <p:nvSpPr>
          <p:cNvPr id="25" name="pole tekstowe 24"/>
          <p:cNvSpPr txBox="1"/>
          <p:nvPr/>
        </p:nvSpPr>
        <p:spPr>
          <a:xfrm>
            <a:off x="0" y="979950"/>
            <a:ext cx="91756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4800" b="1" dirty="0" smtClean="0">
                <a:solidFill>
                  <a:schemeClr val="accent6">
                    <a:lumMod val="50000"/>
                  </a:schemeClr>
                </a:solidFill>
              </a:rPr>
              <a:t>Biegli sądowi </a:t>
            </a:r>
            <a:r>
              <a:rPr lang="pl-PL" sz="4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– co mogą zrobić?</a:t>
            </a:r>
            <a:endParaRPr lang="pl-PL" sz="48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pSp>
        <p:nvGrpSpPr>
          <p:cNvPr id="7" name="Grupa 6"/>
          <p:cNvGrpSpPr/>
          <p:nvPr/>
        </p:nvGrpSpPr>
        <p:grpSpPr>
          <a:xfrm>
            <a:off x="2205616" y="1718806"/>
            <a:ext cx="4670640" cy="2862322"/>
            <a:chOff x="2205616" y="1718806"/>
            <a:chExt cx="4670640" cy="2862322"/>
          </a:xfrm>
        </p:grpSpPr>
        <p:sp>
          <p:nvSpPr>
            <p:cNvPr id="5" name="pole tekstowe 4"/>
            <p:cNvSpPr txBox="1"/>
            <p:nvPr/>
          </p:nvSpPr>
          <p:spPr>
            <a:xfrm>
              <a:off x="3321740" y="1718806"/>
              <a:ext cx="1826324" cy="28623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z="18000" dirty="0" smtClean="0">
                  <a:solidFill>
                    <a:schemeClr val="bg1">
                      <a:lumMod val="65000"/>
                    </a:schemeClr>
                  </a:solidFill>
                  <a:latin typeface="Segoe UI Symbol"/>
                  <a:ea typeface="Segoe UI Symbol"/>
                </a:rPr>
                <a:t>🙎</a:t>
              </a:r>
              <a:endParaRPr lang="pl-PL" sz="18000" dirty="0">
                <a:solidFill>
                  <a:schemeClr val="bg1">
                    <a:lumMod val="65000"/>
                  </a:schemeClr>
                </a:solidFill>
              </a:endParaRPr>
            </a:p>
          </p:txBody>
        </p:sp>
        <p:grpSp>
          <p:nvGrpSpPr>
            <p:cNvPr id="26" name="Grupa 25"/>
            <p:cNvGrpSpPr/>
            <p:nvPr/>
          </p:nvGrpSpPr>
          <p:grpSpPr>
            <a:xfrm>
              <a:off x="2205616" y="1771668"/>
              <a:ext cx="4670640" cy="2737452"/>
              <a:chOff x="3501760" y="907572"/>
              <a:chExt cx="4670640" cy="2737452"/>
            </a:xfrm>
          </p:grpSpPr>
          <p:sp>
            <p:nvSpPr>
              <p:cNvPr id="27" name="Prostokąt 26"/>
              <p:cNvSpPr/>
              <p:nvPr/>
            </p:nvSpPr>
            <p:spPr>
              <a:xfrm>
                <a:off x="3501760" y="1447720"/>
                <a:ext cx="4608512" cy="238102"/>
              </a:xfrm>
              <a:prstGeom prst="rect">
                <a:avLst/>
              </a:prstGeom>
              <a:solidFill>
                <a:schemeClr val="bg1">
                  <a:lumMod val="85000"/>
                  <a:alpha val="34000"/>
                </a:schemeClr>
              </a:solidFill>
              <a:ln>
                <a:noFill/>
              </a:ln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28" name="Prostokąt 27"/>
              <p:cNvSpPr/>
              <p:nvPr/>
            </p:nvSpPr>
            <p:spPr>
              <a:xfrm>
                <a:off x="4572000" y="908719"/>
                <a:ext cx="216024" cy="2736304"/>
              </a:xfrm>
              <a:prstGeom prst="rect">
                <a:avLst/>
              </a:prstGeom>
              <a:solidFill>
                <a:schemeClr val="bg1">
                  <a:lumMod val="85000"/>
                  <a:alpha val="34000"/>
                </a:schemeClr>
              </a:solidFill>
              <a:ln>
                <a:noFill/>
              </a:ln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29" name="Prostokąt 28"/>
              <p:cNvSpPr/>
              <p:nvPr/>
            </p:nvSpPr>
            <p:spPr>
              <a:xfrm>
                <a:off x="5724128" y="908146"/>
                <a:ext cx="216024" cy="2736878"/>
              </a:xfrm>
              <a:prstGeom prst="rect">
                <a:avLst/>
              </a:prstGeom>
              <a:solidFill>
                <a:schemeClr val="bg1">
                  <a:lumMod val="85000"/>
                  <a:alpha val="34000"/>
                </a:schemeClr>
              </a:solidFill>
              <a:ln>
                <a:noFill/>
              </a:ln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30" name="Prostokąt 29"/>
              <p:cNvSpPr/>
              <p:nvPr/>
            </p:nvSpPr>
            <p:spPr>
              <a:xfrm>
                <a:off x="6876256" y="907572"/>
                <a:ext cx="216024" cy="2737451"/>
              </a:xfrm>
              <a:prstGeom prst="rect">
                <a:avLst/>
              </a:prstGeom>
              <a:solidFill>
                <a:schemeClr val="bg1">
                  <a:lumMod val="85000"/>
                  <a:alpha val="34000"/>
                </a:schemeClr>
              </a:solidFill>
              <a:ln>
                <a:noFill/>
              </a:ln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31" name="Prostokąt 30"/>
              <p:cNvSpPr/>
              <p:nvPr/>
            </p:nvSpPr>
            <p:spPr>
              <a:xfrm>
                <a:off x="3563888" y="2399956"/>
                <a:ext cx="4608512" cy="238102"/>
              </a:xfrm>
              <a:prstGeom prst="rect">
                <a:avLst/>
              </a:prstGeom>
              <a:solidFill>
                <a:schemeClr val="bg1">
                  <a:lumMod val="85000"/>
                  <a:alpha val="34000"/>
                </a:schemeClr>
              </a:solidFill>
              <a:ln>
                <a:noFill/>
              </a:ln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</p:grpSp>
      </p:grpSp>
      <p:sp>
        <p:nvSpPr>
          <p:cNvPr id="19" name="pole tekstowe 18"/>
          <p:cNvSpPr txBox="1"/>
          <p:nvPr/>
        </p:nvSpPr>
        <p:spPr>
          <a:xfrm>
            <a:off x="-2896" y="1916832"/>
            <a:ext cx="9077784" cy="37087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Muszą pamiętać o </a:t>
            </a:r>
            <a:r>
              <a:rPr lang="pl-PL" sz="3200" b="1" dirty="0" smtClean="0">
                <a:solidFill>
                  <a:schemeClr val="accent6">
                    <a:lumMod val="50000"/>
                  </a:schemeClr>
                </a:solidFill>
              </a:rPr>
              <a:t>konsekwencjach swoich opinii. </a:t>
            </a:r>
            <a:br>
              <a:rPr lang="pl-PL" sz="3200" b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pl-PL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To dlatego muszą być one wydawane </a:t>
            </a:r>
            <a:br>
              <a:rPr lang="pl-PL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3200" b="1" u="sng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na najwyższym poziomie profesjonalizmu</a:t>
            </a:r>
          </a:p>
          <a:p>
            <a:r>
              <a:rPr lang="pl-PL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Robert B. w opiniach sądowo-psychiatrycznych:</a:t>
            </a:r>
          </a:p>
          <a:p>
            <a:r>
              <a:rPr lang="pl-PL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29 listopada 2010 r.: stopień upośledzenia znaczny</a:t>
            </a:r>
          </a:p>
          <a:p>
            <a:r>
              <a:rPr lang="pl-PL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18 lipca 2012 r.: stopień upośledzenia umiarkowany</a:t>
            </a:r>
          </a:p>
          <a:p>
            <a:r>
              <a:rPr lang="pl-PL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17 grudnia 2015 r.: stopień upośledzenia lekki</a:t>
            </a:r>
            <a:endParaRPr lang="pl-PL" sz="32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pl-PL" sz="11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7067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Prostokąt 3"/>
          <p:cNvSpPr/>
          <p:nvPr/>
        </p:nvSpPr>
        <p:spPr>
          <a:xfrm>
            <a:off x="31676" y="-11329"/>
            <a:ext cx="9144000" cy="606891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5"/>
          <p:cNvSpPr/>
          <p:nvPr/>
        </p:nvSpPr>
        <p:spPr>
          <a:xfrm>
            <a:off x="11112" y="0"/>
            <a:ext cx="9144000" cy="908720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pole tekstowe 7"/>
          <p:cNvSpPr txBox="1"/>
          <p:nvPr/>
        </p:nvSpPr>
        <p:spPr>
          <a:xfrm>
            <a:off x="-54260" y="6237311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spc="-5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</a:t>
            </a:r>
            <a:r>
              <a:rPr lang="pl-PL" sz="3200" spc="-10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</a:t>
            </a:r>
            <a:r>
              <a:rPr lang="pl-PL" sz="3200" spc="-5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</a:t>
            </a:r>
            <a:r>
              <a:rPr lang="pl-PL" sz="3200" spc="-20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</a:t>
            </a:r>
            <a:r>
              <a:rPr lang="pl-PL" sz="3200" spc="-30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         </a:t>
            </a:r>
            <a:r>
              <a:rPr lang="pl-PL" sz="3200" i="1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</a:rPr>
              <a:t>P             </a:t>
            </a:r>
            <a:r>
              <a:rPr lang="pl-PL" sz="3200" b="1" i="1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</a:rPr>
              <a:t>Prawo jest dla ludzi</a:t>
            </a:r>
            <a:endParaRPr lang="pl-PL" sz="3200" b="1" i="1" dirty="0">
              <a:solidFill>
                <a:schemeClr val="accent6">
                  <a:lumMod val="50000"/>
                </a:schemeClr>
              </a:solidFill>
              <a:latin typeface="Bradley Hand ITC" panose="03070402050302030203" pitchFamily="66" charset="0"/>
            </a:endParaRPr>
          </a:p>
        </p:txBody>
      </p:sp>
      <p:pic>
        <p:nvPicPr>
          <p:cNvPr id="11" name="Obraz 10" descr="RP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627784" y="44624"/>
            <a:ext cx="3553321" cy="819264"/>
          </a:xfrm>
          <a:prstGeom prst="rect">
            <a:avLst/>
          </a:prstGeom>
        </p:spPr>
      </p:pic>
      <p:sp>
        <p:nvSpPr>
          <p:cNvPr id="25" name="pole tekstowe 24"/>
          <p:cNvSpPr txBox="1"/>
          <p:nvPr/>
        </p:nvSpPr>
        <p:spPr>
          <a:xfrm>
            <a:off x="0" y="979950"/>
            <a:ext cx="91756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4800" b="1" dirty="0" smtClean="0">
                <a:solidFill>
                  <a:schemeClr val="accent6">
                    <a:lumMod val="50000"/>
                  </a:schemeClr>
                </a:solidFill>
              </a:rPr>
              <a:t>Sąd</a:t>
            </a:r>
            <a:r>
              <a:rPr lang="pl-PL" sz="4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– co może zrobić? </a:t>
            </a:r>
            <a:endParaRPr lang="pl-PL" sz="48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pSp>
        <p:nvGrpSpPr>
          <p:cNvPr id="7" name="Grupa 6"/>
          <p:cNvGrpSpPr/>
          <p:nvPr/>
        </p:nvGrpSpPr>
        <p:grpSpPr>
          <a:xfrm>
            <a:off x="2205616" y="1718806"/>
            <a:ext cx="4670640" cy="2862322"/>
            <a:chOff x="2205616" y="1718806"/>
            <a:chExt cx="4670640" cy="2862322"/>
          </a:xfrm>
        </p:grpSpPr>
        <p:sp>
          <p:nvSpPr>
            <p:cNvPr id="5" name="pole tekstowe 4"/>
            <p:cNvSpPr txBox="1"/>
            <p:nvPr/>
          </p:nvSpPr>
          <p:spPr>
            <a:xfrm>
              <a:off x="3321740" y="1718806"/>
              <a:ext cx="1826324" cy="28623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z="18000" dirty="0" smtClean="0">
                  <a:solidFill>
                    <a:schemeClr val="bg1">
                      <a:lumMod val="65000"/>
                    </a:schemeClr>
                  </a:solidFill>
                  <a:latin typeface="Segoe UI Symbol"/>
                  <a:ea typeface="Segoe UI Symbol"/>
                </a:rPr>
                <a:t>🙎</a:t>
              </a:r>
              <a:endParaRPr lang="pl-PL" sz="18000" dirty="0">
                <a:solidFill>
                  <a:schemeClr val="bg1">
                    <a:lumMod val="65000"/>
                  </a:schemeClr>
                </a:solidFill>
              </a:endParaRPr>
            </a:p>
          </p:txBody>
        </p:sp>
        <p:grpSp>
          <p:nvGrpSpPr>
            <p:cNvPr id="26" name="Grupa 25"/>
            <p:cNvGrpSpPr/>
            <p:nvPr/>
          </p:nvGrpSpPr>
          <p:grpSpPr>
            <a:xfrm>
              <a:off x="2205616" y="1771668"/>
              <a:ext cx="4670640" cy="2737452"/>
              <a:chOff x="3501760" y="907572"/>
              <a:chExt cx="4670640" cy="2737452"/>
            </a:xfrm>
          </p:grpSpPr>
          <p:sp>
            <p:nvSpPr>
              <p:cNvPr id="27" name="Prostokąt 26"/>
              <p:cNvSpPr/>
              <p:nvPr/>
            </p:nvSpPr>
            <p:spPr>
              <a:xfrm>
                <a:off x="3501760" y="1447720"/>
                <a:ext cx="4608512" cy="238102"/>
              </a:xfrm>
              <a:prstGeom prst="rect">
                <a:avLst/>
              </a:prstGeom>
              <a:solidFill>
                <a:schemeClr val="bg1">
                  <a:lumMod val="85000"/>
                  <a:alpha val="34000"/>
                </a:schemeClr>
              </a:solidFill>
              <a:ln>
                <a:noFill/>
              </a:ln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28" name="Prostokąt 27"/>
              <p:cNvSpPr/>
              <p:nvPr/>
            </p:nvSpPr>
            <p:spPr>
              <a:xfrm>
                <a:off x="4572000" y="908719"/>
                <a:ext cx="216024" cy="2736304"/>
              </a:xfrm>
              <a:prstGeom prst="rect">
                <a:avLst/>
              </a:prstGeom>
              <a:solidFill>
                <a:schemeClr val="bg1">
                  <a:lumMod val="85000"/>
                  <a:alpha val="34000"/>
                </a:schemeClr>
              </a:solidFill>
              <a:ln>
                <a:noFill/>
              </a:ln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29" name="Prostokąt 28"/>
              <p:cNvSpPr/>
              <p:nvPr/>
            </p:nvSpPr>
            <p:spPr>
              <a:xfrm>
                <a:off x="5724128" y="908146"/>
                <a:ext cx="216024" cy="2736878"/>
              </a:xfrm>
              <a:prstGeom prst="rect">
                <a:avLst/>
              </a:prstGeom>
              <a:solidFill>
                <a:schemeClr val="bg1">
                  <a:lumMod val="85000"/>
                  <a:alpha val="34000"/>
                </a:schemeClr>
              </a:solidFill>
              <a:ln>
                <a:noFill/>
              </a:ln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30" name="Prostokąt 29"/>
              <p:cNvSpPr/>
              <p:nvPr/>
            </p:nvSpPr>
            <p:spPr>
              <a:xfrm>
                <a:off x="6876256" y="907572"/>
                <a:ext cx="216024" cy="2737451"/>
              </a:xfrm>
              <a:prstGeom prst="rect">
                <a:avLst/>
              </a:prstGeom>
              <a:solidFill>
                <a:schemeClr val="bg1">
                  <a:lumMod val="85000"/>
                  <a:alpha val="34000"/>
                </a:schemeClr>
              </a:solidFill>
              <a:ln>
                <a:noFill/>
              </a:ln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31" name="Prostokąt 30"/>
              <p:cNvSpPr/>
              <p:nvPr/>
            </p:nvSpPr>
            <p:spPr>
              <a:xfrm>
                <a:off x="3563888" y="2399956"/>
                <a:ext cx="4608512" cy="238102"/>
              </a:xfrm>
              <a:prstGeom prst="rect">
                <a:avLst/>
              </a:prstGeom>
              <a:solidFill>
                <a:schemeClr val="bg1">
                  <a:lumMod val="85000"/>
                  <a:alpha val="34000"/>
                </a:schemeClr>
              </a:solidFill>
              <a:ln>
                <a:noFill/>
              </a:ln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</p:grpSp>
      </p:grpSp>
      <p:sp>
        <p:nvSpPr>
          <p:cNvPr id="19" name="pole tekstowe 18"/>
          <p:cNvSpPr txBox="1"/>
          <p:nvPr/>
        </p:nvSpPr>
        <p:spPr>
          <a:xfrm>
            <a:off x="17364" y="2132856"/>
            <a:ext cx="90777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b="1" u="sng" dirty="0" smtClean="0">
                <a:solidFill>
                  <a:schemeClr val="accent6">
                    <a:lumMod val="50000"/>
                  </a:schemeClr>
                </a:solidFill>
              </a:rPr>
              <a:t>Zapewnić </a:t>
            </a:r>
            <a:r>
              <a:rPr lang="pl-PL" sz="3200" b="1" u="sng" dirty="0">
                <a:solidFill>
                  <a:schemeClr val="accent6">
                    <a:lumMod val="50000"/>
                  </a:schemeClr>
                </a:solidFill>
              </a:rPr>
              <a:t>obligatoryjnego obrońcę</a:t>
            </a:r>
            <a:r>
              <a:rPr lang="pl-PL" sz="3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jeśli </a:t>
            </a:r>
            <a:r>
              <a:rPr lang="pl-PL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tylko ma </a:t>
            </a:r>
            <a:r>
              <a:rPr lang="pl-PL" sz="3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podejrzenia co do stanu </a:t>
            </a:r>
            <a:r>
              <a:rPr lang="pl-PL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danej osoby. Musi to robić:</a:t>
            </a:r>
            <a:endParaRPr lang="pl-PL" sz="3200" b="1" u="sng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8" name="pole tekstowe 17"/>
          <p:cNvSpPr txBox="1"/>
          <p:nvPr/>
        </p:nvSpPr>
        <p:spPr>
          <a:xfrm>
            <a:off x="44220" y="3429000"/>
            <a:ext cx="907778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sądząc </a:t>
            </a:r>
            <a:r>
              <a:rPr lang="pl-PL" sz="3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tę osobę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orzekając </a:t>
            </a:r>
            <a:r>
              <a:rPr lang="pl-PL" sz="3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o zastępczej </a:t>
            </a:r>
            <a:r>
              <a:rPr lang="pl-PL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karze (za </a:t>
            </a:r>
            <a:r>
              <a:rPr lang="pl-PL" sz="3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np. niezapłaconą  grzywnę</a:t>
            </a:r>
            <a:r>
              <a:rPr lang="pl-PL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decydując o przerwie w karze</a:t>
            </a:r>
            <a:endParaRPr lang="pl-PL" sz="11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4650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18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Prostokąt 3"/>
          <p:cNvSpPr/>
          <p:nvPr/>
        </p:nvSpPr>
        <p:spPr>
          <a:xfrm>
            <a:off x="31676" y="-11329"/>
            <a:ext cx="9144000" cy="606891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5"/>
          <p:cNvSpPr/>
          <p:nvPr/>
        </p:nvSpPr>
        <p:spPr>
          <a:xfrm>
            <a:off x="11112" y="0"/>
            <a:ext cx="9144000" cy="908720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pole tekstowe 7"/>
          <p:cNvSpPr txBox="1"/>
          <p:nvPr/>
        </p:nvSpPr>
        <p:spPr>
          <a:xfrm>
            <a:off x="-54260" y="6237311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spc="-5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</a:t>
            </a:r>
            <a:r>
              <a:rPr lang="pl-PL" sz="3200" spc="-10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</a:t>
            </a:r>
            <a:r>
              <a:rPr lang="pl-PL" sz="3200" spc="-5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</a:t>
            </a:r>
            <a:r>
              <a:rPr lang="pl-PL" sz="3200" spc="-20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</a:t>
            </a:r>
            <a:r>
              <a:rPr lang="pl-PL" sz="3200" spc="-30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         </a:t>
            </a:r>
            <a:r>
              <a:rPr lang="pl-PL" sz="3200" i="1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</a:rPr>
              <a:t>P             </a:t>
            </a:r>
            <a:r>
              <a:rPr lang="pl-PL" sz="3200" b="1" i="1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</a:rPr>
              <a:t>Prawo jest dla ludzi</a:t>
            </a:r>
            <a:endParaRPr lang="pl-PL" sz="3200" b="1" i="1" dirty="0">
              <a:solidFill>
                <a:schemeClr val="accent6">
                  <a:lumMod val="50000"/>
                </a:schemeClr>
              </a:solidFill>
              <a:latin typeface="Bradley Hand ITC" panose="03070402050302030203" pitchFamily="66" charset="0"/>
            </a:endParaRPr>
          </a:p>
        </p:txBody>
      </p:sp>
      <p:pic>
        <p:nvPicPr>
          <p:cNvPr id="11" name="Obraz 10" descr="RP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627784" y="44624"/>
            <a:ext cx="3553321" cy="819264"/>
          </a:xfrm>
          <a:prstGeom prst="rect">
            <a:avLst/>
          </a:prstGeom>
        </p:spPr>
      </p:pic>
      <p:sp>
        <p:nvSpPr>
          <p:cNvPr id="25" name="pole tekstowe 24"/>
          <p:cNvSpPr txBox="1"/>
          <p:nvPr/>
        </p:nvSpPr>
        <p:spPr>
          <a:xfrm>
            <a:off x="0" y="979950"/>
            <a:ext cx="91756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4800" b="1" dirty="0" smtClean="0">
                <a:solidFill>
                  <a:schemeClr val="accent6">
                    <a:lumMod val="50000"/>
                  </a:schemeClr>
                </a:solidFill>
              </a:rPr>
              <a:t>Kurator</a:t>
            </a:r>
            <a:r>
              <a:rPr lang="pl-PL" sz="4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– co może zrobić?</a:t>
            </a:r>
            <a:endParaRPr lang="pl-PL" sz="48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pSp>
        <p:nvGrpSpPr>
          <p:cNvPr id="7" name="Grupa 6"/>
          <p:cNvGrpSpPr/>
          <p:nvPr/>
        </p:nvGrpSpPr>
        <p:grpSpPr>
          <a:xfrm>
            <a:off x="2205616" y="1718806"/>
            <a:ext cx="4670640" cy="2862322"/>
            <a:chOff x="2205616" y="1718806"/>
            <a:chExt cx="4670640" cy="2862322"/>
          </a:xfrm>
        </p:grpSpPr>
        <p:sp>
          <p:nvSpPr>
            <p:cNvPr id="5" name="pole tekstowe 4"/>
            <p:cNvSpPr txBox="1"/>
            <p:nvPr/>
          </p:nvSpPr>
          <p:spPr>
            <a:xfrm>
              <a:off x="3321740" y="1718806"/>
              <a:ext cx="1826324" cy="28623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z="18000" dirty="0" smtClean="0">
                  <a:solidFill>
                    <a:schemeClr val="bg1">
                      <a:lumMod val="65000"/>
                    </a:schemeClr>
                  </a:solidFill>
                  <a:latin typeface="Segoe UI Symbol"/>
                  <a:ea typeface="Segoe UI Symbol"/>
                </a:rPr>
                <a:t>🙎</a:t>
              </a:r>
              <a:endParaRPr lang="pl-PL" sz="18000" dirty="0">
                <a:solidFill>
                  <a:schemeClr val="bg1">
                    <a:lumMod val="65000"/>
                  </a:schemeClr>
                </a:solidFill>
              </a:endParaRPr>
            </a:p>
          </p:txBody>
        </p:sp>
        <p:grpSp>
          <p:nvGrpSpPr>
            <p:cNvPr id="26" name="Grupa 25"/>
            <p:cNvGrpSpPr/>
            <p:nvPr/>
          </p:nvGrpSpPr>
          <p:grpSpPr>
            <a:xfrm>
              <a:off x="2205616" y="1771668"/>
              <a:ext cx="4670640" cy="2737452"/>
              <a:chOff x="3501760" y="907572"/>
              <a:chExt cx="4670640" cy="2737452"/>
            </a:xfrm>
          </p:grpSpPr>
          <p:sp>
            <p:nvSpPr>
              <p:cNvPr id="27" name="Prostokąt 26"/>
              <p:cNvSpPr/>
              <p:nvPr/>
            </p:nvSpPr>
            <p:spPr>
              <a:xfrm>
                <a:off x="3501760" y="1447720"/>
                <a:ext cx="4608512" cy="238102"/>
              </a:xfrm>
              <a:prstGeom prst="rect">
                <a:avLst/>
              </a:prstGeom>
              <a:solidFill>
                <a:schemeClr val="bg1">
                  <a:lumMod val="85000"/>
                  <a:alpha val="34000"/>
                </a:schemeClr>
              </a:solidFill>
              <a:ln>
                <a:noFill/>
              </a:ln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28" name="Prostokąt 27"/>
              <p:cNvSpPr/>
              <p:nvPr/>
            </p:nvSpPr>
            <p:spPr>
              <a:xfrm>
                <a:off x="4572000" y="908719"/>
                <a:ext cx="216024" cy="2736304"/>
              </a:xfrm>
              <a:prstGeom prst="rect">
                <a:avLst/>
              </a:prstGeom>
              <a:solidFill>
                <a:schemeClr val="bg1">
                  <a:lumMod val="85000"/>
                  <a:alpha val="34000"/>
                </a:schemeClr>
              </a:solidFill>
              <a:ln>
                <a:noFill/>
              </a:ln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29" name="Prostokąt 28"/>
              <p:cNvSpPr/>
              <p:nvPr/>
            </p:nvSpPr>
            <p:spPr>
              <a:xfrm>
                <a:off x="5724128" y="908146"/>
                <a:ext cx="216024" cy="2736878"/>
              </a:xfrm>
              <a:prstGeom prst="rect">
                <a:avLst/>
              </a:prstGeom>
              <a:solidFill>
                <a:schemeClr val="bg1">
                  <a:lumMod val="85000"/>
                  <a:alpha val="34000"/>
                </a:schemeClr>
              </a:solidFill>
              <a:ln>
                <a:noFill/>
              </a:ln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30" name="Prostokąt 29"/>
              <p:cNvSpPr/>
              <p:nvPr/>
            </p:nvSpPr>
            <p:spPr>
              <a:xfrm>
                <a:off x="6876256" y="907572"/>
                <a:ext cx="216024" cy="2737451"/>
              </a:xfrm>
              <a:prstGeom prst="rect">
                <a:avLst/>
              </a:prstGeom>
              <a:solidFill>
                <a:schemeClr val="bg1">
                  <a:lumMod val="85000"/>
                  <a:alpha val="34000"/>
                </a:schemeClr>
              </a:solidFill>
              <a:ln>
                <a:noFill/>
              </a:ln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31" name="Prostokąt 30"/>
              <p:cNvSpPr/>
              <p:nvPr/>
            </p:nvSpPr>
            <p:spPr>
              <a:xfrm>
                <a:off x="3563888" y="2399956"/>
                <a:ext cx="4608512" cy="238102"/>
              </a:xfrm>
              <a:prstGeom prst="rect">
                <a:avLst/>
              </a:prstGeom>
              <a:solidFill>
                <a:schemeClr val="bg1">
                  <a:lumMod val="85000"/>
                  <a:alpha val="34000"/>
                </a:schemeClr>
              </a:solidFill>
              <a:ln>
                <a:noFill/>
              </a:ln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</p:grpSp>
      </p:grpSp>
      <p:sp>
        <p:nvSpPr>
          <p:cNvPr id="19" name="pole tekstowe 18"/>
          <p:cNvSpPr txBox="1"/>
          <p:nvPr/>
        </p:nvSpPr>
        <p:spPr>
          <a:xfrm>
            <a:off x="97892" y="2217345"/>
            <a:ext cx="90777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Teraz kiedy </a:t>
            </a:r>
            <a:r>
              <a:rPr lang="pl-PL" sz="3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dowiaduje się o niewykonaniu wyroku (grzywny, prac społecznie użytecznych),  występuje do sądu o </a:t>
            </a:r>
            <a:r>
              <a:rPr lang="pl-PL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zamianę kary na więzienie.</a:t>
            </a:r>
          </a:p>
        </p:txBody>
      </p:sp>
      <p:sp>
        <p:nvSpPr>
          <p:cNvPr id="20" name="pole tekstowe 19"/>
          <p:cNvSpPr txBox="1"/>
          <p:nvPr/>
        </p:nvSpPr>
        <p:spPr>
          <a:xfrm>
            <a:off x="105116" y="4293096"/>
            <a:ext cx="90777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pl-PL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Przed złożeniem tego wniosku, </a:t>
            </a:r>
            <a:r>
              <a:rPr lang="pl-PL" sz="3200" b="1" u="sng" dirty="0" smtClean="0">
                <a:solidFill>
                  <a:schemeClr val="accent6">
                    <a:lumMod val="50000"/>
                  </a:schemeClr>
                </a:solidFill>
              </a:rPr>
              <a:t>musi zobaczyć tego człowieka</a:t>
            </a:r>
            <a:r>
              <a:rPr lang="pl-PL" sz="3200" b="1" dirty="0" smtClean="0">
                <a:solidFill>
                  <a:schemeClr val="accent6">
                    <a:lumMod val="50000"/>
                  </a:schemeClr>
                </a:solidFill>
              </a:rPr>
              <a:t>. </a:t>
            </a:r>
            <a:r>
              <a:rPr lang="pl-PL" sz="3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Nie wystarczą papiery</a:t>
            </a:r>
          </a:p>
        </p:txBody>
      </p:sp>
    </p:spTree>
    <p:extLst>
      <p:ext uri="{BB962C8B-B14F-4D97-AF65-F5344CB8AC3E}">
        <p14:creationId xmlns:p14="http://schemas.microsoft.com/office/powerpoint/2010/main" val="3864405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Prostokąt 3"/>
          <p:cNvSpPr/>
          <p:nvPr/>
        </p:nvSpPr>
        <p:spPr>
          <a:xfrm>
            <a:off x="0" y="0"/>
            <a:ext cx="9144000" cy="606891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5"/>
          <p:cNvSpPr/>
          <p:nvPr/>
        </p:nvSpPr>
        <p:spPr>
          <a:xfrm>
            <a:off x="-48486" y="0"/>
            <a:ext cx="9144000" cy="908720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pole tekstowe 7"/>
          <p:cNvSpPr txBox="1"/>
          <p:nvPr/>
        </p:nvSpPr>
        <p:spPr>
          <a:xfrm>
            <a:off x="-54260" y="6237311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spc="-5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</a:t>
            </a:r>
            <a:r>
              <a:rPr lang="pl-PL" sz="3200" spc="-10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</a:t>
            </a:r>
            <a:r>
              <a:rPr lang="pl-PL" sz="3200" spc="-5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</a:t>
            </a:r>
            <a:r>
              <a:rPr lang="pl-PL" sz="3200" spc="-20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</a:t>
            </a:r>
            <a:r>
              <a:rPr lang="pl-PL" sz="3200" spc="-30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         </a:t>
            </a:r>
            <a:r>
              <a:rPr lang="pl-PL" sz="3200" i="1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</a:rPr>
              <a:t>P             </a:t>
            </a:r>
            <a:r>
              <a:rPr lang="pl-PL" sz="3200" b="1" i="1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</a:rPr>
              <a:t>Prawo jest dla ludzi</a:t>
            </a:r>
            <a:endParaRPr lang="pl-PL" sz="3200" b="1" i="1" dirty="0">
              <a:solidFill>
                <a:schemeClr val="accent6">
                  <a:lumMod val="50000"/>
                </a:schemeClr>
              </a:solidFill>
              <a:latin typeface="Bradley Hand ITC" panose="03070402050302030203" pitchFamily="66" charset="0"/>
            </a:endParaRPr>
          </a:p>
        </p:txBody>
      </p:sp>
      <p:pic>
        <p:nvPicPr>
          <p:cNvPr id="11" name="Obraz 10" descr="RP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627784" y="44624"/>
            <a:ext cx="3553321" cy="819264"/>
          </a:xfrm>
          <a:prstGeom prst="rect">
            <a:avLst/>
          </a:prstGeom>
        </p:spPr>
      </p:pic>
      <p:grpSp>
        <p:nvGrpSpPr>
          <p:cNvPr id="16" name="Grupa 15"/>
          <p:cNvGrpSpPr/>
          <p:nvPr/>
        </p:nvGrpSpPr>
        <p:grpSpPr>
          <a:xfrm>
            <a:off x="2195736" y="1195604"/>
            <a:ext cx="4670640" cy="2737452"/>
            <a:chOff x="3501760" y="907572"/>
            <a:chExt cx="4670640" cy="2737452"/>
          </a:xfrm>
        </p:grpSpPr>
        <p:sp>
          <p:nvSpPr>
            <p:cNvPr id="17" name="Prostokąt 16"/>
            <p:cNvSpPr/>
            <p:nvPr/>
          </p:nvSpPr>
          <p:spPr>
            <a:xfrm>
              <a:off x="3501760" y="1447720"/>
              <a:ext cx="4608512" cy="238102"/>
            </a:xfrm>
            <a:prstGeom prst="rect">
              <a:avLst/>
            </a:prstGeom>
            <a:solidFill>
              <a:schemeClr val="bg1">
                <a:lumMod val="85000"/>
                <a:alpha val="34000"/>
              </a:schemeClr>
            </a:solidFill>
            <a:ln>
              <a:noFill/>
            </a:ln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8" name="Prostokąt 17"/>
            <p:cNvSpPr/>
            <p:nvPr/>
          </p:nvSpPr>
          <p:spPr>
            <a:xfrm>
              <a:off x="4572000" y="908719"/>
              <a:ext cx="216024" cy="2736304"/>
            </a:xfrm>
            <a:prstGeom prst="rect">
              <a:avLst/>
            </a:prstGeom>
            <a:solidFill>
              <a:schemeClr val="bg1">
                <a:lumMod val="85000"/>
                <a:alpha val="34000"/>
              </a:schemeClr>
            </a:solidFill>
            <a:ln>
              <a:noFill/>
            </a:ln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9" name="Prostokąt 18"/>
            <p:cNvSpPr/>
            <p:nvPr/>
          </p:nvSpPr>
          <p:spPr>
            <a:xfrm>
              <a:off x="5724128" y="908146"/>
              <a:ext cx="216024" cy="2736878"/>
            </a:xfrm>
            <a:prstGeom prst="rect">
              <a:avLst/>
            </a:prstGeom>
            <a:solidFill>
              <a:schemeClr val="bg1">
                <a:lumMod val="85000"/>
                <a:alpha val="34000"/>
              </a:schemeClr>
            </a:solidFill>
            <a:ln>
              <a:noFill/>
            </a:ln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0" name="Prostokąt 19"/>
            <p:cNvSpPr/>
            <p:nvPr/>
          </p:nvSpPr>
          <p:spPr>
            <a:xfrm>
              <a:off x="6876256" y="907572"/>
              <a:ext cx="216024" cy="2737451"/>
            </a:xfrm>
            <a:prstGeom prst="rect">
              <a:avLst/>
            </a:prstGeom>
            <a:solidFill>
              <a:schemeClr val="bg1">
                <a:lumMod val="85000"/>
                <a:alpha val="34000"/>
              </a:schemeClr>
            </a:solidFill>
            <a:ln>
              <a:noFill/>
            </a:ln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1" name="Prostokąt 20"/>
            <p:cNvSpPr/>
            <p:nvPr/>
          </p:nvSpPr>
          <p:spPr>
            <a:xfrm>
              <a:off x="3563888" y="2399956"/>
              <a:ext cx="4608512" cy="238102"/>
            </a:xfrm>
            <a:prstGeom prst="rect">
              <a:avLst/>
            </a:prstGeom>
            <a:solidFill>
              <a:schemeClr val="bg1">
                <a:lumMod val="85000"/>
                <a:alpha val="34000"/>
              </a:schemeClr>
            </a:solidFill>
            <a:ln>
              <a:noFill/>
            </a:ln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22" name="pole tekstowe 21"/>
          <p:cNvSpPr txBox="1"/>
          <p:nvPr/>
        </p:nvSpPr>
        <p:spPr>
          <a:xfrm>
            <a:off x="35496" y="960123"/>
            <a:ext cx="9175676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5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Opinie sądowo-psychiatryczne: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3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z dnia 25.10.2010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3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z dnia 17.12.2010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3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z</a:t>
            </a:r>
            <a:r>
              <a:rPr lang="pl-PL" sz="3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dnia 2.06.2011   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3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z</a:t>
            </a:r>
            <a:r>
              <a:rPr lang="pl-PL" sz="3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dnia 19.09.2011 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3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z</a:t>
            </a:r>
            <a:r>
              <a:rPr lang="pl-PL" sz="3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dnia 5.10.2011   </a:t>
            </a:r>
          </a:p>
          <a:p>
            <a:pPr algn="ctr"/>
            <a:r>
              <a:rPr lang="pl-PL" sz="4000" b="1" dirty="0">
                <a:solidFill>
                  <a:srgbClr val="FF0000"/>
                </a:solidFill>
              </a:rPr>
              <a:t>R</a:t>
            </a:r>
            <a:r>
              <a:rPr lang="pl-PL" sz="4000" b="1" dirty="0" smtClean="0">
                <a:solidFill>
                  <a:srgbClr val="FF0000"/>
                </a:solidFill>
              </a:rPr>
              <a:t>ozpoznanie - upośledzenie umysłowe stopnia umiarkowanego                                        </a:t>
            </a:r>
          </a:p>
          <a:p>
            <a:endParaRPr lang="pl-PL" sz="30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457200" indent="-457200">
              <a:buFontTx/>
              <a:buChar char="-"/>
            </a:pPr>
            <a:endParaRPr lang="pl-PL" sz="30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6" name="pole tekstowe 25"/>
          <p:cNvSpPr txBox="1"/>
          <p:nvPr/>
        </p:nvSpPr>
        <p:spPr>
          <a:xfrm>
            <a:off x="19720" y="4810799"/>
            <a:ext cx="896054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endParaRPr lang="pl-PL" sz="3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pl-PL" sz="44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3753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Prostokąt 3"/>
          <p:cNvSpPr/>
          <p:nvPr/>
        </p:nvSpPr>
        <p:spPr>
          <a:xfrm>
            <a:off x="-18752" y="-11329"/>
            <a:ext cx="9173864" cy="606891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5"/>
          <p:cNvSpPr/>
          <p:nvPr/>
        </p:nvSpPr>
        <p:spPr>
          <a:xfrm>
            <a:off x="11112" y="0"/>
            <a:ext cx="9144000" cy="908720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pole tekstowe 7"/>
          <p:cNvSpPr txBox="1"/>
          <p:nvPr/>
        </p:nvSpPr>
        <p:spPr>
          <a:xfrm>
            <a:off x="-54260" y="6237311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spc="-5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</a:t>
            </a:r>
            <a:r>
              <a:rPr lang="pl-PL" sz="3200" spc="-10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</a:t>
            </a:r>
            <a:r>
              <a:rPr lang="pl-PL" sz="3200" spc="-5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</a:t>
            </a:r>
            <a:r>
              <a:rPr lang="pl-PL" sz="3200" spc="-20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</a:t>
            </a:r>
            <a:r>
              <a:rPr lang="pl-PL" sz="3200" spc="-30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         </a:t>
            </a:r>
            <a:r>
              <a:rPr lang="pl-PL" sz="3200" i="1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</a:rPr>
              <a:t>P             </a:t>
            </a:r>
            <a:r>
              <a:rPr lang="pl-PL" sz="3200" b="1" i="1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</a:rPr>
              <a:t>Prawo jest dla ludzi</a:t>
            </a:r>
            <a:endParaRPr lang="pl-PL" sz="3200" b="1" i="1" dirty="0">
              <a:solidFill>
                <a:schemeClr val="accent6">
                  <a:lumMod val="50000"/>
                </a:schemeClr>
              </a:solidFill>
              <a:latin typeface="Bradley Hand ITC" panose="03070402050302030203" pitchFamily="66" charset="0"/>
            </a:endParaRPr>
          </a:p>
        </p:txBody>
      </p:sp>
      <p:pic>
        <p:nvPicPr>
          <p:cNvPr id="11" name="Obraz 10" descr="RP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627784" y="44624"/>
            <a:ext cx="3553321" cy="819264"/>
          </a:xfrm>
          <a:prstGeom prst="rect">
            <a:avLst/>
          </a:prstGeom>
        </p:spPr>
      </p:pic>
      <p:sp>
        <p:nvSpPr>
          <p:cNvPr id="25" name="pole tekstowe 24"/>
          <p:cNvSpPr txBox="1"/>
          <p:nvPr/>
        </p:nvSpPr>
        <p:spPr>
          <a:xfrm>
            <a:off x="0" y="979950"/>
            <a:ext cx="9175676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4600" b="1" smtClean="0">
                <a:solidFill>
                  <a:schemeClr val="accent6">
                    <a:lumMod val="50000"/>
                  </a:schemeClr>
                </a:solidFill>
              </a:rPr>
              <a:t>Służba Więzienna</a:t>
            </a:r>
            <a:r>
              <a:rPr lang="pl-PL" sz="4600" b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pl-PL" sz="4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– co może zrobić?</a:t>
            </a:r>
            <a:endParaRPr lang="pl-PL" sz="46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pSp>
        <p:nvGrpSpPr>
          <p:cNvPr id="7" name="Grupa 6"/>
          <p:cNvGrpSpPr/>
          <p:nvPr/>
        </p:nvGrpSpPr>
        <p:grpSpPr>
          <a:xfrm>
            <a:off x="2205616" y="1718806"/>
            <a:ext cx="4670640" cy="2862322"/>
            <a:chOff x="2205616" y="1718806"/>
            <a:chExt cx="4670640" cy="2862322"/>
          </a:xfrm>
        </p:grpSpPr>
        <p:sp>
          <p:nvSpPr>
            <p:cNvPr id="5" name="pole tekstowe 4"/>
            <p:cNvSpPr txBox="1"/>
            <p:nvPr/>
          </p:nvSpPr>
          <p:spPr>
            <a:xfrm>
              <a:off x="3321740" y="1718806"/>
              <a:ext cx="1826324" cy="28623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z="18000" dirty="0" smtClean="0">
                  <a:solidFill>
                    <a:schemeClr val="bg1">
                      <a:lumMod val="65000"/>
                    </a:schemeClr>
                  </a:solidFill>
                  <a:latin typeface="Segoe UI Symbol"/>
                  <a:ea typeface="Segoe UI Symbol"/>
                </a:rPr>
                <a:t>🙎</a:t>
              </a:r>
              <a:endParaRPr lang="pl-PL" sz="18000" dirty="0">
                <a:solidFill>
                  <a:schemeClr val="bg1">
                    <a:lumMod val="65000"/>
                  </a:schemeClr>
                </a:solidFill>
              </a:endParaRPr>
            </a:p>
          </p:txBody>
        </p:sp>
        <p:grpSp>
          <p:nvGrpSpPr>
            <p:cNvPr id="26" name="Grupa 25"/>
            <p:cNvGrpSpPr/>
            <p:nvPr/>
          </p:nvGrpSpPr>
          <p:grpSpPr>
            <a:xfrm>
              <a:off x="2205616" y="1771668"/>
              <a:ext cx="4670640" cy="2737452"/>
              <a:chOff x="3501760" y="907572"/>
              <a:chExt cx="4670640" cy="2737452"/>
            </a:xfrm>
          </p:grpSpPr>
          <p:sp>
            <p:nvSpPr>
              <p:cNvPr id="27" name="Prostokąt 26"/>
              <p:cNvSpPr/>
              <p:nvPr/>
            </p:nvSpPr>
            <p:spPr>
              <a:xfrm>
                <a:off x="3501760" y="1447720"/>
                <a:ext cx="4608512" cy="238102"/>
              </a:xfrm>
              <a:prstGeom prst="rect">
                <a:avLst/>
              </a:prstGeom>
              <a:solidFill>
                <a:schemeClr val="bg1">
                  <a:lumMod val="85000"/>
                  <a:alpha val="34000"/>
                </a:schemeClr>
              </a:solidFill>
              <a:ln>
                <a:noFill/>
              </a:ln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28" name="Prostokąt 27"/>
              <p:cNvSpPr/>
              <p:nvPr/>
            </p:nvSpPr>
            <p:spPr>
              <a:xfrm>
                <a:off x="4572000" y="908719"/>
                <a:ext cx="216024" cy="2736304"/>
              </a:xfrm>
              <a:prstGeom prst="rect">
                <a:avLst/>
              </a:prstGeom>
              <a:solidFill>
                <a:schemeClr val="bg1">
                  <a:lumMod val="85000"/>
                  <a:alpha val="34000"/>
                </a:schemeClr>
              </a:solidFill>
              <a:ln>
                <a:noFill/>
              </a:ln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29" name="Prostokąt 28"/>
              <p:cNvSpPr/>
              <p:nvPr/>
            </p:nvSpPr>
            <p:spPr>
              <a:xfrm>
                <a:off x="5724128" y="908146"/>
                <a:ext cx="216024" cy="2736878"/>
              </a:xfrm>
              <a:prstGeom prst="rect">
                <a:avLst/>
              </a:prstGeom>
              <a:solidFill>
                <a:schemeClr val="bg1">
                  <a:lumMod val="85000"/>
                  <a:alpha val="34000"/>
                </a:schemeClr>
              </a:solidFill>
              <a:ln>
                <a:noFill/>
              </a:ln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30" name="Prostokąt 29"/>
              <p:cNvSpPr/>
              <p:nvPr/>
            </p:nvSpPr>
            <p:spPr>
              <a:xfrm>
                <a:off x="6876256" y="907572"/>
                <a:ext cx="216024" cy="2737451"/>
              </a:xfrm>
              <a:prstGeom prst="rect">
                <a:avLst/>
              </a:prstGeom>
              <a:solidFill>
                <a:schemeClr val="bg1">
                  <a:lumMod val="85000"/>
                  <a:alpha val="34000"/>
                </a:schemeClr>
              </a:solidFill>
              <a:ln>
                <a:noFill/>
              </a:ln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31" name="Prostokąt 30"/>
              <p:cNvSpPr/>
              <p:nvPr/>
            </p:nvSpPr>
            <p:spPr>
              <a:xfrm>
                <a:off x="3563888" y="2399956"/>
                <a:ext cx="4608512" cy="238102"/>
              </a:xfrm>
              <a:prstGeom prst="rect">
                <a:avLst/>
              </a:prstGeom>
              <a:solidFill>
                <a:schemeClr val="bg1">
                  <a:lumMod val="85000"/>
                  <a:alpha val="34000"/>
                </a:schemeClr>
              </a:solidFill>
              <a:ln>
                <a:noFill/>
              </a:ln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</p:grpSp>
      </p:grpSp>
      <p:sp>
        <p:nvSpPr>
          <p:cNvPr id="19" name="pole tekstowe 18"/>
          <p:cNvSpPr txBox="1"/>
          <p:nvPr/>
        </p:nvSpPr>
        <p:spPr>
          <a:xfrm>
            <a:off x="174736" y="3659540"/>
            <a:ext cx="90777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Jeśli istnieją wątpliwości co do celowości umieszczenia skazanego w warunkach izolacji </a:t>
            </a:r>
            <a:r>
              <a:rPr lang="pl-PL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więziennej…..</a:t>
            </a:r>
            <a:endParaRPr lang="pl-PL" sz="3200" b="1" u="sng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8" name="pole tekstowe 17"/>
          <p:cNvSpPr txBox="1"/>
          <p:nvPr/>
        </p:nvSpPr>
        <p:spPr>
          <a:xfrm>
            <a:off x="102728" y="5220489"/>
            <a:ext cx="90777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pl-PL" sz="3200" b="1" dirty="0">
                <a:solidFill>
                  <a:schemeClr val="accent6">
                    <a:lumMod val="50000"/>
                  </a:schemeClr>
                </a:solidFill>
              </a:rPr>
              <a:t>musi reagować niezwłocznie! </a:t>
            </a:r>
          </a:p>
        </p:txBody>
      </p:sp>
    </p:spTree>
    <p:extLst>
      <p:ext uri="{BB962C8B-B14F-4D97-AF65-F5344CB8AC3E}">
        <p14:creationId xmlns:p14="http://schemas.microsoft.com/office/powerpoint/2010/main" val="4067493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18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Prostokąt 3"/>
          <p:cNvSpPr/>
          <p:nvPr/>
        </p:nvSpPr>
        <p:spPr>
          <a:xfrm>
            <a:off x="-18752" y="-11329"/>
            <a:ext cx="9173864" cy="606891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5"/>
          <p:cNvSpPr/>
          <p:nvPr/>
        </p:nvSpPr>
        <p:spPr>
          <a:xfrm>
            <a:off x="11112" y="0"/>
            <a:ext cx="9144000" cy="908720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pole tekstowe 7"/>
          <p:cNvSpPr txBox="1"/>
          <p:nvPr/>
        </p:nvSpPr>
        <p:spPr>
          <a:xfrm>
            <a:off x="-54260" y="6237311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spc="-5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</a:t>
            </a:r>
            <a:r>
              <a:rPr lang="pl-PL" sz="3200" spc="-10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</a:t>
            </a:r>
            <a:r>
              <a:rPr lang="pl-PL" sz="3200" spc="-5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</a:t>
            </a:r>
            <a:r>
              <a:rPr lang="pl-PL" sz="3200" spc="-20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</a:t>
            </a:r>
            <a:r>
              <a:rPr lang="pl-PL" sz="3200" spc="-30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         </a:t>
            </a:r>
            <a:r>
              <a:rPr lang="pl-PL" sz="3200" i="1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</a:rPr>
              <a:t>P             </a:t>
            </a:r>
            <a:r>
              <a:rPr lang="pl-PL" sz="3200" b="1" i="1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</a:rPr>
              <a:t>Prawo jest dla ludzi</a:t>
            </a:r>
            <a:endParaRPr lang="pl-PL" sz="3200" b="1" i="1" dirty="0">
              <a:solidFill>
                <a:schemeClr val="accent6">
                  <a:lumMod val="50000"/>
                </a:schemeClr>
              </a:solidFill>
              <a:latin typeface="Bradley Hand ITC" panose="03070402050302030203" pitchFamily="66" charset="0"/>
            </a:endParaRPr>
          </a:p>
        </p:txBody>
      </p:sp>
      <p:pic>
        <p:nvPicPr>
          <p:cNvPr id="11" name="Obraz 10" descr="RP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627784" y="44624"/>
            <a:ext cx="3553321" cy="819264"/>
          </a:xfrm>
          <a:prstGeom prst="rect">
            <a:avLst/>
          </a:prstGeom>
        </p:spPr>
      </p:pic>
      <p:sp>
        <p:nvSpPr>
          <p:cNvPr id="25" name="pole tekstowe 24"/>
          <p:cNvSpPr txBox="1"/>
          <p:nvPr/>
        </p:nvSpPr>
        <p:spPr>
          <a:xfrm>
            <a:off x="0" y="979950"/>
            <a:ext cx="9175676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4600" b="1" dirty="0" smtClean="0">
                <a:solidFill>
                  <a:schemeClr val="accent6">
                    <a:lumMod val="50000"/>
                  </a:schemeClr>
                </a:solidFill>
              </a:rPr>
              <a:t>Służba Więzienna</a:t>
            </a:r>
            <a:r>
              <a:rPr lang="pl-PL" sz="4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– co może zrobić?</a:t>
            </a:r>
            <a:endParaRPr lang="pl-PL" sz="46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pSp>
        <p:nvGrpSpPr>
          <p:cNvPr id="7" name="Grupa 6"/>
          <p:cNvGrpSpPr/>
          <p:nvPr/>
        </p:nvGrpSpPr>
        <p:grpSpPr>
          <a:xfrm>
            <a:off x="2205616" y="1718806"/>
            <a:ext cx="4670640" cy="2862322"/>
            <a:chOff x="2205616" y="1718806"/>
            <a:chExt cx="4670640" cy="2862322"/>
          </a:xfrm>
        </p:grpSpPr>
        <p:sp>
          <p:nvSpPr>
            <p:cNvPr id="5" name="pole tekstowe 4"/>
            <p:cNvSpPr txBox="1"/>
            <p:nvPr/>
          </p:nvSpPr>
          <p:spPr>
            <a:xfrm>
              <a:off x="3321740" y="1718806"/>
              <a:ext cx="1826324" cy="28623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z="18000" dirty="0" smtClean="0">
                  <a:solidFill>
                    <a:schemeClr val="bg1">
                      <a:lumMod val="65000"/>
                    </a:schemeClr>
                  </a:solidFill>
                  <a:latin typeface="Segoe UI Symbol"/>
                  <a:ea typeface="Segoe UI Symbol"/>
                </a:rPr>
                <a:t>🙎</a:t>
              </a:r>
              <a:endParaRPr lang="pl-PL" sz="18000" dirty="0">
                <a:solidFill>
                  <a:schemeClr val="bg1">
                    <a:lumMod val="65000"/>
                  </a:schemeClr>
                </a:solidFill>
              </a:endParaRPr>
            </a:p>
          </p:txBody>
        </p:sp>
        <p:grpSp>
          <p:nvGrpSpPr>
            <p:cNvPr id="26" name="Grupa 25"/>
            <p:cNvGrpSpPr/>
            <p:nvPr/>
          </p:nvGrpSpPr>
          <p:grpSpPr>
            <a:xfrm>
              <a:off x="2205616" y="1771668"/>
              <a:ext cx="4670640" cy="2737452"/>
              <a:chOff x="3501760" y="907572"/>
              <a:chExt cx="4670640" cy="2737452"/>
            </a:xfrm>
          </p:grpSpPr>
          <p:sp>
            <p:nvSpPr>
              <p:cNvPr id="27" name="Prostokąt 26"/>
              <p:cNvSpPr/>
              <p:nvPr/>
            </p:nvSpPr>
            <p:spPr>
              <a:xfrm>
                <a:off x="3501760" y="1447720"/>
                <a:ext cx="4608512" cy="238102"/>
              </a:xfrm>
              <a:prstGeom prst="rect">
                <a:avLst/>
              </a:prstGeom>
              <a:solidFill>
                <a:schemeClr val="bg1">
                  <a:lumMod val="85000"/>
                  <a:alpha val="34000"/>
                </a:schemeClr>
              </a:solidFill>
              <a:ln>
                <a:noFill/>
              </a:ln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28" name="Prostokąt 27"/>
              <p:cNvSpPr/>
              <p:nvPr/>
            </p:nvSpPr>
            <p:spPr>
              <a:xfrm>
                <a:off x="4572000" y="908719"/>
                <a:ext cx="216024" cy="2736304"/>
              </a:xfrm>
              <a:prstGeom prst="rect">
                <a:avLst/>
              </a:prstGeom>
              <a:solidFill>
                <a:schemeClr val="bg1">
                  <a:lumMod val="85000"/>
                  <a:alpha val="34000"/>
                </a:schemeClr>
              </a:solidFill>
              <a:ln>
                <a:noFill/>
              </a:ln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29" name="Prostokąt 28"/>
              <p:cNvSpPr/>
              <p:nvPr/>
            </p:nvSpPr>
            <p:spPr>
              <a:xfrm>
                <a:off x="5724128" y="908146"/>
                <a:ext cx="216024" cy="2736878"/>
              </a:xfrm>
              <a:prstGeom prst="rect">
                <a:avLst/>
              </a:prstGeom>
              <a:solidFill>
                <a:schemeClr val="bg1">
                  <a:lumMod val="85000"/>
                  <a:alpha val="34000"/>
                </a:schemeClr>
              </a:solidFill>
              <a:ln>
                <a:noFill/>
              </a:ln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30" name="Prostokąt 29"/>
              <p:cNvSpPr/>
              <p:nvPr/>
            </p:nvSpPr>
            <p:spPr>
              <a:xfrm>
                <a:off x="6876256" y="907572"/>
                <a:ext cx="216024" cy="2737451"/>
              </a:xfrm>
              <a:prstGeom prst="rect">
                <a:avLst/>
              </a:prstGeom>
              <a:solidFill>
                <a:schemeClr val="bg1">
                  <a:lumMod val="85000"/>
                  <a:alpha val="34000"/>
                </a:schemeClr>
              </a:solidFill>
              <a:ln>
                <a:noFill/>
              </a:ln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31" name="Prostokąt 30"/>
              <p:cNvSpPr/>
              <p:nvPr/>
            </p:nvSpPr>
            <p:spPr>
              <a:xfrm>
                <a:off x="3563888" y="2399956"/>
                <a:ext cx="4608512" cy="238102"/>
              </a:xfrm>
              <a:prstGeom prst="rect">
                <a:avLst/>
              </a:prstGeom>
              <a:solidFill>
                <a:schemeClr val="bg1">
                  <a:lumMod val="85000"/>
                  <a:alpha val="34000"/>
                </a:schemeClr>
              </a:solidFill>
              <a:ln>
                <a:noFill/>
              </a:ln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</p:grpSp>
      </p:grpSp>
      <p:sp>
        <p:nvSpPr>
          <p:cNvPr id="19" name="pole tekstowe 18"/>
          <p:cNvSpPr txBox="1"/>
          <p:nvPr/>
        </p:nvSpPr>
        <p:spPr>
          <a:xfrm>
            <a:off x="47252" y="2276872"/>
            <a:ext cx="90777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1. Informować prokuratora i sąd o stanie tymczasowo aresztowanego</a:t>
            </a:r>
          </a:p>
        </p:txBody>
      </p:sp>
      <p:sp>
        <p:nvSpPr>
          <p:cNvPr id="20" name="pole tekstowe 19"/>
          <p:cNvSpPr txBox="1"/>
          <p:nvPr/>
        </p:nvSpPr>
        <p:spPr>
          <a:xfrm>
            <a:off x="83256" y="3354090"/>
            <a:ext cx="90777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2. Informować sędziego penitencjarnego </a:t>
            </a:r>
            <a:br>
              <a:rPr lang="pl-PL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 stanie osadzonego</a:t>
            </a:r>
            <a:endParaRPr lang="pl-PL" sz="3200" b="1" u="sng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1" name="pole tekstowe 20"/>
          <p:cNvSpPr txBox="1"/>
          <p:nvPr/>
        </p:nvSpPr>
        <p:spPr>
          <a:xfrm>
            <a:off x="95660" y="4397359"/>
            <a:ext cx="90777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3. Kierować wnioski o przerwę w karze</a:t>
            </a:r>
          </a:p>
          <a:p>
            <a:pPr marL="514350" indent="-514350">
              <a:buAutoNum type="arabicPeriod"/>
            </a:pPr>
            <a:endParaRPr lang="pl-PL" sz="3200" b="1" u="sng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5043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Prostokąt 3"/>
          <p:cNvSpPr/>
          <p:nvPr/>
        </p:nvSpPr>
        <p:spPr>
          <a:xfrm>
            <a:off x="-29020" y="-11329"/>
            <a:ext cx="9173020" cy="606891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5"/>
          <p:cNvSpPr/>
          <p:nvPr/>
        </p:nvSpPr>
        <p:spPr>
          <a:xfrm>
            <a:off x="-36512" y="0"/>
            <a:ext cx="9144000" cy="908720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pole tekstowe 7"/>
          <p:cNvSpPr txBox="1"/>
          <p:nvPr/>
        </p:nvSpPr>
        <p:spPr>
          <a:xfrm>
            <a:off x="-54260" y="6237311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spc="-5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</a:t>
            </a:r>
            <a:r>
              <a:rPr lang="pl-PL" sz="3200" spc="-10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</a:t>
            </a:r>
            <a:r>
              <a:rPr lang="pl-PL" sz="3200" spc="-5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</a:t>
            </a:r>
            <a:r>
              <a:rPr lang="pl-PL" sz="3200" spc="-20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</a:t>
            </a:r>
            <a:r>
              <a:rPr lang="pl-PL" sz="3200" spc="-30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         </a:t>
            </a:r>
            <a:r>
              <a:rPr lang="pl-PL" sz="3200" i="1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</a:rPr>
              <a:t>P             </a:t>
            </a:r>
            <a:r>
              <a:rPr lang="pl-PL" sz="3200" b="1" i="1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</a:rPr>
              <a:t>Prawo jest dla ludzi</a:t>
            </a:r>
            <a:endParaRPr lang="pl-PL" sz="3200" b="1" i="1" dirty="0">
              <a:solidFill>
                <a:schemeClr val="accent6">
                  <a:lumMod val="50000"/>
                </a:schemeClr>
              </a:solidFill>
              <a:latin typeface="Bradley Hand ITC" panose="03070402050302030203" pitchFamily="66" charset="0"/>
            </a:endParaRPr>
          </a:p>
        </p:txBody>
      </p:sp>
      <p:pic>
        <p:nvPicPr>
          <p:cNvPr id="11" name="Obraz 10" descr="RP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627784" y="44624"/>
            <a:ext cx="3553321" cy="819264"/>
          </a:xfrm>
          <a:prstGeom prst="rect">
            <a:avLst/>
          </a:prstGeom>
        </p:spPr>
      </p:pic>
      <p:grpSp>
        <p:nvGrpSpPr>
          <p:cNvPr id="7" name="Grupa 6"/>
          <p:cNvGrpSpPr/>
          <p:nvPr/>
        </p:nvGrpSpPr>
        <p:grpSpPr>
          <a:xfrm>
            <a:off x="2205616" y="1718806"/>
            <a:ext cx="4670640" cy="2862322"/>
            <a:chOff x="2205616" y="1718806"/>
            <a:chExt cx="4670640" cy="2862322"/>
          </a:xfrm>
        </p:grpSpPr>
        <p:sp>
          <p:nvSpPr>
            <p:cNvPr id="5" name="pole tekstowe 4"/>
            <p:cNvSpPr txBox="1"/>
            <p:nvPr/>
          </p:nvSpPr>
          <p:spPr>
            <a:xfrm>
              <a:off x="3321740" y="1718806"/>
              <a:ext cx="1826324" cy="28623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z="18000" dirty="0" smtClean="0">
                  <a:solidFill>
                    <a:schemeClr val="bg1">
                      <a:lumMod val="65000"/>
                    </a:schemeClr>
                  </a:solidFill>
                  <a:latin typeface="Segoe UI Symbol"/>
                  <a:ea typeface="Segoe UI Symbol"/>
                </a:rPr>
                <a:t>🙎</a:t>
              </a:r>
              <a:endParaRPr lang="pl-PL" sz="18000" dirty="0">
                <a:solidFill>
                  <a:schemeClr val="bg1">
                    <a:lumMod val="65000"/>
                  </a:schemeClr>
                </a:solidFill>
              </a:endParaRPr>
            </a:p>
          </p:txBody>
        </p:sp>
        <p:grpSp>
          <p:nvGrpSpPr>
            <p:cNvPr id="26" name="Grupa 25"/>
            <p:cNvGrpSpPr/>
            <p:nvPr/>
          </p:nvGrpSpPr>
          <p:grpSpPr>
            <a:xfrm>
              <a:off x="2205616" y="1771668"/>
              <a:ext cx="4670640" cy="2737452"/>
              <a:chOff x="3501760" y="907572"/>
              <a:chExt cx="4670640" cy="2737452"/>
            </a:xfrm>
          </p:grpSpPr>
          <p:sp>
            <p:nvSpPr>
              <p:cNvPr id="27" name="Prostokąt 26"/>
              <p:cNvSpPr/>
              <p:nvPr/>
            </p:nvSpPr>
            <p:spPr>
              <a:xfrm>
                <a:off x="3501760" y="1447720"/>
                <a:ext cx="4608512" cy="238102"/>
              </a:xfrm>
              <a:prstGeom prst="rect">
                <a:avLst/>
              </a:prstGeom>
              <a:solidFill>
                <a:schemeClr val="bg1">
                  <a:lumMod val="85000"/>
                  <a:alpha val="34000"/>
                </a:schemeClr>
              </a:solidFill>
              <a:ln>
                <a:noFill/>
              </a:ln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28" name="Prostokąt 27"/>
              <p:cNvSpPr/>
              <p:nvPr/>
            </p:nvSpPr>
            <p:spPr>
              <a:xfrm>
                <a:off x="4572000" y="908719"/>
                <a:ext cx="216024" cy="2736304"/>
              </a:xfrm>
              <a:prstGeom prst="rect">
                <a:avLst/>
              </a:prstGeom>
              <a:solidFill>
                <a:schemeClr val="bg1">
                  <a:lumMod val="85000"/>
                  <a:alpha val="34000"/>
                </a:schemeClr>
              </a:solidFill>
              <a:ln>
                <a:noFill/>
              </a:ln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29" name="Prostokąt 28"/>
              <p:cNvSpPr/>
              <p:nvPr/>
            </p:nvSpPr>
            <p:spPr>
              <a:xfrm>
                <a:off x="5724128" y="908146"/>
                <a:ext cx="216024" cy="2736878"/>
              </a:xfrm>
              <a:prstGeom prst="rect">
                <a:avLst/>
              </a:prstGeom>
              <a:solidFill>
                <a:schemeClr val="bg1">
                  <a:lumMod val="85000"/>
                  <a:alpha val="34000"/>
                </a:schemeClr>
              </a:solidFill>
              <a:ln>
                <a:noFill/>
              </a:ln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30" name="Prostokąt 29"/>
              <p:cNvSpPr/>
              <p:nvPr/>
            </p:nvSpPr>
            <p:spPr>
              <a:xfrm>
                <a:off x="6876256" y="907572"/>
                <a:ext cx="216024" cy="2737451"/>
              </a:xfrm>
              <a:prstGeom prst="rect">
                <a:avLst/>
              </a:prstGeom>
              <a:solidFill>
                <a:schemeClr val="bg1">
                  <a:lumMod val="85000"/>
                  <a:alpha val="34000"/>
                </a:schemeClr>
              </a:solidFill>
              <a:ln>
                <a:noFill/>
              </a:ln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31" name="Prostokąt 30"/>
              <p:cNvSpPr/>
              <p:nvPr/>
            </p:nvSpPr>
            <p:spPr>
              <a:xfrm>
                <a:off x="3563888" y="2399956"/>
                <a:ext cx="4608512" cy="238102"/>
              </a:xfrm>
              <a:prstGeom prst="rect">
                <a:avLst/>
              </a:prstGeom>
              <a:solidFill>
                <a:schemeClr val="bg1">
                  <a:lumMod val="85000"/>
                  <a:alpha val="34000"/>
                </a:schemeClr>
              </a:solidFill>
              <a:ln>
                <a:noFill/>
              </a:ln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</p:grpSp>
      </p:grpSp>
      <p:sp>
        <p:nvSpPr>
          <p:cNvPr id="19" name="pole tekstowe 18"/>
          <p:cNvSpPr txBox="1"/>
          <p:nvPr/>
        </p:nvSpPr>
        <p:spPr>
          <a:xfrm>
            <a:off x="30720" y="1988840"/>
            <a:ext cx="90777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To on sprawuje nadzór </a:t>
            </a:r>
            <a:r>
              <a:rPr lang="pl-PL" sz="3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nad legalnością </a:t>
            </a:r>
            <a:r>
              <a:rPr lang="pl-PL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pl-PL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 </a:t>
            </a:r>
            <a:r>
              <a:rPr lang="pl-PL" sz="3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prawidłowością wykonywania kary pozbawienia </a:t>
            </a:r>
            <a:r>
              <a:rPr lang="pl-PL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wolności…..</a:t>
            </a:r>
            <a:endParaRPr lang="pl-PL" sz="3200" b="1" u="sng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0" name="pole tekstowe 19"/>
          <p:cNvSpPr txBox="1"/>
          <p:nvPr/>
        </p:nvSpPr>
        <p:spPr>
          <a:xfrm>
            <a:off x="0" y="908720"/>
            <a:ext cx="9175676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4600" b="1" dirty="0" smtClean="0">
                <a:solidFill>
                  <a:schemeClr val="accent6">
                    <a:lumMod val="50000"/>
                  </a:schemeClr>
                </a:solidFill>
              </a:rPr>
              <a:t>Sędzia penitencjarny </a:t>
            </a:r>
            <a:r>
              <a:rPr lang="pl-PL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– co może zrobić?</a:t>
            </a:r>
            <a:endParaRPr lang="pl-PL" sz="36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1" name="pole tekstowe 20"/>
          <p:cNvSpPr txBox="1"/>
          <p:nvPr/>
        </p:nvSpPr>
        <p:spPr>
          <a:xfrm>
            <a:off x="11956" y="3501008"/>
            <a:ext cx="90777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Może </a:t>
            </a:r>
            <a:r>
              <a:rPr lang="pl-PL" sz="3200" b="1" u="sng" dirty="0" smtClean="0">
                <a:solidFill>
                  <a:schemeClr val="accent6">
                    <a:lumMod val="50000"/>
                  </a:schemeClr>
                </a:solidFill>
              </a:rPr>
              <a:t>spotkać się </a:t>
            </a:r>
            <a:r>
              <a:rPr lang="pl-PL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z osadzonym</a:t>
            </a:r>
          </a:p>
        </p:txBody>
      </p:sp>
      <p:sp>
        <p:nvSpPr>
          <p:cNvPr id="22" name="pole tekstowe 21"/>
          <p:cNvSpPr txBox="1"/>
          <p:nvPr/>
        </p:nvSpPr>
        <p:spPr>
          <a:xfrm>
            <a:off x="30720" y="5013176"/>
            <a:ext cx="90777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Może </a:t>
            </a:r>
            <a:r>
              <a:rPr lang="pl-PL" sz="3200" b="1" u="sng" dirty="0" smtClean="0">
                <a:solidFill>
                  <a:schemeClr val="accent6">
                    <a:lumMod val="50000"/>
                  </a:schemeClr>
                </a:solidFill>
              </a:rPr>
              <a:t>wystąpić z urzędu do sądu penitencjarnego </a:t>
            </a:r>
            <a:r>
              <a:rPr lang="pl-PL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 przerwę w karze</a:t>
            </a:r>
          </a:p>
          <a:p>
            <a:endParaRPr lang="pl-PL" sz="3200" b="1" u="sng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3" name="pole tekstowe 22"/>
          <p:cNvSpPr txBox="1"/>
          <p:nvPr/>
        </p:nvSpPr>
        <p:spPr>
          <a:xfrm>
            <a:off x="30720" y="4005064"/>
            <a:ext cx="90777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Może </a:t>
            </a:r>
            <a:r>
              <a:rPr lang="pl-PL" sz="3200" b="1" u="sng" dirty="0" smtClean="0">
                <a:solidFill>
                  <a:schemeClr val="accent6">
                    <a:lumMod val="50000"/>
                  </a:schemeClr>
                </a:solidFill>
              </a:rPr>
              <a:t>wydać zalecenia </a:t>
            </a:r>
            <a:r>
              <a:rPr lang="pl-PL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służbie więziennej </a:t>
            </a:r>
            <a:br>
              <a:rPr lang="pl-PL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(np. żeby psychiatra zbadał osadzonego)</a:t>
            </a:r>
          </a:p>
        </p:txBody>
      </p:sp>
    </p:spTree>
    <p:extLst>
      <p:ext uri="{BB962C8B-B14F-4D97-AF65-F5344CB8AC3E}">
        <p14:creationId xmlns:p14="http://schemas.microsoft.com/office/powerpoint/2010/main" val="1941491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1" grpId="0"/>
      <p:bldP spid="22" grpId="0"/>
      <p:bldP spid="23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Prostokąt 3"/>
          <p:cNvSpPr/>
          <p:nvPr/>
        </p:nvSpPr>
        <p:spPr>
          <a:xfrm>
            <a:off x="-29020" y="-27384"/>
            <a:ext cx="9173020" cy="606891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5"/>
          <p:cNvSpPr/>
          <p:nvPr/>
        </p:nvSpPr>
        <p:spPr>
          <a:xfrm>
            <a:off x="-36512" y="0"/>
            <a:ext cx="9144000" cy="908720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pole tekstowe 7"/>
          <p:cNvSpPr txBox="1"/>
          <p:nvPr/>
        </p:nvSpPr>
        <p:spPr>
          <a:xfrm>
            <a:off x="-54260" y="6237311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spc="-5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</a:t>
            </a:r>
            <a:r>
              <a:rPr lang="pl-PL" sz="3200" spc="-10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</a:t>
            </a:r>
            <a:r>
              <a:rPr lang="pl-PL" sz="3200" spc="-5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</a:t>
            </a:r>
            <a:r>
              <a:rPr lang="pl-PL" sz="3200" spc="-20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</a:t>
            </a:r>
            <a:r>
              <a:rPr lang="pl-PL" sz="3200" spc="-30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         </a:t>
            </a:r>
            <a:r>
              <a:rPr lang="pl-PL" sz="3200" i="1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</a:rPr>
              <a:t>P             </a:t>
            </a:r>
            <a:r>
              <a:rPr lang="pl-PL" sz="3200" b="1" i="1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</a:rPr>
              <a:t>Prawo jest dla ludzi</a:t>
            </a:r>
            <a:endParaRPr lang="pl-PL" sz="3200" b="1" i="1" dirty="0">
              <a:solidFill>
                <a:schemeClr val="accent6">
                  <a:lumMod val="50000"/>
                </a:schemeClr>
              </a:solidFill>
              <a:latin typeface="Bradley Hand ITC" panose="03070402050302030203" pitchFamily="66" charset="0"/>
            </a:endParaRPr>
          </a:p>
        </p:txBody>
      </p:sp>
      <p:pic>
        <p:nvPicPr>
          <p:cNvPr id="11" name="Obraz 10" descr="RP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627784" y="44624"/>
            <a:ext cx="3553321" cy="819264"/>
          </a:xfrm>
          <a:prstGeom prst="rect">
            <a:avLst/>
          </a:prstGeom>
        </p:spPr>
      </p:pic>
      <p:grpSp>
        <p:nvGrpSpPr>
          <p:cNvPr id="7" name="Grupa 6"/>
          <p:cNvGrpSpPr/>
          <p:nvPr/>
        </p:nvGrpSpPr>
        <p:grpSpPr>
          <a:xfrm>
            <a:off x="2205616" y="1718806"/>
            <a:ext cx="4670640" cy="2862322"/>
            <a:chOff x="2205616" y="1718806"/>
            <a:chExt cx="4670640" cy="2862322"/>
          </a:xfrm>
        </p:grpSpPr>
        <p:sp>
          <p:nvSpPr>
            <p:cNvPr id="5" name="pole tekstowe 4"/>
            <p:cNvSpPr txBox="1"/>
            <p:nvPr/>
          </p:nvSpPr>
          <p:spPr>
            <a:xfrm>
              <a:off x="3321740" y="1718806"/>
              <a:ext cx="1826324" cy="28623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z="18000" dirty="0" smtClean="0">
                  <a:solidFill>
                    <a:schemeClr val="bg1">
                      <a:lumMod val="65000"/>
                    </a:schemeClr>
                  </a:solidFill>
                  <a:latin typeface="Segoe UI Symbol"/>
                  <a:ea typeface="Segoe UI Symbol"/>
                </a:rPr>
                <a:t>🙎</a:t>
              </a:r>
              <a:endParaRPr lang="pl-PL" sz="18000" dirty="0">
                <a:solidFill>
                  <a:schemeClr val="bg1">
                    <a:lumMod val="65000"/>
                  </a:schemeClr>
                </a:solidFill>
              </a:endParaRPr>
            </a:p>
          </p:txBody>
        </p:sp>
        <p:grpSp>
          <p:nvGrpSpPr>
            <p:cNvPr id="26" name="Grupa 25"/>
            <p:cNvGrpSpPr/>
            <p:nvPr/>
          </p:nvGrpSpPr>
          <p:grpSpPr>
            <a:xfrm>
              <a:off x="2205616" y="1771668"/>
              <a:ext cx="4670640" cy="2737452"/>
              <a:chOff x="3501760" y="907572"/>
              <a:chExt cx="4670640" cy="2737452"/>
            </a:xfrm>
          </p:grpSpPr>
          <p:sp>
            <p:nvSpPr>
              <p:cNvPr id="27" name="Prostokąt 26"/>
              <p:cNvSpPr/>
              <p:nvPr/>
            </p:nvSpPr>
            <p:spPr>
              <a:xfrm>
                <a:off x="3501760" y="1447720"/>
                <a:ext cx="4608512" cy="238102"/>
              </a:xfrm>
              <a:prstGeom prst="rect">
                <a:avLst/>
              </a:prstGeom>
              <a:solidFill>
                <a:schemeClr val="bg1">
                  <a:lumMod val="85000"/>
                  <a:alpha val="34000"/>
                </a:schemeClr>
              </a:solidFill>
              <a:ln>
                <a:noFill/>
              </a:ln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28" name="Prostokąt 27"/>
              <p:cNvSpPr/>
              <p:nvPr/>
            </p:nvSpPr>
            <p:spPr>
              <a:xfrm>
                <a:off x="4572000" y="908719"/>
                <a:ext cx="216024" cy="2736304"/>
              </a:xfrm>
              <a:prstGeom prst="rect">
                <a:avLst/>
              </a:prstGeom>
              <a:solidFill>
                <a:schemeClr val="bg1">
                  <a:lumMod val="85000"/>
                  <a:alpha val="34000"/>
                </a:schemeClr>
              </a:solidFill>
              <a:ln>
                <a:noFill/>
              </a:ln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29" name="Prostokąt 28"/>
              <p:cNvSpPr/>
              <p:nvPr/>
            </p:nvSpPr>
            <p:spPr>
              <a:xfrm>
                <a:off x="5724128" y="908146"/>
                <a:ext cx="216024" cy="2736878"/>
              </a:xfrm>
              <a:prstGeom prst="rect">
                <a:avLst/>
              </a:prstGeom>
              <a:solidFill>
                <a:schemeClr val="bg1">
                  <a:lumMod val="85000"/>
                  <a:alpha val="34000"/>
                </a:schemeClr>
              </a:solidFill>
              <a:ln>
                <a:noFill/>
              </a:ln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30" name="Prostokąt 29"/>
              <p:cNvSpPr/>
              <p:nvPr/>
            </p:nvSpPr>
            <p:spPr>
              <a:xfrm>
                <a:off x="6876256" y="907572"/>
                <a:ext cx="216024" cy="2737451"/>
              </a:xfrm>
              <a:prstGeom prst="rect">
                <a:avLst/>
              </a:prstGeom>
              <a:solidFill>
                <a:schemeClr val="bg1">
                  <a:lumMod val="85000"/>
                  <a:alpha val="34000"/>
                </a:schemeClr>
              </a:solidFill>
              <a:ln>
                <a:noFill/>
              </a:ln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31" name="Prostokąt 30"/>
              <p:cNvSpPr/>
              <p:nvPr/>
            </p:nvSpPr>
            <p:spPr>
              <a:xfrm>
                <a:off x="3563888" y="2399956"/>
                <a:ext cx="4608512" cy="238102"/>
              </a:xfrm>
              <a:prstGeom prst="rect">
                <a:avLst/>
              </a:prstGeom>
              <a:solidFill>
                <a:schemeClr val="bg1">
                  <a:lumMod val="85000"/>
                  <a:alpha val="34000"/>
                </a:schemeClr>
              </a:solidFill>
              <a:ln>
                <a:noFill/>
              </a:ln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</p:grpSp>
      </p:grpSp>
      <p:sp>
        <p:nvSpPr>
          <p:cNvPr id="18" name="pole tekstowe 17"/>
          <p:cNvSpPr txBox="1"/>
          <p:nvPr/>
        </p:nvSpPr>
        <p:spPr>
          <a:xfrm>
            <a:off x="89756" y="1568981"/>
            <a:ext cx="867645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l-PL" sz="3600" b="1" dirty="0" smtClean="0">
              <a:solidFill>
                <a:schemeClr val="bg1"/>
              </a:solidFill>
            </a:endParaRPr>
          </a:p>
          <a:p>
            <a:pPr algn="ctr"/>
            <a:endParaRPr lang="pl-PL" sz="5400" dirty="0" smtClean="0">
              <a:solidFill>
                <a:schemeClr val="bg1"/>
              </a:solidFill>
            </a:endParaRPr>
          </a:p>
          <a:p>
            <a:pPr algn="ctr"/>
            <a:endParaRPr lang="pl-PL" sz="5400" dirty="0">
              <a:solidFill>
                <a:schemeClr val="bg1"/>
              </a:solidFill>
            </a:endParaRPr>
          </a:p>
          <a:p>
            <a:pPr algn="ctr"/>
            <a:r>
              <a:rPr lang="pl-PL" sz="4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Osoby, które mogą przebywać </a:t>
            </a:r>
            <a:br>
              <a:rPr lang="pl-PL" sz="4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4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 więzieniach, </a:t>
            </a:r>
            <a:br>
              <a:rPr lang="pl-PL" sz="4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4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ale w szczególnych warunkach</a:t>
            </a:r>
          </a:p>
        </p:txBody>
      </p:sp>
    </p:spTree>
    <p:extLst>
      <p:ext uri="{BB962C8B-B14F-4D97-AF65-F5344CB8AC3E}">
        <p14:creationId xmlns:p14="http://schemas.microsoft.com/office/powerpoint/2010/main" val="529060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Prostokąt 3"/>
          <p:cNvSpPr/>
          <p:nvPr/>
        </p:nvSpPr>
        <p:spPr>
          <a:xfrm>
            <a:off x="0" y="0"/>
            <a:ext cx="9144000" cy="606891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5"/>
          <p:cNvSpPr/>
          <p:nvPr/>
        </p:nvSpPr>
        <p:spPr>
          <a:xfrm>
            <a:off x="-48486" y="0"/>
            <a:ext cx="9144000" cy="908720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pole tekstowe 7"/>
          <p:cNvSpPr txBox="1"/>
          <p:nvPr/>
        </p:nvSpPr>
        <p:spPr>
          <a:xfrm>
            <a:off x="-54260" y="6237311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spc="-5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</a:t>
            </a:r>
            <a:r>
              <a:rPr lang="pl-PL" sz="3200" spc="-10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</a:t>
            </a:r>
            <a:r>
              <a:rPr lang="pl-PL" sz="3200" spc="-5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</a:t>
            </a:r>
            <a:r>
              <a:rPr lang="pl-PL" sz="3200" spc="-20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</a:t>
            </a:r>
            <a:r>
              <a:rPr lang="pl-PL" sz="3200" spc="-30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         </a:t>
            </a:r>
            <a:r>
              <a:rPr lang="pl-PL" sz="3200" i="1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</a:rPr>
              <a:t>P             </a:t>
            </a:r>
            <a:r>
              <a:rPr lang="pl-PL" sz="3200" b="1" i="1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</a:rPr>
              <a:t>Prawo jest dla ludzi</a:t>
            </a:r>
            <a:endParaRPr lang="pl-PL" sz="3200" b="1" i="1" dirty="0">
              <a:solidFill>
                <a:schemeClr val="accent6">
                  <a:lumMod val="50000"/>
                </a:schemeClr>
              </a:solidFill>
              <a:latin typeface="Bradley Hand ITC" panose="03070402050302030203" pitchFamily="66" charset="0"/>
            </a:endParaRPr>
          </a:p>
        </p:txBody>
      </p:sp>
      <p:pic>
        <p:nvPicPr>
          <p:cNvPr id="11" name="Obraz 10" descr="RP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627784" y="44624"/>
            <a:ext cx="3553321" cy="819264"/>
          </a:xfrm>
          <a:prstGeom prst="rect">
            <a:avLst/>
          </a:prstGeom>
        </p:spPr>
      </p:pic>
      <p:sp>
        <p:nvSpPr>
          <p:cNvPr id="25" name="pole tekstowe 24"/>
          <p:cNvSpPr txBox="1"/>
          <p:nvPr/>
        </p:nvSpPr>
        <p:spPr>
          <a:xfrm>
            <a:off x="0" y="979950"/>
            <a:ext cx="91756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5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To są np. osoby…</a:t>
            </a:r>
          </a:p>
        </p:txBody>
      </p:sp>
      <p:grpSp>
        <p:nvGrpSpPr>
          <p:cNvPr id="7" name="Grupa 6"/>
          <p:cNvGrpSpPr/>
          <p:nvPr/>
        </p:nvGrpSpPr>
        <p:grpSpPr>
          <a:xfrm>
            <a:off x="2205616" y="1718806"/>
            <a:ext cx="4670640" cy="2862322"/>
            <a:chOff x="2205616" y="1718806"/>
            <a:chExt cx="4670640" cy="2862322"/>
          </a:xfrm>
        </p:grpSpPr>
        <p:sp>
          <p:nvSpPr>
            <p:cNvPr id="5" name="pole tekstowe 4"/>
            <p:cNvSpPr txBox="1"/>
            <p:nvPr/>
          </p:nvSpPr>
          <p:spPr>
            <a:xfrm>
              <a:off x="3321740" y="1718806"/>
              <a:ext cx="1826324" cy="28623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z="18000" dirty="0" smtClean="0">
                  <a:solidFill>
                    <a:schemeClr val="bg1">
                      <a:lumMod val="65000"/>
                    </a:schemeClr>
                  </a:solidFill>
                  <a:latin typeface="Segoe UI Symbol"/>
                  <a:ea typeface="Segoe UI Symbol"/>
                </a:rPr>
                <a:t>🙎</a:t>
              </a:r>
              <a:endParaRPr lang="pl-PL" sz="18000" dirty="0">
                <a:solidFill>
                  <a:schemeClr val="bg1">
                    <a:lumMod val="65000"/>
                  </a:schemeClr>
                </a:solidFill>
              </a:endParaRPr>
            </a:p>
          </p:txBody>
        </p:sp>
        <p:grpSp>
          <p:nvGrpSpPr>
            <p:cNvPr id="26" name="Grupa 25"/>
            <p:cNvGrpSpPr/>
            <p:nvPr/>
          </p:nvGrpSpPr>
          <p:grpSpPr>
            <a:xfrm>
              <a:off x="2205616" y="1771668"/>
              <a:ext cx="4670640" cy="2737452"/>
              <a:chOff x="3501760" y="907572"/>
              <a:chExt cx="4670640" cy="2737452"/>
            </a:xfrm>
          </p:grpSpPr>
          <p:sp>
            <p:nvSpPr>
              <p:cNvPr id="27" name="Prostokąt 26"/>
              <p:cNvSpPr/>
              <p:nvPr/>
            </p:nvSpPr>
            <p:spPr>
              <a:xfrm>
                <a:off x="3501760" y="1447720"/>
                <a:ext cx="4608512" cy="238102"/>
              </a:xfrm>
              <a:prstGeom prst="rect">
                <a:avLst/>
              </a:prstGeom>
              <a:solidFill>
                <a:schemeClr val="bg1">
                  <a:lumMod val="85000"/>
                  <a:alpha val="34000"/>
                </a:schemeClr>
              </a:solidFill>
              <a:ln>
                <a:noFill/>
              </a:ln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28" name="Prostokąt 27"/>
              <p:cNvSpPr/>
              <p:nvPr/>
            </p:nvSpPr>
            <p:spPr>
              <a:xfrm>
                <a:off x="4572000" y="908719"/>
                <a:ext cx="216024" cy="2736304"/>
              </a:xfrm>
              <a:prstGeom prst="rect">
                <a:avLst/>
              </a:prstGeom>
              <a:solidFill>
                <a:schemeClr val="bg1">
                  <a:lumMod val="85000"/>
                  <a:alpha val="34000"/>
                </a:schemeClr>
              </a:solidFill>
              <a:ln>
                <a:noFill/>
              </a:ln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29" name="Prostokąt 28"/>
              <p:cNvSpPr/>
              <p:nvPr/>
            </p:nvSpPr>
            <p:spPr>
              <a:xfrm>
                <a:off x="5724128" y="908146"/>
                <a:ext cx="216024" cy="2736878"/>
              </a:xfrm>
              <a:prstGeom prst="rect">
                <a:avLst/>
              </a:prstGeom>
              <a:solidFill>
                <a:schemeClr val="bg1">
                  <a:lumMod val="85000"/>
                  <a:alpha val="34000"/>
                </a:schemeClr>
              </a:solidFill>
              <a:ln>
                <a:noFill/>
              </a:ln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30" name="Prostokąt 29"/>
              <p:cNvSpPr/>
              <p:nvPr/>
            </p:nvSpPr>
            <p:spPr>
              <a:xfrm>
                <a:off x="6876256" y="907572"/>
                <a:ext cx="216024" cy="2737451"/>
              </a:xfrm>
              <a:prstGeom prst="rect">
                <a:avLst/>
              </a:prstGeom>
              <a:solidFill>
                <a:schemeClr val="bg1">
                  <a:lumMod val="85000"/>
                  <a:alpha val="34000"/>
                </a:schemeClr>
              </a:solidFill>
              <a:ln>
                <a:noFill/>
              </a:ln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31" name="Prostokąt 30"/>
              <p:cNvSpPr/>
              <p:nvPr/>
            </p:nvSpPr>
            <p:spPr>
              <a:xfrm>
                <a:off x="3563888" y="2399956"/>
                <a:ext cx="4608512" cy="238102"/>
              </a:xfrm>
              <a:prstGeom prst="rect">
                <a:avLst/>
              </a:prstGeom>
              <a:solidFill>
                <a:schemeClr val="bg1">
                  <a:lumMod val="85000"/>
                  <a:alpha val="34000"/>
                </a:schemeClr>
              </a:solidFill>
              <a:ln>
                <a:noFill/>
              </a:ln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</p:grpSp>
      </p:grpSp>
      <p:sp>
        <p:nvSpPr>
          <p:cNvPr id="18" name="pole tekstowe 17"/>
          <p:cNvSpPr txBox="1"/>
          <p:nvPr/>
        </p:nvSpPr>
        <p:spPr>
          <a:xfrm>
            <a:off x="33108" y="3501008"/>
            <a:ext cx="907778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5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z demencją, lekko upośledzone, z zaburzeniami osobowości</a:t>
            </a:r>
            <a:endParaRPr lang="pl-PL" sz="5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3862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Prostokąt 3"/>
          <p:cNvSpPr/>
          <p:nvPr/>
        </p:nvSpPr>
        <p:spPr>
          <a:xfrm>
            <a:off x="0" y="0"/>
            <a:ext cx="9144000" cy="606891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5"/>
          <p:cNvSpPr/>
          <p:nvPr/>
        </p:nvSpPr>
        <p:spPr>
          <a:xfrm>
            <a:off x="-48486" y="0"/>
            <a:ext cx="9144000" cy="908720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pole tekstowe 7"/>
          <p:cNvSpPr txBox="1"/>
          <p:nvPr/>
        </p:nvSpPr>
        <p:spPr>
          <a:xfrm>
            <a:off x="-54260" y="6237311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spc="-5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</a:t>
            </a:r>
            <a:r>
              <a:rPr lang="pl-PL" sz="3200" spc="-10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</a:t>
            </a:r>
            <a:r>
              <a:rPr lang="pl-PL" sz="3200" spc="-5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</a:t>
            </a:r>
            <a:r>
              <a:rPr lang="pl-PL" sz="3200" spc="-20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</a:t>
            </a:r>
            <a:r>
              <a:rPr lang="pl-PL" sz="3200" spc="-30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         </a:t>
            </a:r>
            <a:r>
              <a:rPr lang="pl-PL" sz="3200" i="1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</a:rPr>
              <a:t>P             </a:t>
            </a:r>
            <a:r>
              <a:rPr lang="pl-PL" sz="3200" b="1" i="1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</a:rPr>
              <a:t>Prawo jest dla ludzi</a:t>
            </a:r>
            <a:endParaRPr lang="pl-PL" sz="3200" b="1" i="1" dirty="0">
              <a:solidFill>
                <a:schemeClr val="accent6">
                  <a:lumMod val="50000"/>
                </a:schemeClr>
              </a:solidFill>
              <a:latin typeface="Bradley Hand ITC" panose="03070402050302030203" pitchFamily="66" charset="0"/>
            </a:endParaRPr>
          </a:p>
        </p:txBody>
      </p:sp>
      <p:pic>
        <p:nvPicPr>
          <p:cNvPr id="11" name="Obraz 10" descr="RP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627784" y="44624"/>
            <a:ext cx="3553321" cy="819264"/>
          </a:xfrm>
          <a:prstGeom prst="rect">
            <a:avLst/>
          </a:prstGeom>
        </p:spPr>
      </p:pic>
      <p:grpSp>
        <p:nvGrpSpPr>
          <p:cNvPr id="7" name="Grupa 6"/>
          <p:cNvGrpSpPr/>
          <p:nvPr/>
        </p:nvGrpSpPr>
        <p:grpSpPr>
          <a:xfrm>
            <a:off x="2205616" y="1718806"/>
            <a:ext cx="4670640" cy="2862322"/>
            <a:chOff x="2205616" y="1718806"/>
            <a:chExt cx="4670640" cy="2862322"/>
          </a:xfrm>
        </p:grpSpPr>
        <p:sp>
          <p:nvSpPr>
            <p:cNvPr id="5" name="pole tekstowe 4"/>
            <p:cNvSpPr txBox="1"/>
            <p:nvPr/>
          </p:nvSpPr>
          <p:spPr>
            <a:xfrm>
              <a:off x="3321740" y="1718806"/>
              <a:ext cx="1826324" cy="28623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z="18000" dirty="0" smtClean="0">
                  <a:solidFill>
                    <a:schemeClr val="bg1">
                      <a:lumMod val="65000"/>
                    </a:schemeClr>
                  </a:solidFill>
                  <a:latin typeface="Segoe UI Symbol"/>
                  <a:ea typeface="Segoe UI Symbol"/>
                </a:rPr>
                <a:t>🙎</a:t>
              </a:r>
              <a:endParaRPr lang="pl-PL" sz="18000" dirty="0">
                <a:solidFill>
                  <a:schemeClr val="bg1">
                    <a:lumMod val="65000"/>
                  </a:schemeClr>
                </a:solidFill>
              </a:endParaRPr>
            </a:p>
          </p:txBody>
        </p:sp>
        <p:grpSp>
          <p:nvGrpSpPr>
            <p:cNvPr id="9" name="Grupa 25"/>
            <p:cNvGrpSpPr/>
            <p:nvPr/>
          </p:nvGrpSpPr>
          <p:grpSpPr>
            <a:xfrm>
              <a:off x="2205616" y="1771668"/>
              <a:ext cx="4670640" cy="2737452"/>
              <a:chOff x="3501760" y="907572"/>
              <a:chExt cx="4670640" cy="2737452"/>
            </a:xfrm>
          </p:grpSpPr>
          <p:sp>
            <p:nvSpPr>
              <p:cNvPr id="27" name="Prostokąt 26"/>
              <p:cNvSpPr/>
              <p:nvPr/>
            </p:nvSpPr>
            <p:spPr>
              <a:xfrm>
                <a:off x="3501760" y="1447720"/>
                <a:ext cx="4608512" cy="238102"/>
              </a:xfrm>
              <a:prstGeom prst="rect">
                <a:avLst/>
              </a:prstGeom>
              <a:solidFill>
                <a:schemeClr val="bg1">
                  <a:lumMod val="85000"/>
                  <a:alpha val="34000"/>
                </a:schemeClr>
              </a:solidFill>
              <a:ln>
                <a:noFill/>
              </a:ln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28" name="Prostokąt 27"/>
              <p:cNvSpPr/>
              <p:nvPr/>
            </p:nvSpPr>
            <p:spPr>
              <a:xfrm>
                <a:off x="4572000" y="908719"/>
                <a:ext cx="216024" cy="2736304"/>
              </a:xfrm>
              <a:prstGeom prst="rect">
                <a:avLst/>
              </a:prstGeom>
              <a:solidFill>
                <a:schemeClr val="bg1">
                  <a:lumMod val="85000"/>
                  <a:alpha val="34000"/>
                </a:schemeClr>
              </a:solidFill>
              <a:ln>
                <a:noFill/>
              </a:ln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29" name="Prostokąt 28"/>
              <p:cNvSpPr/>
              <p:nvPr/>
            </p:nvSpPr>
            <p:spPr>
              <a:xfrm>
                <a:off x="5724128" y="908146"/>
                <a:ext cx="216024" cy="2736878"/>
              </a:xfrm>
              <a:prstGeom prst="rect">
                <a:avLst/>
              </a:prstGeom>
              <a:solidFill>
                <a:schemeClr val="bg1">
                  <a:lumMod val="85000"/>
                  <a:alpha val="34000"/>
                </a:schemeClr>
              </a:solidFill>
              <a:ln>
                <a:noFill/>
              </a:ln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30" name="Prostokąt 29"/>
              <p:cNvSpPr/>
              <p:nvPr/>
            </p:nvSpPr>
            <p:spPr>
              <a:xfrm>
                <a:off x="6876256" y="907572"/>
                <a:ext cx="216024" cy="2737451"/>
              </a:xfrm>
              <a:prstGeom prst="rect">
                <a:avLst/>
              </a:prstGeom>
              <a:solidFill>
                <a:schemeClr val="bg1">
                  <a:lumMod val="85000"/>
                  <a:alpha val="34000"/>
                </a:schemeClr>
              </a:solidFill>
              <a:ln>
                <a:noFill/>
              </a:ln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31" name="Prostokąt 30"/>
              <p:cNvSpPr/>
              <p:nvPr/>
            </p:nvSpPr>
            <p:spPr>
              <a:xfrm>
                <a:off x="3563888" y="2399956"/>
                <a:ext cx="4608512" cy="238102"/>
              </a:xfrm>
              <a:prstGeom prst="rect">
                <a:avLst/>
              </a:prstGeom>
              <a:solidFill>
                <a:schemeClr val="bg1">
                  <a:lumMod val="85000"/>
                  <a:alpha val="34000"/>
                </a:schemeClr>
              </a:solidFill>
              <a:ln>
                <a:noFill/>
              </a:ln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</p:grpSp>
      </p:grpSp>
      <p:sp>
        <p:nvSpPr>
          <p:cNvPr id="18" name="pole tekstowe 17"/>
          <p:cNvSpPr txBox="1"/>
          <p:nvPr/>
        </p:nvSpPr>
        <p:spPr>
          <a:xfrm>
            <a:off x="33108" y="5097958"/>
            <a:ext cx="90777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5400" b="1" dirty="0" smtClean="0">
                <a:solidFill>
                  <a:schemeClr val="accent6">
                    <a:lumMod val="50000"/>
                  </a:schemeClr>
                </a:solidFill>
              </a:rPr>
              <a:t>w więzieniu</a:t>
            </a:r>
            <a:endParaRPr lang="pl-PL" sz="5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9" name="pole tekstowe 18"/>
          <p:cNvSpPr txBox="1"/>
          <p:nvPr/>
        </p:nvSpPr>
        <p:spPr>
          <a:xfrm>
            <a:off x="0" y="979950"/>
            <a:ext cx="917567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5400" b="1" dirty="0" smtClean="0">
                <a:solidFill>
                  <a:schemeClr val="accent6">
                    <a:lumMod val="50000"/>
                  </a:schemeClr>
                </a:solidFill>
              </a:rPr>
              <a:t>Osoby z demencją, lekko upośledzone, z zaburzeniami osobowości</a:t>
            </a:r>
          </a:p>
        </p:txBody>
      </p:sp>
    </p:spTree>
    <p:extLst>
      <p:ext uri="{BB962C8B-B14F-4D97-AF65-F5344CB8AC3E}">
        <p14:creationId xmlns:p14="http://schemas.microsoft.com/office/powerpoint/2010/main" val="1773862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Prostokąt 3"/>
          <p:cNvSpPr/>
          <p:nvPr/>
        </p:nvSpPr>
        <p:spPr>
          <a:xfrm>
            <a:off x="0" y="-27384"/>
            <a:ext cx="9144000" cy="606891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5"/>
          <p:cNvSpPr/>
          <p:nvPr/>
        </p:nvSpPr>
        <p:spPr>
          <a:xfrm>
            <a:off x="11112" y="0"/>
            <a:ext cx="9144000" cy="908720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pole tekstowe 7"/>
          <p:cNvSpPr txBox="1"/>
          <p:nvPr/>
        </p:nvSpPr>
        <p:spPr>
          <a:xfrm>
            <a:off x="-54260" y="6237311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spc="-5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</a:t>
            </a:r>
            <a:r>
              <a:rPr lang="pl-PL" sz="3200" spc="-10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</a:t>
            </a:r>
            <a:r>
              <a:rPr lang="pl-PL" sz="3200" spc="-5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</a:t>
            </a:r>
            <a:r>
              <a:rPr lang="pl-PL" sz="3200" spc="-20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</a:t>
            </a:r>
            <a:r>
              <a:rPr lang="pl-PL" sz="3200" spc="-30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         </a:t>
            </a:r>
            <a:r>
              <a:rPr lang="pl-PL" sz="3200" i="1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</a:rPr>
              <a:t>P             </a:t>
            </a:r>
            <a:r>
              <a:rPr lang="pl-PL" sz="3200" b="1" i="1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</a:rPr>
              <a:t>Prawo jest dla ludzi</a:t>
            </a:r>
            <a:endParaRPr lang="pl-PL" sz="3200" b="1" i="1" dirty="0">
              <a:solidFill>
                <a:schemeClr val="accent6">
                  <a:lumMod val="50000"/>
                </a:schemeClr>
              </a:solidFill>
              <a:latin typeface="Bradley Hand ITC" panose="03070402050302030203" pitchFamily="66" charset="0"/>
            </a:endParaRPr>
          </a:p>
        </p:txBody>
      </p:sp>
      <p:pic>
        <p:nvPicPr>
          <p:cNvPr id="11" name="Obraz 10" descr="RP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627784" y="44624"/>
            <a:ext cx="3553321" cy="819264"/>
          </a:xfrm>
          <a:prstGeom prst="rect">
            <a:avLst/>
          </a:prstGeom>
        </p:spPr>
      </p:pic>
      <p:grpSp>
        <p:nvGrpSpPr>
          <p:cNvPr id="7" name="Grupa 6"/>
          <p:cNvGrpSpPr/>
          <p:nvPr/>
        </p:nvGrpSpPr>
        <p:grpSpPr>
          <a:xfrm>
            <a:off x="2205616" y="1718806"/>
            <a:ext cx="4670640" cy="2862322"/>
            <a:chOff x="2205616" y="1718806"/>
            <a:chExt cx="4670640" cy="2862322"/>
          </a:xfrm>
        </p:grpSpPr>
        <p:sp>
          <p:nvSpPr>
            <p:cNvPr id="5" name="pole tekstowe 4"/>
            <p:cNvSpPr txBox="1"/>
            <p:nvPr/>
          </p:nvSpPr>
          <p:spPr>
            <a:xfrm>
              <a:off x="3321740" y="1718806"/>
              <a:ext cx="1826324" cy="28623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z="18000" dirty="0" smtClean="0">
                  <a:solidFill>
                    <a:schemeClr val="bg1">
                      <a:lumMod val="65000"/>
                    </a:schemeClr>
                  </a:solidFill>
                  <a:latin typeface="Segoe UI Symbol"/>
                  <a:ea typeface="Segoe UI Symbol"/>
                </a:rPr>
                <a:t>🙎</a:t>
              </a:r>
              <a:endParaRPr lang="pl-PL" sz="18000" dirty="0">
                <a:solidFill>
                  <a:schemeClr val="bg1">
                    <a:lumMod val="65000"/>
                  </a:schemeClr>
                </a:solidFill>
              </a:endParaRPr>
            </a:p>
          </p:txBody>
        </p:sp>
        <p:grpSp>
          <p:nvGrpSpPr>
            <p:cNvPr id="26" name="Grupa 25"/>
            <p:cNvGrpSpPr/>
            <p:nvPr/>
          </p:nvGrpSpPr>
          <p:grpSpPr>
            <a:xfrm>
              <a:off x="2205616" y="1771668"/>
              <a:ext cx="4670640" cy="2737452"/>
              <a:chOff x="3501760" y="907572"/>
              <a:chExt cx="4670640" cy="2737452"/>
            </a:xfrm>
          </p:grpSpPr>
          <p:sp>
            <p:nvSpPr>
              <p:cNvPr id="27" name="Prostokąt 26"/>
              <p:cNvSpPr/>
              <p:nvPr/>
            </p:nvSpPr>
            <p:spPr>
              <a:xfrm>
                <a:off x="3501760" y="1447720"/>
                <a:ext cx="4608512" cy="238102"/>
              </a:xfrm>
              <a:prstGeom prst="rect">
                <a:avLst/>
              </a:prstGeom>
              <a:solidFill>
                <a:schemeClr val="bg1">
                  <a:lumMod val="85000"/>
                  <a:alpha val="34000"/>
                </a:schemeClr>
              </a:solidFill>
              <a:ln>
                <a:noFill/>
              </a:ln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28" name="Prostokąt 27"/>
              <p:cNvSpPr/>
              <p:nvPr/>
            </p:nvSpPr>
            <p:spPr>
              <a:xfrm>
                <a:off x="4572000" y="908719"/>
                <a:ext cx="216024" cy="2736304"/>
              </a:xfrm>
              <a:prstGeom prst="rect">
                <a:avLst/>
              </a:prstGeom>
              <a:solidFill>
                <a:schemeClr val="bg1">
                  <a:lumMod val="85000"/>
                  <a:alpha val="34000"/>
                </a:schemeClr>
              </a:solidFill>
              <a:ln>
                <a:noFill/>
              </a:ln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29" name="Prostokąt 28"/>
              <p:cNvSpPr/>
              <p:nvPr/>
            </p:nvSpPr>
            <p:spPr>
              <a:xfrm>
                <a:off x="5724128" y="908146"/>
                <a:ext cx="216024" cy="2736878"/>
              </a:xfrm>
              <a:prstGeom prst="rect">
                <a:avLst/>
              </a:prstGeom>
              <a:solidFill>
                <a:schemeClr val="bg1">
                  <a:lumMod val="85000"/>
                  <a:alpha val="34000"/>
                </a:schemeClr>
              </a:solidFill>
              <a:ln>
                <a:noFill/>
              </a:ln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30" name="Prostokąt 29"/>
              <p:cNvSpPr/>
              <p:nvPr/>
            </p:nvSpPr>
            <p:spPr>
              <a:xfrm>
                <a:off x="6876256" y="907572"/>
                <a:ext cx="216024" cy="2737451"/>
              </a:xfrm>
              <a:prstGeom prst="rect">
                <a:avLst/>
              </a:prstGeom>
              <a:solidFill>
                <a:schemeClr val="bg1">
                  <a:lumMod val="85000"/>
                  <a:alpha val="34000"/>
                </a:schemeClr>
              </a:solidFill>
              <a:ln>
                <a:noFill/>
              </a:ln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31" name="Prostokąt 30"/>
              <p:cNvSpPr/>
              <p:nvPr/>
            </p:nvSpPr>
            <p:spPr>
              <a:xfrm>
                <a:off x="3563888" y="2399956"/>
                <a:ext cx="4608512" cy="238102"/>
              </a:xfrm>
              <a:prstGeom prst="rect">
                <a:avLst/>
              </a:prstGeom>
              <a:solidFill>
                <a:schemeClr val="bg1">
                  <a:lumMod val="85000"/>
                  <a:alpha val="34000"/>
                </a:schemeClr>
              </a:solidFill>
              <a:ln>
                <a:noFill/>
              </a:ln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</p:grpSp>
      </p:grpSp>
      <p:sp>
        <p:nvSpPr>
          <p:cNvPr id="19" name="pole tekstowe 18"/>
          <p:cNvSpPr txBox="1"/>
          <p:nvPr/>
        </p:nvSpPr>
        <p:spPr>
          <a:xfrm>
            <a:off x="33108" y="2564904"/>
            <a:ext cx="90777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 oddziale terapeutycznym</a:t>
            </a:r>
          </a:p>
        </p:txBody>
      </p:sp>
      <p:sp>
        <p:nvSpPr>
          <p:cNvPr id="18" name="pole tekstowe 17"/>
          <p:cNvSpPr txBox="1"/>
          <p:nvPr/>
        </p:nvSpPr>
        <p:spPr>
          <a:xfrm>
            <a:off x="0" y="979950"/>
            <a:ext cx="917567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4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 jakich warunkach powinni odbywać karę więzienia?</a:t>
            </a:r>
            <a:endParaRPr lang="pl-PL" sz="48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0" name="pole tekstowe 19"/>
          <p:cNvSpPr txBox="1"/>
          <p:nvPr/>
        </p:nvSpPr>
        <p:spPr>
          <a:xfrm>
            <a:off x="33108" y="3185967"/>
            <a:ext cx="90777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Przy zapewnieniu </a:t>
            </a:r>
            <a:r>
              <a:rPr lang="pl-PL" sz="3200" b="1" dirty="0" smtClean="0">
                <a:solidFill>
                  <a:schemeClr val="accent6">
                    <a:lumMod val="50000"/>
                  </a:schemeClr>
                </a:solidFill>
              </a:rPr>
              <a:t>bezpieczeństwa osobistego </a:t>
            </a:r>
            <a:r>
              <a:rPr lang="pl-PL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(trzeba dokładnie dobierać współosadzonych </a:t>
            </a:r>
            <a:br>
              <a:rPr lang="pl-PL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do celi!)</a:t>
            </a:r>
          </a:p>
        </p:txBody>
      </p:sp>
      <p:sp>
        <p:nvSpPr>
          <p:cNvPr id="21" name="pole tekstowe 20"/>
          <p:cNvSpPr txBox="1"/>
          <p:nvPr/>
        </p:nvSpPr>
        <p:spPr>
          <a:xfrm>
            <a:off x="-29020" y="4535249"/>
            <a:ext cx="907778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Przy wsparciu Służby Więziennej, która </a:t>
            </a:r>
            <a:r>
              <a:rPr lang="pl-PL" sz="3200" b="1" dirty="0" smtClean="0">
                <a:solidFill>
                  <a:schemeClr val="accent6">
                    <a:lumMod val="50000"/>
                  </a:schemeClr>
                </a:solidFill>
              </a:rPr>
              <a:t>pomoże</a:t>
            </a:r>
            <a:r>
              <a:rPr lang="pl-PL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br>
              <a:rPr lang="pl-PL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 </a:t>
            </a:r>
            <a:r>
              <a:rPr lang="pl-PL" sz="3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prostych </a:t>
            </a:r>
            <a:r>
              <a:rPr lang="pl-PL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czynnościach codziennych </a:t>
            </a:r>
            <a:br>
              <a:rPr lang="pl-PL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3200" b="1" u="sng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– nie mogą być zdani na innych więźniów</a:t>
            </a:r>
            <a:endParaRPr lang="pl-PL" sz="3200" b="1" u="sng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pl-PL" sz="32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4573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Prostokąt 3"/>
          <p:cNvSpPr/>
          <p:nvPr/>
        </p:nvSpPr>
        <p:spPr>
          <a:xfrm>
            <a:off x="0" y="-27384"/>
            <a:ext cx="9144000" cy="606891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5"/>
          <p:cNvSpPr/>
          <p:nvPr/>
        </p:nvSpPr>
        <p:spPr>
          <a:xfrm>
            <a:off x="11112" y="0"/>
            <a:ext cx="9144000" cy="908720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pole tekstowe 7"/>
          <p:cNvSpPr txBox="1"/>
          <p:nvPr/>
        </p:nvSpPr>
        <p:spPr>
          <a:xfrm>
            <a:off x="-54260" y="6237311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spc="-5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</a:t>
            </a:r>
            <a:r>
              <a:rPr lang="pl-PL" sz="3200" spc="-10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</a:t>
            </a:r>
            <a:r>
              <a:rPr lang="pl-PL" sz="3200" spc="-5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</a:t>
            </a:r>
            <a:r>
              <a:rPr lang="pl-PL" sz="3200" spc="-20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</a:t>
            </a:r>
            <a:r>
              <a:rPr lang="pl-PL" sz="3200" spc="-30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         </a:t>
            </a:r>
            <a:r>
              <a:rPr lang="pl-PL" sz="3200" i="1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</a:rPr>
              <a:t>P             </a:t>
            </a:r>
            <a:r>
              <a:rPr lang="pl-PL" sz="3200" b="1" i="1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</a:rPr>
              <a:t>Prawo jest dla ludzi</a:t>
            </a:r>
            <a:endParaRPr lang="pl-PL" sz="3200" b="1" i="1" dirty="0">
              <a:solidFill>
                <a:schemeClr val="accent6">
                  <a:lumMod val="50000"/>
                </a:schemeClr>
              </a:solidFill>
              <a:latin typeface="Bradley Hand ITC" panose="03070402050302030203" pitchFamily="66" charset="0"/>
            </a:endParaRPr>
          </a:p>
        </p:txBody>
      </p:sp>
      <p:pic>
        <p:nvPicPr>
          <p:cNvPr id="11" name="Obraz 10" descr="RP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627784" y="44624"/>
            <a:ext cx="3553321" cy="819264"/>
          </a:xfrm>
          <a:prstGeom prst="rect">
            <a:avLst/>
          </a:prstGeom>
        </p:spPr>
      </p:pic>
      <p:grpSp>
        <p:nvGrpSpPr>
          <p:cNvPr id="7" name="Grupa 6"/>
          <p:cNvGrpSpPr/>
          <p:nvPr/>
        </p:nvGrpSpPr>
        <p:grpSpPr>
          <a:xfrm>
            <a:off x="2205616" y="1718806"/>
            <a:ext cx="4670640" cy="2862322"/>
            <a:chOff x="2205616" y="1718806"/>
            <a:chExt cx="4670640" cy="2862322"/>
          </a:xfrm>
        </p:grpSpPr>
        <p:sp>
          <p:nvSpPr>
            <p:cNvPr id="5" name="pole tekstowe 4"/>
            <p:cNvSpPr txBox="1"/>
            <p:nvPr/>
          </p:nvSpPr>
          <p:spPr>
            <a:xfrm>
              <a:off x="3321740" y="1718806"/>
              <a:ext cx="1826324" cy="28623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z="18000" dirty="0" smtClean="0">
                  <a:solidFill>
                    <a:schemeClr val="bg1">
                      <a:lumMod val="65000"/>
                    </a:schemeClr>
                  </a:solidFill>
                  <a:latin typeface="Segoe UI Symbol"/>
                  <a:ea typeface="Segoe UI Symbol"/>
                </a:rPr>
                <a:t>🙎</a:t>
              </a:r>
              <a:endParaRPr lang="pl-PL" sz="18000" dirty="0">
                <a:solidFill>
                  <a:schemeClr val="bg1">
                    <a:lumMod val="65000"/>
                  </a:schemeClr>
                </a:solidFill>
              </a:endParaRPr>
            </a:p>
          </p:txBody>
        </p:sp>
        <p:grpSp>
          <p:nvGrpSpPr>
            <p:cNvPr id="26" name="Grupa 25"/>
            <p:cNvGrpSpPr/>
            <p:nvPr/>
          </p:nvGrpSpPr>
          <p:grpSpPr>
            <a:xfrm>
              <a:off x="2205616" y="1771668"/>
              <a:ext cx="4670640" cy="2737452"/>
              <a:chOff x="3501760" y="907572"/>
              <a:chExt cx="4670640" cy="2737452"/>
            </a:xfrm>
          </p:grpSpPr>
          <p:sp>
            <p:nvSpPr>
              <p:cNvPr id="27" name="Prostokąt 26"/>
              <p:cNvSpPr/>
              <p:nvPr/>
            </p:nvSpPr>
            <p:spPr>
              <a:xfrm>
                <a:off x="3501760" y="1447720"/>
                <a:ext cx="4608512" cy="238102"/>
              </a:xfrm>
              <a:prstGeom prst="rect">
                <a:avLst/>
              </a:prstGeom>
              <a:solidFill>
                <a:schemeClr val="bg1">
                  <a:lumMod val="85000"/>
                  <a:alpha val="34000"/>
                </a:schemeClr>
              </a:solidFill>
              <a:ln>
                <a:noFill/>
              </a:ln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28" name="Prostokąt 27"/>
              <p:cNvSpPr/>
              <p:nvPr/>
            </p:nvSpPr>
            <p:spPr>
              <a:xfrm>
                <a:off x="4572000" y="908719"/>
                <a:ext cx="216024" cy="2736304"/>
              </a:xfrm>
              <a:prstGeom prst="rect">
                <a:avLst/>
              </a:prstGeom>
              <a:solidFill>
                <a:schemeClr val="bg1">
                  <a:lumMod val="85000"/>
                  <a:alpha val="34000"/>
                </a:schemeClr>
              </a:solidFill>
              <a:ln>
                <a:noFill/>
              </a:ln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29" name="Prostokąt 28"/>
              <p:cNvSpPr/>
              <p:nvPr/>
            </p:nvSpPr>
            <p:spPr>
              <a:xfrm>
                <a:off x="5724128" y="908146"/>
                <a:ext cx="216024" cy="2736878"/>
              </a:xfrm>
              <a:prstGeom prst="rect">
                <a:avLst/>
              </a:prstGeom>
              <a:solidFill>
                <a:schemeClr val="bg1">
                  <a:lumMod val="85000"/>
                  <a:alpha val="34000"/>
                </a:schemeClr>
              </a:solidFill>
              <a:ln>
                <a:noFill/>
              </a:ln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30" name="Prostokąt 29"/>
              <p:cNvSpPr/>
              <p:nvPr/>
            </p:nvSpPr>
            <p:spPr>
              <a:xfrm>
                <a:off x="6876256" y="907572"/>
                <a:ext cx="216024" cy="2737451"/>
              </a:xfrm>
              <a:prstGeom prst="rect">
                <a:avLst/>
              </a:prstGeom>
              <a:solidFill>
                <a:schemeClr val="bg1">
                  <a:lumMod val="85000"/>
                  <a:alpha val="34000"/>
                </a:schemeClr>
              </a:solidFill>
              <a:ln>
                <a:noFill/>
              </a:ln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31" name="Prostokąt 30"/>
              <p:cNvSpPr/>
              <p:nvPr/>
            </p:nvSpPr>
            <p:spPr>
              <a:xfrm>
                <a:off x="3563888" y="2399956"/>
                <a:ext cx="4608512" cy="238102"/>
              </a:xfrm>
              <a:prstGeom prst="rect">
                <a:avLst/>
              </a:prstGeom>
              <a:solidFill>
                <a:schemeClr val="bg1">
                  <a:lumMod val="85000"/>
                  <a:alpha val="34000"/>
                </a:schemeClr>
              </a:solidFill>
              <a:ln>
                <a:noFill/>
              </a:ln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</p:grpSp>
      </p:grpSp>
      <p:sp>
        <p:nvSpPr>
          <p:cNvPr id="19" name="pole tekstowe 18"/>
          <p:cNvSpPr txBox="1"/>
          <p:nvPr/>
        </p:nvSpPr>
        <p:spPr>
          <a:xfrm>
            <a:off x="246744" y="1875339"/>
            <a:ext cx="882814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Nauczyć się reagować na każdym etapie na każdy niepokojący sygnał o zachowaniu zatrzymanego, tymczasowo aresztowanego, skazanego …</a:t>
            </a:r>
            <a:endParaRPr lang="pl-PL" sz="32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pl-PL" sz="32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8" name="pole tekstowe 17"/>
          <p:cNvSpPr txBox="1"/>
          <p:nvPr/>
        </p:nvSpPr>
        <p:spPr>
          <a:xfrm>
            <a:off x="35496" y="1052736"/>
            <a:ext cx="91756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4800" b="1" dirty="0" smtClean="0">
                <a:solidFill>
                  <a:schemeClr val="accent6">
                    <a:lumMod val="50000"/>
                  </a:schemeClr>
                </a:solidFill>
              </a:rPr>
              <a:t>Co trzeba zmienić?</a:t>
            </a:r>
            <a:endParaRPr lang="pl-PL" sz="4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1" name="pole tekstowe 20"/>
          <p:cNvSpPr txBox="1"/>
          <p:nvPr/>
        </p:nvSpPr>
        <p:spPr>
          <a:xfrm>
            <a:off x="-2896" y="3550076"/>
            <a:ext cx="907778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pl-PL" sz="3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Organizować </a:t>
            </a:r>
            <a:r>
              <a:rPr lang="pl-PL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szkolenia z </a:t>
            </a:r>
            <a:r>
              <a:rPr lang="pl-PL" sz="3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zakresu </a:t>
            </a:r>
            <a:r>
              <a:rPr lang="pl-PL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rozpoznawania problemów i postępowania z </a:t>
            </a:r>
            <a:r>
              <a:rPr lang="pl-PL" sz="3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osobami </a:t>
            </a:r>
            <a:r>
              <a:rPr lang="pl-PL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pl-PL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z </a:t>
            </a:r>
            <a:r>
              <a:rPr lang="pl-PL" sz="3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niepełnosprawnością intelektualną </a:t>
            </a:r>
            <a:r>
              <a:rPr lang="pl-PL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pl-PL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lub </a:t>
            </a:r>
            <a:r>
              <a:rPr lang="pl-PL" sz="3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psychiczną. </a:t>
            </a:r>
          </a:p>
        </p:txBody>
      </p:sp>
    </p:spTree>
    <p:extLst>
      <p:ext uri="{BB962C8B-B14F-4D97-AF65-F5344CB8AC3E}">
        <p14:creationId xmlns:p14="http://schemas.microsoft.com/office/powerpoint/2010/main" val="3314900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1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Prostokąt 3"/>
          <p:cNvSpPr/>
          <p:nvPr/>
        </p:nvSpPr>
        <p:spPr>
          <a:xfrm>
            <a:off x="0" y="-27384"/>
            <a:ext cx="9144000" cy="606891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l-PL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6" name="Prostokąt 5"/>
          <p:cNvSpPr/>
          <p:nvPr/>
        </p:nvSpPr>
        <p:spPr>
          <a:xfrm>
            <a:off x="11112" y="0"/>
            <a:ext cx="9144000" cy="908720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pole tekstowe 7"/>
          <p:cNvSpPr txBox="1"/>
          <p:nvPr/>
        </p:nvSpPr>
        <p:spPr>
          <a:xfrm>
            <a:off x="-54260" y="6237311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spc="-5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</a:t>
            </a:r>
            <a:r>
              <a:rPr lang="pl-PL" sz="3200" spc="-10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</a:t>
            </a:r>
            <a:r>
              <a:rPr lang="pl-PL" sz="3200" spc="-5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</a:t>
            </a:r>
            <a:r>
              <a:rPr lang="pl-PL" sz="3200" spc="-20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</a:t>
            </a:r>
            <a:r>
              <a:rPr lang="pl-PL" sz="3200" spc="-30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         </a:t>
            </a:r>
            <a:r>
              <a:rPr lang="pl-PL" sz="3200" i="1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</a:rPr>
              <a:t>P             </a:t>
            </a:r>
            <a:r>
              <a:rPr lang="pl-PL" sz="3200" b="1" i="1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</a:rPr>
              <a:t>Prawo jest dla ludzi</a:t>
            </a:r>
            <a:endParaRPr lang="pl-PL" sz="3200" b="1" i="1" dirty="0">
              <a:solidFill>
                <a:schemeClr val="accent6">
                  <a:lumMod val="50000"/>
                </a:schemeClr>
              </a:solidFill>
              <a:latin typeface="Bradley Hand ITC" panose="03070402050302030203" pitchFamily="66" charset="0"/>
            </a:endParaRPr>
          </a:p>
        </p:txBody>
      </p:sp>
      <p:pic>
        <p:nvPicPr>
          <p:cNvPr id="11" name="Obraz 10" descr="RP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627784" y="44624"/>
            <a:ext cx="3553321" cy="819264"/>
          </a:xfrm>
          <a:prstGeom prst="rect">
            <a:avLst/>
          </a:prstGeom>
        </p:spPr>
      </p:pic>
      <p:grpSp>
        <p:nvGrpSpPr>
          <p:cNvPr id="7" name="Grupa 6"/>
          <p:cNvGrpSpPr/>
          <p:nvPr/>
        </p:nvGrpSpPr>
        <p:grpSpPr>
          <a:xfrm>
            <a:off x="2205616" y="1718806"/>
            <a:ext cx="4670640" cy="2862322"/>
            <a:chOff x="2205616" y="1718806"/>
            <a:chExt cx="4670640" cy="2862322"/>
          </a:xfrm>
        </p:grpSpPr>
        <p:sp>
          <p:nvSpPr>
            <p:cNvPr id="5" name="pole tekstowe 4"/>
            <p:cNvSpPr txBox="1"/>
            <p:nvPr/>
          </p:nvSpPr>
          <p:spPr>
            <a:xfrm>
              <a:off x="3321740" y="1718806"/>
              <a:ext cx="1826324" cy="28623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z="18000" dirty="0" smtClean="0">
                  <a:solidFill>
                    <a:schemeClr val="bg1">
                      <a:lumMod val="65000"/>
                    </a:schemeClr>
                  </a:solidFill>
                  <a:latin typeface="Segoe UI Symbol"/>
                  <a:ea typeface="Segoe UI Symbol"/>
                </a:rPr>
                <a:t>🙎</a:t>
              </a:r>
              <a:endParaRPr lang="pl-PL" sz="18000" dirty="0">
                <a:solidFill>
                  <a:schemeClr val="bg1">
                    <a:lumMod val="65000"/>
                  </a:schemeClr>
                </a:solidFill>
              </a:endParaRPr>
            </a:p>
          </p:txBody>
        </p:sp>
        <p:grpSp>
          <p:nvGrpSpPr>
            <p:cNvPr id="26" name="Grupa 25"/>
            <p:cNvGrpSpPr/>
            <p:nvPr/>
          </p:nvGrpSpPr>
          <p:grpSpPr>
            <a:xfrm>
              <a:off x="2205616" y="1771668"/>
              <a:ext cx="4670640" cy="2737452"/>
              <a:chOff x="3501760" y="907572"/>
              <a:chExt cx="4670640" cy="2737452"/>
            </a:xfrm>
          </p:grpSpPr>
          <p:sp>
            <p:nvSpPr>
              <p:cNvPr id="27" name="Prostokąt 26"/>
              <p:cNvSpPr/>
              <p:nvPr/>
            </p:nvSpPr>
            <p:spPr>
              <a:xfrm>
                <a:off x="3501760" y="1447720"/>
                <a:ext cx="4608512" cy="238102"/>
              </a:xfrm>
              <a:prstGeom prst="rect">
                <a:avLst/>
              </a:prstGeom>
              <a:solidFill>
                <a:schemeClr val="bg1">
                  <a:lumMod val="85000"/>
                  <a:alpha val="34000"/>
                </a:schemeClr>
              </a:solidFill>
              <a:ln>
                <a:noFill/>
              </a:ln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28" name="Prostokąt 27"/>
              <p:cNvSpPr/>
              <p:nvPr/>
            </p:nvSpPr>
            <p:spPr>
              <a:xfrm>
                <a:off x="4572000" y="908719"/>
                <a:ext cx="216024" cy="2736304"/>
              </a:xfrm>
              <a:prstGeom prst="rect">
                <a:avLst/>
              </a:prstGeom>
              <a:solidFill>
                <a:schemeClr val="bg1">
                  <a:lumMod val="85000"/>
                  <a:alpha val="34000"/>
                </a:schemeClr>
              </a:solidFill>
              <a:ln>
                <a:noFill/>
              </a:ln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29" name="Prostokąt 28"/>
              <p:cNvSpPr/>
              <p:nvPr/>
            </p:nvSpPr>
            <p:spPr>
              <a:xfrm>
                <a:off x="5724128" y="908146"/>
                <a:ext cx="216024" cy="2736878"/>
              </a:xfrm>
              <a:prstGeom prst="rect">
                <a:avLst/>
              </a:prstGeom>
              <a:solidFill>
                <a:schemeClr val="bg1">
                  <a:lumMod val="85000"/>
                  <a:alpha val="34000"/>
                </a:schemeClr>
              </a:solidFill>
              <a:ln>
                <a:noFill/>
              </a:ln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30" name="Prostokąt 29"/>
              <p:cNvSpPr/>
              <p:nvPr/>
            </p:nvSpPr>
            <p:spPr>
              <a:xfrm>
                <a:off x="6876256" y="907572"/>
                <a:ext cx="216024" cy="2737451"/>
              </a:xfrm>
              <a:prstGeom prst="rect">
                <a:avLst/>
              </a:prstGeom>
              <a:solidFill>
                <a:schemeClr val="bg1">
                  <a:lumMod val="85000"/>
                  <a:alpha val="34000"/>
                </a:schemeClr>
              </a:solidFill>
              <a:ln>
                <a:noFill/>
              </a:ln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31" name="Prostokąt 30"/>
              <p:cNvSpPr/>
              <p:nvPr/>
            </p:nvSpPr>
            <p:spPr>
              <a:xfrm>
                <a:off x="3563888" y="2399956"/>
                <a:ext cx="4608512" cy="238102"/>
              </a:xfrm>
              <a:prstGeom prst="rect">
                <a:avLst/>
              </a:prstGeom>
              <a:solidFill>
                <a:schemeClr val="bg1">
                  <a:lumMod val="85000"/>
                  <a:alpha val="34000"/>
                </a:schemeClr>
              </a:solidFill>
              <a:ln>
                <a:noFill/>
              </a:ln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</p:grpSp>
      </p:grpSp>
      <p:sp>
        <p:nvSpPr>
          <p:cNvPr id="18" name="pole tekstowe 17"/>
          <p:cNvSpPr txBox="1"/>
          <p:nvPr/>
        </p:nvSpPr>
        <p:spPr>
          <a:xfrm>
            <a:off x="35496" y="1052736"/>
            <a:ext cx="91756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4800" b="1" dirty="0" smtClean="0">
                <a:solidFill>
                  <a:schemeClr val="accent6">
                    <a:lumMod val="50000"/>
                  </a:schemeClr>
                </a:solidFill>
              </a:rPr>
              <a:t>Co trzeba zmienić? (2)</a:t>
            </a:r>
            <a:endParaRPr lang="pl-PL" sz="4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1" name="pole tekstowe 20"/>
          <p:cNvSpPr txBox="1"/>
          <p:nvPr/>
        </p:nvSpPr>
        <p:spPr>
          <a:xfrm>
            <a:off x="11956" y="2924944"/>
            <a:ext cx="907778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pl-PL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Upowszechniać programy rehabilitacyjne </a:t>
            </a:r>
            <a:br>
              <a:rPr lang="pl-PL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dla skazanych </a:t>
            </a:r>
            <a:r>
              <a:rPr lang="pl-PL" sz="3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z poważnymi deficytami w zakresie pisania, czytania, rozumienia </a:t>
            </a:r>
            <a:r>
              <a:rPr lang="pl-PL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tekstu </a:t>
            </a:r>
            <a:br>
              <a:rPr lang="pl-PL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oraz osób  z demencją.</a:t>
            </a:r>
            <a:endParaRPr lang="pl-PL" sz="32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0" name="pole tekstowe 19"/>
          <p:cNvSpPr txBox="1"/>
          <p:nvPr/>
        </p:nvSpPr>
        <p:spPr>
          <a:xfrm>
            <a:off x="35496" y="1916832"/>
            <a:ext cx="90777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pl-PL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Zwiększyć liczbę psychologów w jednostkach penitencjarnych </a:t>
            </a:r>
            <a:endParaRPr lang="pl-PL" sz="32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3" name="pole tekstowe 22"/>
          <p:cNvSpPr txBox="1"/>
          <p:nvPr/>
        </p:nvSpPr>
        <p:spPr>
          <a:xfrm>
            <a:off x="11956" y="4869160"/>
            <a:ext cx="90777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pl-PL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Uwrażliwiać współwięźniów na problemy osób </a:t>
            </a:r>
            <a:br>
              <a:rPr lang="pl-PL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z niepełnosprawnością</a:t>
            </a:r>
            <a:endParaRPr lang="pl-PL" sz="32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8662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0" grpId="0"/>
      <p:bldP spid="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Prostokąt 3"/>
          <p:cNvSpPr/>
          <p:nvPr/>
        </p:nvSpPr>
        <p:spPr>
          <a:xfrm>
            <a:off x="0" y="0"/>
            <a:ext cx="9144000" cy="606891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5"/>
          <p:cNvSpPr/>
          <p:nvPr/>
        </p:nvSpPr>
        <p:spPr>
          <a:xfrm>
            <a:off x="-48486" y="0"/>
            <a:ext cx="9144000" cy="908720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pole tekstowe 7"/>
          <p:cNvSpPr txBox="1"/>
          <p:nvPr/>
        </p:nvSpPr>
        <p:spPr>
          <a:xfrm>
            <a:off x="-54260" y="6237311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spc="-5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</a:t>
            </a:r>
            <a:r>
              <a:rPr lang="pl-PL" sz="3200" spc="-10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</a:t>
            </a:r>
            <a:r>
              <a:rPr lang="pl-PL" sz="3200" spc="-5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</a:t>
            </a:r>
            <a:r>
              <a:rPr lang="pl-PL" sz="3200" spc="-20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</a:t>
            </a:r>
            <a:r>
              <a:rPr lang="pl-PL" sz="3200" spc="-30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         </a:t>
            </a:r>
            <a:r>
              <a:rPr lang="pl-PL" sz="3200" i="1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</a:rPr>
              <a:t>P             </a:t>
            </a:r>
            <a:r>
              <a:rPr lang="pl-PL" sz="3200" b="1" i="1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</a:rPr>
              <a:t>Prawo jest dla ludzi</a:t>
            </a:r>
            <a:endParaRPr lang="pl-PL" sz="3200" b="1" i="1" dirty="0">
              <a:solidFill>
                <a:schemeClr val="accent6">
                  <a:lumMod val="50000"/>
                </a:schemeClr>
              </a:solidFill>
              <a:latin typeface="Bradley Hand ITC" panose="03070402050302030203" pitchFamily="66" charset="0"/>
            </a:endParaRPr>
          </a:p>
        </p:txBody>
      </p:sp>
      <p:pic>
        <p:nvPicPr>
          <p:cNvPr id="11" name="Obraz 10" descr="RP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627784" y="44624"/>
            <a:ext cx="3553321" cy="819264"/>
          </a:xfrm>
          <a:prstGeom prst="rect">
            <a:avLst/>
          </a:prstGeom>
        </p:spPr>
      </p:pic>
      <p:grpSp>
        <p:nvGrpSpPr>
          <p:cNvPr id="16" name="Grupa 15"/>
          <p:cNvGrpSpPr/>
          <p:nvPr/>
        </p:nvGrpSpPr>
        <p:grpSpPr>
          <a:xfrm>
            <a:off x="2195736" y="1195604"/>
            <a:ext cx="4670640" cy="2737452"/>
            <a:chOff x="3501760" y="907572"/>
            <a:chExt cx="4670640" cy="2737452"/>
          </a:xfrm>
        </p:grpSpPr>
        <p:sp>
          <p:nvSpPr>
            <p:cNvPr id="17" name="Prostokąt 16"/>
            <p:cNvSpPr/>
            <p:nvPr/>
          </p:nvSpPr>
          <p:spPr>
            <a:xfrm>
              <a:off x="3501760" y="1447720"/>
              <a:ext cx="4608512" cy="238102"/>
            </a:xfrm>
            <a:prstGeom prst="rect">
              <a:avLst/>
            </a:prstGeom>
            <a:solidFill>
              <a:schemeClr val="bg1">
                <a:lumMod val="85000"/>
                <a:alpha val="34000"/>
              </a:schemeClr>
            </a:solidFill>
            <a:ln>
              <a:noFill/>
            </a:ln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8" name="Prostokąt 17"/>
            <p:cNvSpPr/>
            <p:nvPr/>
          </p:nvSpPr>
          <p:spPr>
            <a:xfrm>
              <a:off x="4572000" y="908719"/>
              <a:ext cx="216024" cy="2736304"/>
            </a:xfrm>
            <a:prstGeom prst="rect">
              <a:avLst/>
            </a:prstGeom>
            <a:solidFill>
              <a:schemeClr val="bg1">
                <a:lumMod val="85000"/>
                <a:alpha val="34000"/>
              </a:schemeClr>
            </a:solidFill>
            <a:ln>
              <a:noFill/>
            </a:ln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9" name="Prostokąt 18"/>
            <p:cNvSpPr/>
            <p:nvPr/>
          </p:nvSpPr>
          <p:spPr>
            <a:xfrm>
              <a:off x="5724128" y="908146"/>
              <a:ext cx="216024" cy="2736878"/>
            </a:xfrm>
            <a:prstGeom prst="rect">
              <a:avLst/>
            </a:prstGeom>
            <a:solidFill>
              <a:schemeClr val="bg1">
                <a:lumMod val="85000"/>
                <a:alpha val="34000"/>
              </a:schemeClr>
            </a:solidFill>
            <a:ln>
              <a:noFill/>
            </a:ln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0" name="Prostokąt 19"/>
            <p:cNvSpPr/>
            <p:nvPr/>
          </p:nvSpPr>
          <p:spPr>
            <a:xfrm>
              <a:off x="6876256" y="907572"/>
              <a:ext cx="216024" cy="2737451"/>
            </a:xfrm>
            <a:prstGeom prst="rect">
              <a:avLst/>
            </a:prstGeom>
            <a:solidFill>
              <a:schemeClr val="bg1">
                <a:lumMod val="85000"/>
                <a:alpha val="34000"/>
              </a:schemeClr>
            </a:solidFill>
            <a:ln>
              <a:noFill/>
            </a:ln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1" name="Prostokąt 20"/>
            <p:cNvSpPr/>
            <p:nvPr/>
          </p:nvSpPr>
          <p:spPr>
            <a:xfrm>
              <a:off x="3563888" y="2399956"/>
              <a:ext cx="4608512" cy="238102"/>
            </a:xfrm>
            <a:prstGeom prst="rect">
              <a:avLst/>
            </a:prstGeom>
            <a:solidFill>
              <a:schemeClr val="bg1">
                <a:lumMod val="85000"/>
                <a:alpha val="34000"/>
              </a:schemeClr>
            </a:solidFill>
            <a:ln>
              <a:noFill/>
            </a:ln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22" name="pole tekstowe 21"/>
          <p:cNvSpPr txBox="1"/>
          <p:nvPr/>
        </p:nvSpPr>
        <p:spPr>
          <a:xfrm>
            <a:off x="35496" y="1724325"/>
            <a:ext cx="917567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„Nie podaje daty urodzenia, nie wie, ile ma lat oraz jaki mamy obecnie rok. (…) Afekt tępawy, pamięć słaba.”</a:t>
            </a:r>
          </a:p>
          <a:p>
            <a:r>
              <a:rPr lang="pl-PL" sz="3200" b="1" dirty="0" smtClean="0">
                <a:solidFill>
                  <a:srgbClr val="FF0000"/>
                </a:solidFill>
              </a:rPr>
              <a:t>Ukończył gimnazjum specjalne.</a:t>
            </a:r>
          </a:p>
          <a:p>
            <a:r>
              <a:rPr lang="pl-PL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Nie umie się podpisać, samodzielnie ubrać, czasami się moczy. Nie zna się na zegarku. Nie rozróżnia pieniędzy.</a:t>
            </a:r>
          </a:p>
        </p:txBody>
      </p:sp>
      <p:sp>
        <p:nvSpPr>
          <p:cNvPr id="26" name="pole tekstowe 25"/>
          <p:cNvSpPr txBox="1"/>
          <p:nvPr/>
        </p:nvSpPr>
        <p:spPr>
          <a:xfrm>
            <a:off x="-48486" y="5194516"/>
            <a:ext cx="896054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endParaRPr lang="pl-PL" sz="3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pl-PL" sz="44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6659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Prostokąt 3"/>
          <p:cNvSpPr/>
          <p:nvPr/>
        </p:nvSpPr>
        <p:spPr>
          <a:xfrm>
            <a:off x="0" y="0"/>
            <a:ext cx="9144000" cy="606891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5"/>
          <p:cNvSpPr/>
          <p:nvPr/>
        </p:nvSpPr>
        <p:spPr>
          <a:xfrm>
            <a:off x="-48486" y="0"/>
            <a:ext cx="9144000" cy="908720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pole tekstowe 7"/>
          <p:cNvSpPr txBox="1"/>
          <p:nvPr/>
        </p:nvSpPr>
        <p:spPr>
          <a:xfrm>
            <a:off x="-54260" y="6237311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spc="-5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</a:t>
            </a:r>
            <a:r>
              <a:rPr lang="pl-PL" sz="3200" spc="-10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</a:t>
            </a:r>
            <a:r>
              <a:rPr lang="pl-PL" sz="3200" spc="-5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</a:t>
            </a:r>
            <a:r>
              <a:rPr lang="pl-PL" sz="3200" spc="-20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</a:t>
            </a:r>
            <a:r>
              <a:rPr lang="pl-PL" sz="3200" spc="-3000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  <a:sym typeface="Webdings"/>
              </a:rPr>
              <a:t>         </a:t>
            </a:r>
            <a:r>
              <a:rPr lang="pl-PL" sz="3200" i="1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</a:rPr>
              <a:t>P             </a:t>
            </a:r>
            <a:r>
              <a:rPr lang="pl-PL" sz="3200" b="1" i="1" dirty="0" smtClean="0">
                <a:solidFill>
                  <a:schemeClr val="accent6">
                    <a:lumMod val="50000"/>
                  </a:schemeClr>
                </a:solidFill>
                <a:latin typeface="Bradley Hand ITC" panose="03070402050302030203" pitchFamily="66" charset="0"/>
              </a:rPr>
              <a:t>Prawo jest dla ludzi</a:t>
            </a:r>
            <a:endParaRPr lang="pl-PL" sz="3200" b="1" i="1" dirty="0">
              <a:solidFill>
                <a:schemeClr val="accent6">
                  <a:lumMod val="50000"/>
                </a:schemeClr>
              </a:solidFill>
              <a:latin typeface="Bradley Hand ITC" panose="03070402050302030203" pitchFamily="66" charset="0"/>
            </a:endParaRPr>
          </a:p>
        </p:txBody>
      </p:sp>
      <p:pic>
        <p:nvPicPr>
          <p:cNvPr id="11" name="Obraz 10" descr="RP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627784" y="44624"/>
            <a:ext cx="3553321" cy="819264"/>
          </a:xfrm>
          <a:prstGeom prst="rect">
            <a:avLst/>
          </a:prstGeom>
        </p:spPr>
      </p:pic>
      <p:grpSp>
        <p:nvGrpSpPr>
          <p:cNvPr id="16" name="Grupa 15"/>
          <p:cNvGrpSpPr/>
          <p:nvPr/>
        </p:nvGrpSpPr>
        <p:grpSpPr>
          <a:xfrm>
            <a:off x="2195736" y="1195604"/>
            <a:ext cx="4670640" cy="2737452"/>
            <a:chOff x="3501760" y="907572"/>
            <a:chExt cx="4670640" cy="2737452"/>
          </a:xfrm>
        </p:grpSpPr>
        <p:sp>
          <p:nvSpPr>
            <p:cNvPr id="17" name="Prostokąt 16"/>
            <p:cNvSpPr/>
            <p:nvPr/>
          </p:nvSpPr>
          <p:spPr>
            <a:xfrm>
              <a:off x="3501760" y="1447720"/>
              <a:ext cx="4608512" cy="238102"/>
            </a:xfrm>
            <a:prstGeom prst="rect">
              <a:avLst/>
            </a:prstGeom>
            <a:solidFill>
              <a:schemeClr val="bg1">
                <a:lumMod val="85000"/>
                <a:alpha val="34000"/>
              </a:schemeClr>
            </a:solidFill>
            <a:ln>
              <a:noFill/>
            </a:ln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8" name="Prostokąt 17"/>
            <p:cNvSpPr/>
            <p:nvPr/>
          </p:nvSpPr>
          <p:spPr>
            <a:xfrm>
              <a:off x="4572000" y="908719"/>
              <a:ext cx="216024" cy="2736304"/>
            </a:xfrm>
            <a:prstGeom prst="rect">
              <a:avLst/>
            </a:prstGeom>
            <a:solidFill>
              <a:schemeClr val="bg1">
                <a:lumMod val="85000"/>
                <a:alpha val="34000"/>
              </a:schemeClr>
            </a:solidFill>
            <a:ln>
              <a:noFill/>
            </a:ln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9" name="Prostokąt 18"/>
            <p:cNvSpPr/>
            <p:nvPr/>
          </p:nvSpPr>
          <p:spPr>
            <a:xfrm>
              <a:off x="5724128" y="908146"/>
              <a:ext cx="216024" cy="2736878"/>
            </a:xfrm>
            <a:prstGeom prst="rect">
              <a:avLst/>
            </a:prstGeom>
            <a:solidFill>
              <a:schemeClr val="bg1">
                <a:lumMod val="85000"/>
                <a:alpha val="34000"/>
              </a:schemeClr>
            </a:solidFill>
            <a:ln>
              <a:noFill/>
            </a:ln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0" name="Prostokąt 19"/>
            <p:cNvSpPr/>
            <p:nvPr/>
          </p:nvSpPr>
          <p:spPr>
            <a:xfrm>
              <a:off x="6876256" y="907572"/>
              <a:ext cx="216024" cy="2737451"/>
            </a:xfrm>
            <a:prstGeom prst="rect">
              <a:avLst/>
            </a:prstGeom>
            <a:solidFill>
              <a:schemeClr val="bg1">
                <a:lumMod val="85000"/>
                <a:alpha val="34000"/>
              </a:schemeClr>
            </a:solidFill>
            <a:ln>
              <a:noFill/>
            </a:ln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1" name="Prostokąt 20"/>
            <p:cNvSpPr/>
            <p:nvPr/>
          </p:nvSpPr>
          <p:spPr>
            <a:xfrm>
              <a:off x="3563888" y="2399956"/>
              <a:ext cx="4608512" cy="238102"/>
            </a:xfrm>
            <a:prstGeom prst="rect">
              <a:avLst/>
            </a:prstGeom>
            <a:solidFill>
              <a:schemeClr val="bg1">
                <a:lumMod val="85000"/>
                <a:alpha val="34000"/>
              </a:schemeClr>
            </a:solidFill>
            <a:ln>
              <a:noFill/>
            </a:ln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22" name="pole tekstowe 21"/>
          <p:cNvSpPr txBox="1"/>
          <p:nvPr/>
        </p:nvSpPr>
        <p:spPr>
          <a:xfrm>
            <a:off x="35496" y="1545173"/>
            <a:ext cx="917567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Orzeczenie o stopniu niepełnosprawności zaliczające podejrzanego trwale do znacznego stopnia niepełnosprawności od urodzenia.</a:t>
            </a:r>
          </a:p>
          <a:p>
            <a:endParaRPr lang="pl-PL" sz="30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pl-PL" sz="3000" b="1" dirty="0" smtClean="0">
                <a:solidFill>
                  <a:srgbClr val="FF0000"/>
                </a:solidFill>
              </a:rPr>
              <a:t>Do znacznego stopnia niepełnosprawności zalicza się osobę wymagającą stałej lub długotrwałej opieki i pomocy w związku z niezdolnością do samodzielnej egzystencji.</a:t>
            </a:r>
          </a:p>
        </p:txBody>
      </p:sp>
      <p:sp>
        <p:nvSpPr>
          <p:cNvPr id="26" name="pole tekstowe 25"/>
          <p:cNvSpPr txBox="1"/>
          <p:nvPr/>
        </p:nvSpPr>
        <p:spPr>
          <a:xfrm>
            <a:off x="-48486" y="5194516"/>
            <a:ext cx="896054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endParaRPr lang="pl-PL" sz="3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pl-PL" sz="44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0774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Prostokąt 3"/>
          <p:cNvSpPr/>
          <p:nvPr/>
        </p:nvSpPr>
        <p:spPr>
          <a:xfrm>
            <a:off x="0" y="0"/>
            <a:ext cx="9144000" cy="606891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>
              <a:solidFill>
                <a:prstClr val="white"/>
              </a:solidFill>
            </a:endParaRPr>
          </a:p>
        </p:txBody>
      </p:sp>
      <p:sp>
        <p:nvSpPr>
          <p:cNvPr id="6" name="Prostokąt 5"/>
          <p:cNvSpPr/>
          <p:nvPr/>
        </p:nvSpPr>
        <p:spPr>
          <a:xfrm>
            <a:off x="-48486" y="0"/>
            <a:ext cx="9144000" cy="908720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prstClr val="white"/>
              </a:solidFill>
            </a:endParaRPr>
          </a:p>
        </p:txBody>
      </p:sp>
      <p:sp>
        <p:nvSpPr>
          <p:cNvPr id="8" name="pole tekstowe 7"/>
          <p:cNvSpPr txBox="1"/>
          <p:nvPr/>
        </p:nvSpPr>
        <p:spPr>
          <a:xfrm>
            <a:off x="-54260" y="6237311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spc="-500" dirty="0" smtClean="0">
                <a:solidFill>
                  <a:srgbClr val="F79646">
                    <a:lumMod val="50000"/>
                  </a:srgbClr>
                </a:solidFill>
                <a:latin typeface="Bradley Hand ITC" panose="03070402050302030203" pitchFamily="66" charset="0"/>
                <a:sym typeface="Webdings"/>
              </a:rPr>
              <a:t></a:t>
            </a:r>
            <a:r>
              <a:rPr lang="pl-PL" sz="3200" spc="-1000" dirty="0" smtClean="0">
                <a:solidFill>
                  <a:srgbClr val="F79646">
                    <a:lumMod val="50000"/>
                  </a:srgbClr>
                </a:solidFill>
                <a:latin typeface="Bradley Hand ITC" panose="03070402050302030203" pitchFamily="66" charset="0"/>
                <a:sym typeface="Webdings"/>
              </a:rPr>
              <a:t></a:t>
            </a:r>
            <a:r>
              <a:rPr lang="pl-PL" sz="3200" spc="-500" dirty="0" smtClean="0">
                <a:solidFill>
                  <a:srgbClr val="F79646">
                    <a:lumMod val="50000"/>
                  </a:srgbClr>
                </a:solidFill>
                <a:latin typeface="Bradley Hand ITC" panose="03070402050302030203" pitchFamily="66" charset="0"/>
                <a:sym typeface="Webdings"/>
              </a:rPr>
              <a:t></a:t>
            </a:r>
            <a:r>
              <a:rPr lang="pl-PL" sz="3200" spc="-2000" dirty="0" smtClean="0">
                <a:solidFill>
                  <a:srgbClr val="F79646">
                    <a:lumMod val="50000"/>
                  </a:srgbClr>
                </a:solidFill>
                <a:latin typeface="Bradley Hand ITC" panose="03070402050302030203" pitchFamily="66" charset="0"/>
                <a:sym typeface="Webdings"/>
              </a:rPr>
              <a:t></a:t>
            </a:r>
            <a:r>
              <a:rPr lang="pl-PL" sz="3200" spc="-3000" dirty="0" smtClean="0">
                <a:solidFill>
                  <a:srgbClr val="F79646">
                    <a:lumMod val="50000"/>
                  </a:srgbClr>
                </a:solidFill>
                <a:latin typeface="Bradley Hand ITC" panose="03070402050302030203" pitchFamily="66" charset="0"/>
                <a:sym typeface="Webdings"/>
              </a:rPr>
              <a:t>         </a:t>
            </a:r>
            <a:r>
              <a:rPr lang="pl-PL" sz="3200" i="1" dirty="0" smtClean="0">
                <a:solidFill>
                  <a:srgbClr val="F79646">
                    <a:lumMod val="50000"/>
                  </a:srgbClr>
                </a:solidFill>
                <a:latin typeface="Bradley Hand ITC" panose="03070402050302030203" pitchFamily="66" charset="0"/>
              </a:rPr>
              <a:t>P             </a:t>
            </a:r>
            <a:r>
              <a:rPr lang="pl-PL" sz="3200" b="1" i="1" dirty="0" smtClean="0">
                <a:solidFill>
                  <a:srgbClr val="F79646">
                    <a:lumMod val="50000"/>
                  </a:srgbClr>
                </a:solidFill>
                <a:latin typeface="Bradley Hand ITC" panose="03070402050302030203" pitchFamily="66" charset="0"/>
              </a:rPr>
              <a:t>Prawo jest dla ludzi</a:t>
            </a:r>
            <a:endParaRPr lang="pl-PL" sz="3200" b="1" i="1" dirty="0">
              <a:solidFill>
                <a:srgbClr val="F79646">
                  <a:lumMod val="50000"/>
                </a:srgbClr>
              </a:solidFill>
              <a:latin typeface="Bradley Hand ITC" panose="03070402050302030203" pitchFamily="66" charset="0"/>
            </a:endParaRPr>
          </a:p>
        </p:txBody>
      </p:sp>
      <p:pic>
        <p:nvPicPr>
          <p:cNvPr id="11" name="Obraz 10" descr="RP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627784" y="44624"/>
            <a:ext cx="3553321" cy="819264"/>
          </a:xfrm>
          <a:prstGeom prst="rect">
            <a:avLst/>
          </a:prstGeom>
        </p:spPr>
      </p:pic>
      <p:grpSp>
        <p:nvGrpSpPr>
          <p:cNvPr id="16" name="Grupa 15"/>
          <p:cNvGrpSpPr/>
          <p:nvPr/>
        </p:nvGrpSpPr>
        <p:grpSpPr>
          <a:xfrm>
            <a:off x="2195736" y="1195604"/>
            <a:ext cx="4670640" cy="2737452"/>
            <a:chOff x="3501760" y="907572"/>
            <a:chExt cx="4670640" cy="2737452"/>
          </a:xfrm>
        </p:grpSpPr>
        <p:sp>
          <p:nvSpPr>
            <p:cNvPr id="17" name="Prostokąt 16"/>
            <p:cNvSpPr/>
            <p:nvPr/>
          </p:nvSpPr>
          <p:spPr>
            <a:xfrm>
              <a:off x="3501760" y="1447720"/>
              <a:ext cx="4608512" cy="238102"/>
            </a:xfrm>
            <a:prstGeom prst="rect">
              <a:avLst/>
            </a:prstGeom>
            <a:solidFill>
              <a:schemeClr val="bg1">
                <a:lumMod val="85000"/>
                <a:alpha val="34000"/>
              </a:schemeClr>
            </a:solidFill>
            <a:ln>
              <a:noFill/>
            </a:ln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prstClr val="white"/>
                </a:solidFill>
              </a:endParaRPr>
            </a:p>
          </p:txBody>
        </p:sp>
        <p:sp>
          <p:nvSpPr>
            <p:cNvPr id="18" name="Prostokąt 17"/>
            <p:cNvSpPr/>
            <p:nvPr/>
          </p:nvSpPr>
          <p:spPr>
            <a:xfrm>
              <a:off x="4572000" y="908719"/>
              <a:ext cx="216024" cy="2736304"/>
            </a:xfrm>
            <a:prstGeom prst="rect">
              <a:avLst/>
            </a:prstGeom>
            <a:solidFill>
              <a:schemeClr val="bg1">
                <a:lumMod val="85000"/>
                <a:alpha val="34000"/>
              </a:schemeClr>
            </a:solidFill>
            <a:ln>
              <a:noFill/>
            </a:ln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prstClr val="white"/>
                </a:solidFill>
              </a:endParaRPr>
            </a:p>
          </p:txBody>
        </p:sp>
        <p:sp>
          <p:nvSpPr>
            <p:cNvPr id="19" name="Prostokąt 18"/>
            <p:cNvSpPr/>
            <p:nvPr/>
          </p:nvSpPr>
          <p:spPr>
            <a:xfrm>
              <a:off x="5724128" y="908146"/>
              <a:ext cx="216024" cy="2736878"/>
            </a:xfrm>
            <a:prstGeom prst="rect">
              <a:avLst/>
            </a:prstGeom>
            <a:solidFill>
              <a:schemeClr val="bg1">
                <a:lumMod val="85000"/>
                <a:alpha val="34000"/>
              </a:schemeClr>
            </a:solidFill>
            <a:ln>
              <a:noFill/>
            </a:ln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prstClr val="white"/>
                </a:solidFill>
              </a:endParaRPr>
            </a:p>
          </p:txBody>
        </p:sp>
        <p:sp>
          <p:nvSpPr>
            <p:cNvPr id="20" name="Prostokąt 19"/>
            <p:cNvSpPr/>
            <p:nvPr/>
          </p:nvSpPr>
          <p:spPr>
            <a:xfrm>
              <a:off x="6876256" y="907572"/>
              <a:ext cx="216024" cy="2737451"/>
            </a:xfrm>
            <a:prstGeom prst="rect">
              <a:avLst/>
            </a:prstGeom>
            <a:solidFill>
              <a:schemeClr val="bg1">
                <a:lumMod val="85000"/>
                <a:alpha val="34000"/>
              </a:schemeClr>
            </a:solidFill>
            <a:ln>
              <a:noFill/>
            </a:ln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prstClr val="white"/>
                </a:solidFill>
              </a:endParaRPr>
            </a:p>
          </p:txBody>
        </p:sp>
        <p:sp>
          <p:nvSpPr>
            <p:cNvPr id="21" name="Prostokąt 20"/>
            <p:cNvSpPr/>
            <p:nvPr/>
          </p:nvSpPr>
          <p:spPr>
            <a:xfrm>
              <a:off x="3563888" y="2399956"/>
              <a:ext cx="4608512" cy="238102"/>
            </a:xfrm>
            <a:prstGeom prst="rect">
              <a:avLst/>
            </a:prstGeom>
            <a:solidFill>
              <a:schemeClr val="bg1">
                <a:lumMod val="85000"/>
                <a:alpha val="34000"/>
              </a:schemeClr>
            </a:solidFill>
            <a:ln>
              <a:noFill/>
            </a:ln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prstClr val="white"/>
                </a:solidFill>
              </a:endParaRPr>
            </a:p>
          </p:txBody>
        </p:sp>
      </p:grpSp>
      <p:sp>
        <p:nvSpPr>
          <p:cNvPr id="22" name="pole tekstowe 21"/>
          <p:cNvSpPr txBox="1"/>
          <p:nvPr/>
        </p:nvSpPr>
        <p:spPr>
          <a:xfrm>
            <a:off x="35496" y="960123"/>
            <a:ext cx="9175676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1" dirty="0" smtClean="0">
                <a:solidFill>
                  <a:srgbClr val="FF0000"/>
                </a:solidFill>
              </a:rPr>
              <a:t>Orzeczenie psychologiczno-penitencjarne AŚ Koszalin z dnia </a:t>
            </a:r>
            <a:br>
              <a:rPr lang="pl-PL" sz="2400" b="1" dirty="0" smtClean="0">
                <a:solidFill>
                  <a:srgbClr val="FF0000"/>
                </a:solidFill>
              </a:rPr>
            </a:br>
            <a:r>
              <a:rPr lang="pl-PL" sz="2400" b="1" dirty="0" smtClean="0">
                <a:solidFill>
                  <a:srgbClr val="FF0000"/>
                </a:solidFill>
              </a:rPr>
              <a:t>11 czerwca 2013 r. </a:t>
            </a:r>
          </a:p>
          <a:p>
            <a:r>
              <a:rPr lang="pl-PL" sz="2400" b="1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„Osadzony urodził się przedwcześnie. Stwierdzono u niego encefalopatię okołoporodową. Pierwszą klasę, pomimo że była to szkoła specjalna dla dzieci upośledzonych w stopniu lekkim, powtarzał. Następnie został objęty nauczaniem w szkole dla dzieci z głębszym upośledzeniem. Z informacji od matki wynika, że </a:t>
            </a:r>
            <a:r>
              <a:rPr lang="pl-PL" sz="2400" b="1" dirty="0" smtClean="0">
                <a:solidFill>
                  <a:srgbClr val="FF0000"/>
                </a:solidFill>
              </a:rPr>
              <a:t>ukończył gimnazjum</a:t>
            </a:r>
            <a:r>
              <a:rPr lang="pl-PL" sz="2400" b="1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. Brak świadectwa ukończenia szkoły. Skazany ma orzeczona niepełnosprawność w stopniu znacznym, która ma charakter trwały i istnieje od urodzenia. Ma orzeczoną całkowitą niezdolność do pracy. Wyniki testów neuropsychologicznych potwierdzają występowanie poważnych zmian w obrębie układu nerwowego. Nie jest zdolny do uczestniczenia w prowadzonych oddziaływaniach, wywiązywania się z obowiązków. </a:t>
            </a:r>
            <a:r>
              <a:rPr lang="pl-PL" sz="2400" b="1" dirty="0" smtClean="0">
                <a:solidFill>
                  <a:srgbClr val="FF0000"/>
                </a:solidFill>
              </a:rPr>
              <a:t>Upośledzony umysłowo w stopniu umiarkowanym.</a:t>
            </a:r>
            <a:r>
              <a:rPr lang="pl-PL" sz="2400" b="1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”</a:t>
            </a:r>
          </a:p>
        </p:txBody>
      </p:sp>
      <p:sp>
        <p:nvSpPr>
          <p:cNvPr id="26" name="pole tekstowe 25"/>
          <p:cNvSpPr txBox="1"/>
          <p:nvPr/>
        </p:nvSpPr>
        <p:spPr>
          <a:xfrm>
            <a:off x="61436" y="6068914"/>
            <a:ext cx="896054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6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 </a:t>
            </a:r>
            <a:endParaRPr lang="pl-PL" sz="3600" dirty="0">
              <a:solidFill>
                <a:prstClr val="black">
                  <a:lumMod val="65000"/>
                  <a:lumOff val="35000"/>
                </a:prstClr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pl-PL" sz="4400" b="1" dirty="0" smtClean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2747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Prostokąt 3"/>
          <p:cNvSpPr/>
          <p:nvPr/>
        </p:nvSpPr>
        <p:spPr>
          <a:xfrm>
            <a:off x="0" y="0"/>
            <a:ext cx="9144000" cy="606891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>
              <a:solidFill>
                <a:prstClr val="white"/>
              </a:solidFill>
            </a:endParaRPr>
          </a:p>
        </p:txBody>
      </p:sp>
      <p:sp>
        <p:nvSpPr>
          <p:cNvPr id="6" name="Prostokąt 5"/>
          <p:cNvSpPr/>
          <p:nvPr/>
        </p:nvSpPr>
        <p:spPr>
          <a:xfrm>
            <a:off x="-48486" y="0"/>
            <a:ext cx="9144000" cy="908720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prstClr val="white"/>
              </a:solidFill>
            </a:endParaRPr>
          </a:p>
        </p:txBody>
      </p:sp>
      <p:sp>
        <p:nvSpPr>
          <p:cNvPr id="8" name="pole tekstowe 7"/>
          <p:cNvSpPr txBox="1"/>
          <p:nvPr/>
        </p:nvSpPr>
        <p:spPr>
          <a:xfrm>
            <a:off x="-54260" y="6237311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spc="-500" dirty="0" smtClean="0">
                <a:solidFill>
                  <a:srgbClr val="F79646">
                    <a:lumMod val="50000"/>
                  </a:srgbClr>
                </a:solidFill>
                <a:latin typeface="Bradley Hand ITC" panose="03070402050302030203" pitchFamily="66" charset="0"/>
                <a:sym typeface="Webdings"/>
              </a:rPr>
              <a:t></a:t>
            </a:r>
            <a:r>
              <a:rPr lang="pl-PL" sz="3200" spc="-1000" dirty="0" smtClean="0">
                <a:solidFill>
                  <a:srgbClr val="F79646">
                    <a:lumMod val="50000"/>
                  </a:srgbClr>
                </a:solidFill>
                <a:latin typeface="Bradley Hand ITC" panose="03070402050302030203" pitchFamily="66" charset="0"/>
                <a:sym typeface="Webdings"/>
              </a:rPr>
              <a:t></a:t>
            </a:r>
            <a:r>
              <a:rPr lang="pl-PL" sz="3200" spc="-500" dirty="0" smtClean="0">
                <a:solidFill>
                  <a:srgbClr val="F79646">
                    <a:lumMod val="50000"/>
                  </a:srgbClr>
                </a:solidFill>
                <a:latin typeface="Bradley Hand ITC" panose="03070402050302030203" pitchFamily="66" charset="0"/>
                <a:sym typeface="Webdings"/>
              </a:rPr>
              <a:t></a:t>
            </a:r>
            <a:r>
              <a:rPr lang="pl-PL" sz="3200" spc="-2000" dirty="0" smtClean="0">
                <a:solidFill>
                  <a:srgbClr val="F79646">
                    <a:lumMod val="50000"/>
                  </a:srgbClr>
                </a:solidFill>
                <a:latin typeface="Bradley Hand ITC" panose="03070402050302030203" pitchFamily="66" charset="0"/>
                <a:sym typeface="Webdings"/>
              </a:rPr>
              <a:t></a:t>
            </a:r>
            <a:r>
              <a:rPr lang="pl-PL" sz="3200" spc="-3000" dirty="0" smtClean="0">
                <a:solidFill>
                  <a:srgbClr val="F79646">
                    <a:lumMod val="50000"/>
                  </a:srgbClr>
                </a:solidFill>
                <a:latin typeface="Bradley Hand ITC" panose="03070402050302030203" pitchFamily="66" charset="0"/>
                <a:sym typeface="Webdings"/>
              </a:rPr>
              <a:t>         </a:t>
            </a:r>
            <a:r>
              <a:rPr lang="pl-PL" sz="3200" i="1" dirty="0" smtClean="0">
                <a:solidFill>
                  <a:srgbClr val="F79646">
                    <a:lumMod val="50000"/>
                  </a:srgbClr>
                </a:solidFill>
                <a:latin typeface="Bradley Hand ITC" panose="03070402050302030203" pitchFamily="66" charset="0"/>
              </a:rPr>
              <a:t>P             </a:t>
            </a:r>
            <a:r>
              <a:rPr lang="pl-PL" sz="3200" b="1" i="1" dirty="0" smtClean="0">
                <a:solidFill>
                  <a:srgbClr val="F79646">
                    <a:lumMod val="50000"/>
                  </a:srgbClr>
                </a:solidFill>
                <a:latin typeface="Bradley Hand ITC" panose="03070402050302030203" pitchFamily="66" charset="0"/>
              </a:rPr>
              <a:t>Prawo jest dla ludzi</a:t>
            </a:r>
            <a:endParaRPr lang="pl-PL" sz="3200" b="1" i="1" dirty="0">
              <a:solidFill>
                <a:srgbClr val="F79646">
                  <a:lumMod val="50000"/>
                </a:srgbClr>
              </a:solidFill>
              <a:latin typeface="Bradley Hand ITC" panose="03070402050302030203" pitchFamily="66" charset="0"/>
            </a:endParaRPr>
          </a:p>
        </p:txBody>
      </p:sp>
      <p:pic>
        <p:nvPicPr>
          <p:cNvPr id="11" name="Obraz 10" descr="RP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627784" y="44624"/>
            <a:ext cx="3553321" cy="819264"/>
          </a:xfrm>
          <a:prstGeom prst="rect">
            <a:avLst/>
          </a:prstGeom>
        </p:spPr>
      </p:pic>
      <p:grpSp>
        <p:nvGrpSpPr>
          <p:cNvPr id="16" name="Grupa 15"/>
          <p:cNvGrpSpPr/>
          <p:nvPr/>
        </p:nvGrpSpPr>
        <p:grpSpPr>
          <a:xfrm>
            <a:off x="2195736" y="1195604"/>
            <a:ext cx="4670640" cy="2737452"/>
            <a:chOff x="3501760" y="907572"/>
            <a:chExt cx="4670640" cy="2737452"/>
          </a:xfrm>
        </p:grpSpPr>
        <p:sp>
          <p:nvSpPr>
            <p:cNvPr id="17" name="Prostokąt 16"/>
            <p:cNvSpPr/>
            <p:nvPr/>
          </p:nvSpPr>
          <p:spPr>
            <a:xfrm>
              <a:off x="3501760" y="1447720"/>
              <a:ext cx="4608512" cy="238102"/>
            </a:xfrm>
            <a:prstGeom prst="rect">
              <a:avLst/>
            </a:prstGeom>
            <a:solidFill>
              <a:schemeClr val="bg1">
                <a:lumMod val="85000"/>
                <a:alpha val="34000"/>
              </a:schemeClr>
            </a:solidFill>
            <a:ln>
              <a:noFill/>
            </a:ln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prstClr val="white"/>
                </a:solidFill>
              </a:endParaRPr>
            </a:p>
          </p:txBody>
        </p:sp>
        <p:sp>
          <p:nvSpPr>
            <p:cNvPr id="18" name="Prostokąt 17"/>
            <p:cNvSpPr/>
            <p:nvPr/>
          </p:nvSpPr>
          <p:spPr>
            <a:xfrm>
              <a:off x="4572000" y="908719"/>
              <a:ext cx="216024" cy="2736304"/>
            </a:xfrm>
            <a:prstGeom prst="rect">
              <a:avLst/>
            </a:prstGeom>
            <a:solidFill>
              <a:schemeClr val="bg1">
                <a:lumMod val="85000"/>
                <a:alpha val="34000"/>
              </a:schemeClr>
            </a:solidFill>
            <a:ln>
              <a:noFill/>
            </a:ln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prstClr val="white"/>
                </a:solidFill>
              </a:endParaRPr>
            </a:p>
          </p:txBody>
        </p:sp>
        <p:sp>
          <p:nvSpPr>
            <p:cNvPr id="19" name="Prostokąt 18"/>
            <p:cNvSpPr/>
            <p:nvPr/>
          </p:nvSpPr>
          <p:spPr>
            <a:xfrm>
              <a:off x="5724128" y="908146"/>
              <a:ext cx="216024" cy="2736878"/>
            </a:xfrm>
            <a:prstGeom prst="rect">
              <a:avLst/>
            </a:prstGeom>
            <a:solidFill>
              <a:schemeClr val="bg1">
                <a:lumMod val="85000"/>
                <a:alpha val="34000"/>
              </a:schemeClr>
            </a:solidFill>
            <a:ln>
              <a:noFill/>
            </a:ln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prstClr val="white"/>
                </a:solidFill>
              </a:endParaRPr>
            </a:p>
          </p:txBody>
        </p:sp>
        <p:sp>
          <p:nvSpPr>
            <p:cNvPr id="20" name="Prostokąt 19"/>
            <p:cNvSpPr/>
            <p:nvPr/>
          </p:nvSpPr>
          <p:spPr>
            <a:xfrm>
              <a:off x="6876256" y="907572"/>
              <a:ext cx="216024" cy="2737451"/>
            </a:xfrm>
            <a:prstGeom prst="rect">
              <a:avLst/>
            </a:prstGeom>
            <a:solidFill>
              <a:schemeClr val="bg1">
                <a:lumMod val="85000"/>
                <a:alpha val="34000"/>
              </a:schemeClr>
            </a:solidFill>
            <a:ln>
              <a:noFill/>
            </a:ln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prstClr val="white"/>
                </a:solidFill>
              </a:endParaRPr>
            </a:p>
          </p:txBody>
        </p:sp>
        <p:sp>
          <p:nvSpPr>
            <p:cNvPr id="21" name="Prostokąt 20"/>
            <p:cNvSpPr/>
            <p:nvPr/>
          </p:nvSpPr>
          <p:spPr>
            <a:xfrm>
              <a:off x="3563888" y="2399956"/>
              <a:ext cx="4608512" cy="238102"/>
            </a:xfrm>
            <a:prstGeom prst="rect">
              <a:avLst/>
            </a:prstGeom>
            <a:solidFill>
              <a:schemeClr val="bg1">
                <a:lumMod val="85000"/>
                <a:alpha val="34000"/>
              </a:schemeClr>
            </a:solidFill>
            <a:ln>
              <a:noFill/>
            </a:ln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prstClr val="white"/>
                </a:solidFill>
              </a:endParaRPr>
            </a:p>
          </p:txBody>
        </p:sp>
      </p:grpSp>
      <p:sp>
        <p:nvSpPr>
          <p:cNvPr id="22" name="pole tekstowe 21"/>
          <p:cNvSpPr txBox="1"/>
          <p:nvPr/>
        </p:nvSpPr>
        <p:spPr>
          <a:xfrm>
            <a:off x="35496" y="960123"/>
            <a:ext cx="917567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1" dirty="0" smtClean="0">
                <a:solidFill>
                  <a:srgbClr val="FF0000"/>
                </a:solidFill>
              </a:rPr>
              <a:t>Opinia sądowo-psychiatryczno-psychologiczna z dnia</a:t>
            </a:r>
            <a:br>
              <a:rPr lang="pl-PL" sz="2400" b="1" dirty="0" smtClean="0">
                <a:solidFill>
                  <a:srgbClr val="FF0000"/>
                </a:solidFill>
              </a:rPr>
            </a:br>
            <a:r>
              <a:rPr lang="pl-PL" sz="2400" b="1" dirty="0" smtClean="0">
                <a:solidFill>
                  <a:srgbClr val="FF0000"/>
                </a:solidFill>
              </a:rPr>
              <a:t>9 lipca 2013 r.</a:t>
            </a:r>
          </a:p>
          <a:p>
            <a:r>
              <a:rPr lang="pl-PL" sz="2200" b="1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Radosław Agatowski jest osobą upośledzoną intelektualnie w stopniu umiarkowanym, choruje na padaczkę, ma ograniczone zaburzenia osobowości. Jest osobą ze znacznym stopniem niepełnosprawności, niezdolny do samodzielnej egzystencji i wymaga pomocy osób drugich w codziennym funkcjonowaniu. Zachowania agresywne i brak przystosowania wynika z ograniczeń intelektualnych (poziom rozumienia u osób z upośledzeniem intelektualnym w stopniu umiarkowanym porównuje się do poziomu 7-8 letniego dziecka), ograniczeń poznawczych, niezrozumienia sytuacji, nieznajomości zasad funkcjonowania w zakładzie karnym, strachem i lękiem o swoje życie. Organiczne uszkodzenia centralnego układu nerwowego, zaburzenia osobowości, padaczka, niepełnosprawność ruchowa skutkują w ocenie biegłych tym, że nie może on przebywać w zakładzie karnym.</a:t>
            </a:r>
          </a:p>
        </p:txBody>
      </p:sp>
      <p:sp>
        <p:nvSpPr>
          <p:cNvPr id="26" name="pole tekstowe 25"/>
          <p:cNvSpPr txBox="1"/>
          <p:nvPr/>
        </p:nvSpPr>
        <p:spPr>
          <a:xfrm>
            <a:off x="61436" y="6068914"/>
            <a:ext cx="896054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6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 </a:t>
            </a:r>
            <a:endParaRPr lang="pl-PL" sz="3600" dirty="0">
              <a:solidFill>
                <a:prstClr val="black">
                  <a:lumMod val="65000"/>
                  <a:lumOff val="35000"/>
                </a:prstClr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pl-PL" sz="4400" b="1" dirty="0" smtClean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1016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Prostokąt 3"/>
          <p:cNvSpPr/>
          <p:nvPr/>
        </p:nvSpPr>
        <p:spPr>
          <a:xfrm>
            <a:off x="0" y="0"/>
            <a:ext cx="9144000" cy="606891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>
              <a:solidFill>
                <a:prstClr val="white"/>
              </a:solidFill>
            </a:endParaRPr>
          </a:p>
        </p:txBody>
      </p:sp>
      <p:sp>
        <p:nvSpPr>
          <p:cNvPr id="6" name="Prostokąt 5"/>
          <p:cNvSpPr/>
          <p:nvPr/>
        </p:nvSpPr>
        <p:spPr>
          <a:xfrm>
            <a:off x="-48486" y="0"/>
            <a:ext cx="9144000" cy="908720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prstClr val="white"/>
              </a:solidFill>
            </a:endParaRPr>
          </a:p>
        </p:txBody>
      </p:sp>
      <p:sp>
        <p:nvSpPr>
          <p:cNvPr id="8" name="pole tekstowe 7"/>
          <p:cNvSpPr txBox="1"/>
          <p:nvPr/>
        </p:nvSpPr>
        <p:spPr>
          <a:xfrm>
            <a:off x="-54260" y="6237311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spc="-500" dirty="0" smtClean="0">
                <a:solidFill>
                  <a:srgbClr val="F79646">
                    <a:lumMod val="50000"/>
                  </a:srgbClr>
                </a:solidFill>
                <a:latin typeface="Bradley Hand ITC" panose="03070402050302030203" pitchFamily="66" charset="0"/>
                <a:sym typeface="Webdings"/>
              </a:rPr>
              <a:t></a:t>
            </a:r>
            <a:r>
              <a:rPr lang="pl-PL" sz="3200" spc="-1000" dirty="0" smtClean="0">
                <a:solidFill>
                  <a:srgbClr val="F79646">
                    <a:lumMod val="50000"/>
                  </a:srgbClr>
                </a:solidFill>
                <a:latin typeface="Bradley Hand ITC" panose="03070402050302030203" pitchFamily="66" charset="0"/>
                <a:sym typeface="Webdings"/>
              </a:rPr>
              <a:t></a:t>
            </a:r>
            <a:r>
              <a:rPr lang="pl-PL" sz="3200" spc="-500" dirty="0" smtClean="0">
                <a:solidFill>
                  <a:srgbClr val="F79646">
                    <a:lumMod val="50000"/>
                  </a:srgbClr>
                </a:solidFill>
                <a:latin typeface="Bradley Hand ITC" panose="03070402050302030203" pitchFamily="66" charset="0"/>
                <a:sym typeface="Webdings"/>
              </a:rPr>
              <a:t></a:t>
            </a:r>
            <a:r>
              <a:rPr lang="pl-PL" sz="3200" spc="-2000" dirty="0" smtClean="0">
                <a:solidFill>
                  <a:srgbClr val="F79646">
                    <a:lumMod val="50000"/>
                  </a:srgbClr>
                </a:solidFill>
                <a:latin typeface="Bradley Hand ITC" panose="03070402050302030203" pitchFamily="66" charset="0"/>
                <a:sym typeface="Webdings"/>
              </a:rPr>
              <a:t></a:t>
            </a:r>
            <a:r>
              <a:rPr lang="pl-PL" sz="3200" spc="-3000" dirty="0" smtClean="0">
                <a:solidFill>
                  <a:srgbClr val="F79646">
                    <a:lumMod val="50000"/>
                  </a:srgbClr>
                </a:solidFill>
                <a:latin typeface="Bradley Hand ITC" panose="03070402050302030203" pitchFamily="66" charset="0"/>
                <a:sym typeface="Webdings"/>
              </a:rPr>
              <a:t>         </a:t>
            </a:r>
            <a:r>
              <a:rPr lang="pl-PL" sz="3200" i="1" dirty="0" smtClean="0">
                <a:solidFill>
                  <a:srgbClr val="F79646">
                    <a:lumMod val="50000"/>
                  </a:srgbClr>
                </a:solidFill>
                <a:latin typeface="Bradley Hand ITC" panose="03070402050302030203" pitchFamily="66" charset="0"/>
              </a:rPr>
              <a:t>P             </a:t>
            </a:r>
            <a:r>
              <a:rPr lang="pl-PL" sz="3200" b="1" i="1" dirty="0" smtClean="0">
                <a:solidFill>
                  <a:srgbClr val="F79646">
                    <a:lumMod val="50000"/>
                  </a:srgbClr>
                </a:solidFill>
                <a:latin typeface="Bradley Hand ITC" panose="03070402050302030203" pitchFamily="66" charset="0"/>
              </a:rPr>
              <a:t>Prawo jest dla ludzi</a:t>
            </a:r>
            <a:endParaRPr lang="pl-PL" sz="3200" b="1" i="1" dirty="0">
              <a:solidFill>
                <a:srgbClr val="F79646">
                  <a:lumMod val="50000"/>
                </a:srgbClr>
              </a:solidFill>
              <a:latin typeface="Bradley Hand ITC" panose="03070402050302030203" pitchFamily="66" charset="0"/>
            </a:endParaRPr>
          </a:p>
        </p:txBody>
      </p:sp>
      <p:pic>
        <p:nvPicPr>
          <p:cNvPr id="11" name="Obraz 10" descr="RP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627784" y="44624"/>
            <a:ext cx="3553321" cy="819264"/>
          </a:xfrm>
          <a:prstGeom prst="rect">
            <a:avLst/>
          </a:prstGeom>
        </p:spPr>
      </p:pic>
      <p:grpSp>
        <p:nvGrpSpPr>
          <p:cNvPr id="16" name="Grupa 15"/>
          <p:cNvGrpSpPr/>
          <p:nvPr/>
        </p:nvGrpSpPr>
        <p:grpSpPr>
          <a:xfrm>
            <a:off x="2195736" y="1195604"/>
            <a:ext cx="4670640" cy="2737452"/>
            <a:chOff x="3501760" y="907572"/>
            <a:chExt cx="4670640" cy="2737452"/>
          </a:xfrm>
        </p:grpSpPr>
        <p:sp>
          <p:nvSpPr>
            <p:cNvPr id="17" name="Prostokąt 16"/>
            <p:cNvSpPr/>
            <p:nvPr/>
          </p:nvSpPr>
          <p:spPr>
            <a:xfrm>
              <a:off x="3501760" y="1447720"/>
              <a:ext cx="4608512" cy="238102"/>
            </a:xfrm>
            <a:prstGeom prst="rect">
              <a:avLst/>
            </a:prstGeom>
            <a:solidFill>
              <a:schemeClr val="bg1">
                <a:lumMod val="85000"/>
                <a:alpha val="34000"/>
              </a:schemeClr>
            </a:solidFill>
            <a:ln>
              <a:noFill/>
            </a:ln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prstClr val="white"/>
                </a:solidFill>
              </a:endParaRPr>
            </a:p>
          </p:txBody>
        </p:sp>
        <p:sp>
          <p:nvSpPr>
            <p:cNvPr id="18" name="Prostokąt 17"/>
            <p:cNvSpPr/>
            <p:nvPr/>
          </p:nvSpPr>
          <p:spPr>
            <a:xfrm>
              <a:off x="4572000" y="908719"/>
              <a:ext cx="216024" cy="2736304"/>
            </a:xfrm>
            <a:prstGeom prst="rect">
              <a:avLst/>
            </a:prstGeom>
            <a:solidFill>
              <a:schemeClr val="bg1">
                <a:lumMod val="85000"/>
                <a:alpha val="34000"/>
              </a:schemeClr>
            </a:solidFill>
            <a:ln>
              <a:noFill/>
            </a:ln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prstClr val="white"/>
                </a:solidFill>
              </a:endParaRPr>
            </a:p>
          </p:txBody>
        </p:sp>
        <p:sp>
          <p:nvSpPr>
            <p:cNvPr id="19" name="Prostokąt 18"/>
            <p:cNvSpPr/>
            <p:nvPr/>
          </p:nvSpPr>
          <p:spPr>
            <a:xfrm>
              <a:off x="5724128" y="908146"/>
              <a:ext cx="216024" cy="2736878"/>
            </a:xfrm>
            <a:prstGeom prst="rect">
              <a:avLst/>
            </a:prstGeom>
            <a:solidFill>
              <a:schemeClr val="bg1">
                <a:lumMod val="85000"/>
                <a:alpha val="34000"/>
              </a:schemeClr>
            </a:solidFill>
            <a:ln>
              <a:noFill/>
            </a:ln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prstClr val="white"/>
                </a:solidFill>
              </a:endParaRPr>
            </a:p>
          </p:txBody>
        </p:sp>
        <p:sp>
          <p:nvSpPr>
            <p:cNvPr id="20" name="Prostokąt 19"/>
            <p:cNvSpPr/>
            <p:nvPr/>
          </p:nvSpPr>
          <p:spPr>
            <a:xfrm>
              <a:off x="6876256" y="907572"/>
              <a:ext cx="216024" cy="2737451"/>
            </a:xfrm>
            <a:prstGeom prst="rect">
              <a:avLst/>
            </a:prstGeom>
            <a:solidFill>
              <a:schemeClr val="bg1">
                <a:lumMod val="85000"/>
                <a:alpha val="34000"/>
              </a:schemeClr>
            </a:solidFill>
            <a:ln>
              <a:noFill/>
            </a:ln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prstClr val="white"/>
                </a:solidFill>
              </a:endParaRPr>
            </a:p>
          </p:txBody>
        </p:sp>
        <p:sp>
          <p:nvSpPr>
            <p:cNvPr id="21" name="Prostokąt 20"/>
            <p:cNvSpPr/>
            <p:nvPr/>
          </p:nvSpPr>
          <p:spPr>
            <a:xfrm>
              <a:off x="3563888" y="2399956"/>
              <a:ext cx="4608512" cy="238102"/>
            </a:xfrm>
            <a:prstGeom prst="rect">
              <a:avLst/>
            </a:prstGeom>
            <a:solidFill>
              <a:schemeClr val="bg1">
                <a:lumMod val="85000"/>
                <a:alpha val="34000"/>
              </a:schemeClr>
            </a:solidFill>
            <a:ln>
              <a:noFill/>
            </a:ln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prstClr val="white"/>
                </a:solidFill>
              </a:endParaRPr>
            </a:p>
          </p:txBody>
        </p:sp>
      </p:grpSp>
      <p:sp>
        <p:nvSpPr>
          <p:cNvPr id="22" name="pole tekstowe 21"/>
          <p:cNvSpPr txBox="1"/>
          <p:nvPr/>
        </p:nvSpPr>
        <p:spPr>
          <a:xfrm>
            <a:off x="35496" y="960123"/>
            <a:ext cx="9175676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000" b="1" dirty="0" smtClean="0">
                <a:solidFill>
                  <a:srgbClr val="FF0000"/>
                </a:solidFill>
              </a:rPr>
              <a:t>Postanowienie Sądu Rejonowego w Kołobrzegu z dnia </a:t>
            </a:r>
            <a:br>
              <a:rPr lang="pl-PL" sz="3000" b="1" dirty="0" smtClean="0">
                <a:solidFill>
                  <a:srgbClr val="FF0000"/>
                </a:solidFill>
              </a:rPr>
            </a:br>
            <a:r>
              <a:rPr lang="pl-PL" sz="3000" b="1" dirty="0" smtClean="0">
                <a:solidFill>
                  <a:srgbClr val="FF0000"/>
                </a:solidFill>
              </a:rPr>
              <a:t>1 sierpnia 2013 r. w przedmiocie ułaskawienia.</a:t>
            </a:r>
          </a:p>
          <a:p>
            <a:r>
              <a:rPr lang="pl-PL" sz="3000" b="1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„W ocenie Sądu skazany w niniejszej sprawie w żaden sposób nie zasłużył na ułaskawienie (obojętnie w jakiej formie). Od strony prawno-karnej nie istnieje bowiem dla skazanego lepsza regulacja niż kara pozbawienia wolności odbywana w systemie terapeutycznym, gdzie ma zagwarantowaną pełną opiekę medyczną i psychologiczną. (…) Sąd zauważył bowiem, że funkcja wychowawcza jest tylko jedną z kilku funkcji kary. Kara ma spełniać również m. in. </a:t>
            </a:r>
            <a:r>
              <a:rPr lang="pl-PL" sz="3000" b="1" dirty="0">
                <a:solidFill>
                  <a:prstClr val="black">
                    <a:lumMod val="65000"/>
                    <a:lumOff val="35000"/>
                  </a:prstClr>
                </a:solidFill>
              </a:rPr>
              <a:t>f</a:t>
            </a:r>
            <a:r>
              <a:rPr lang="pl-PL" sz="3000" b="1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unkcję represyjną.”</a:t>
            </a:r>
          </a:p>
        </p:txBody>
      </p:sp>
      <p:sp>
        <p:nvSpPr>
          <p:cNvPr id="26" name="pole tekstowe 25"/>
          <p:cNvSpPr txBox="1"/>
          <p:nvPr/>
        </p:nvSpPr>
        <p:spPr>
          <a:xfrm>
            <a:off x="45844" y="3805877"/>
            <a:ext cx="896054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6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 </a:t>
            </a:r>
            <a:endParaRPr lang="pl-PL" sz="3600" dirty="0">
              <a:solidFill>
                <a:prstClr val="black">
                  <a:lumMod val="65000"/>
                  <a:lumOff val="35000"/>
                </a:prstClr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pl-PL" sz="4400" b="1" dirty="0" smtClean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719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Prostokąt 3"/>
          <p:cNvSpPr/>
          <p:nvPr/>
        </p:nvSpPr>
        <p:spPr>
          <a:xfrm>
            <a:off x="0" y="0"/>
            <a:ext cx="9144000" cy="606891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>
              <a:solidFill>
                <a:prstClr val="white"/>
              </a:solidFill>
            </a:endParaRPr>
          </a:p>
        </p:txBody>
      </p:sp>
      <p:sp>
        <p:nvSpPr>
          <p:cNvPr id="6" name="Prostokąt 5"/>
          <p:cNvSpPr/>
          <p:nvPr/>
        </p:nvSpPr>
        <p:spPr>
          <a:xfrm>
            <a:off x="-48486" y="0"/>
            <a:ext cx="9144000" cy="908720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prstClr val="white"/>
              </a:solidFill>
            </a:endParaRPr>
          </a:p>
        </p:txBody>
      </p:sp>
      <p:sp>
        <p:nvSpPr>
          <p:cNvPr id="8" name="pole tekstowe 7"/>
          <p:cNvSpPr txBox="1"/>
          <p:nvPr/>
        </p:nvSpPr>
        <p:spPr>
          <a:xfrm>
            <a:off x="-54260" y="6237311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spc="-500" dirty="0" smtClean="0">
                <a:solidFill>
                  <a:srgbClr val="F79646">
                    <a:lumMod val="50000"/>
                  </a:srgbClr>
                </a:solidFill>
                <a:latin typeface="Bradley Hand ITC" panose="03070402050302030203" pitchFamily="66" charset="0"/>
                <a:sym typeface="Webdings"/>
              </a:rPr>
              <a:t></a:t>
            </a:r>
            <a:r>
              <a:rPr lang="pl-PL" sz="3200" spc="-1000" dirty="0" smtClean="0">
                <a:solidFill>
                  <a:srgbClr val="F79646">
                    <a:lumMod val="50000"/>
                  </a:srgbClr>
                </a:solidFill>
                <a:latin typeface="Bradley Hand ITC" panose="03070402050302030203" pitchFamily="66" charset="0"/>
                <a:sym typeface="Webdings"/>
              </a:rPr>
              <a:t></a:t>
            </a:r>
            <a:r>
              <a:rPr lang="pl-PL" sz="3200" spc="-500" dirty="0" smtClean="0">
                <a:solidFill>
                  <a:srgbClr val="F79646">
                    <a:lumMod val="50000"/>
                  </a:srgbClr>
                </a:solidFill>
                <a:latin typeface="Bradley Hand ITC" panose="03070402050302030203" pitchFamily="66" charset="0"/>
                <a:sym typeface="Webdings"/>
              </a:rPr>
              <a:t></a:t>
            </a:r>
            <a:r>
              <a:rPr lang="pl-PL" sz="3200" spc="-2000" dirty="0" smtClean="0">
                <a:solidFill>
                  <a:srgbClr val="F79646">
                    <a:lumMod val="50000"/>
                  </a:srgbClr>
                </a:solidFill>
                <a:latin typeface="Bradley Hand ITC" panose="03070402050302030203" pitchFamily="66" charset="0"/>
                <a:sym typeface="Webdings"/>
              </a:rPr>
              <a:t></a:t>
            </a:r>
            <a:r>
              <a:rPr lang="pl-PL" sz="3200" spc="-3000" dirty="0" smtClean="0">
                <a:solidFill>
                  <a:srgbClr val="F79646">
                    <a:lumMod val="50000"/>
                  </a:srgbClr>
                </a:solidFill>
                <a:latin typeface="Bradley Hand ITC" panose="03070402050302030203" pitchFamily="66" charset="0"/>
                <a:sym typeface="Webdings"/>
              </a:rPr>
              <a:t>         </a:t>
            </a:r>
            <a:r>
              <a:rPr lang="pl-PL" sz="3200" i="1" dirty="0" smtClean="0">
                <a:solidFill>
                  <a:srgbClr val="F79646">
                    <a:lumMod val="50000"/>
                  </a:srgbClr>
                </a:solidFill>
                <a:latin typeface="Bradley Hand ITC" panose="03070402050302030203" pitchFamily="66" charset="0"/>
              </a:rPr>
              <a:t>P             </a:t>
            </a:r>
            <a:r>
              <a:rPr lang="pl-PL" sz="3200" b="1" i="1" dirty="0" smtClean="0">
                <a:solidFill>
                  <a:srgbClr val="F79646">
                    <a:lumMod val="50000"/>
                  </a:srgbClr>
                </a:solidFill>
                <a:latin typeface="Bradley Hand ITC" panose="03070402050302030203" pitchFamily="66" charset="0"/>
              </a:rPr>
              <a:t>Prawo jest dla ludzi</a:t>
            </a:r>
            <a:endParaRPr lang="pl-PL" sz="3200" b="1" i="1" dirty="0">
              <a:solidFill>
                <a:srgbClr val="F79646">
                  <a:lumMod val="50000"/>
                </a:srgbClr>
              </a:solidFill>
              <a:latin typeface="Bradley Hand ITC" panose="03070402050302030203" pitchFamily="66" charset="0"/>
            </a:endParaRPr>
          </a:p>
        </p:txBody>
      </p:sp>
      <p:pic>
        <p:nvPicPr>
          <p:cNvPr id="11" name="Obraz 10" descr="RP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627784" y="44624"/>
            <a:ext cx="3553321" cy="819264"/>
          </a:xfrm>
          <a:prstGeom prst="rect">
            <a:avLst/>
          </a:prstGeom>
        </p:spPr>
      </p:pic>
      <p:grpSp>
        <p:nvGrpSpPr>
          <p:cNvPr id="16" name="Grupa 15"/>
          <p:cNvGrpSpPr/>
          <p:nvPr/>
        </p:nvGrpSpPr>
        <p:grpSpPr>
          <a:xfrm>
            <a:off x="2195736" y="1195604"/>
            <a:ext cx="4670640" cy="2737452"/>
            <a:chOff x="3501760" y="907572"/>
            <a:chExt cx="4670640" cy="2737452"/>
          </a:xfrm>
        </p:grpSpPr>
        <p:sp>
          <p:nvSpPr>
            <p:cNvPr id="17" name="Prostokąt 16"/>
            <p:cNvSpPr/>
            <p:nvPr/>
          </p:nvSpPr>
          <p:spPr>
            <a:xfrm>
              <a:off x="3501760" y="1447720"/>
              <a:ext cx="4608512" cy="238102"/>
            </a:xfrm>
            <a:prstGeom prst="rect">
              <a:avLst/>
            </a:prstGeom>
            <a:solidFill>
              <a:schemeClr val="bg1">
                <a:lumMod val="85000"/>
                <a:alpha val="34000"/>
              </a:schemeClr>
            </a:solidFill>
            <a:ln>
              <a:noFill/>
            </a:ln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prstClr val="white"/>
                </a:solidFill>
              </a:endParaRPr>
            </a:p>
          </p:txBody>
        </p:sp>
        <p:sp>
          <p:nvSpPr>
            <p:cNvPr id="18" name="Prostokąt 17"/>
            <p:cNvSpPr/>
            <p:nvPr/>
          </p:nvSpPr>
          <p:spPr>
            <a:xfrm>
              <a:off x="4572000" y="908719"/>
              <a:ext cx="216024" cy="2736304"/>
            </a:xfrm>
            <a:prstGeom prst="rect">
              <a:avLst/>
            </a:prstGeom>
            <a:solidFill>
              <a:schemeClr val="bg1">
                <a:lumMod val="85000"/>
                <a:alpha val="34000"/>
              </a:schemeClr>
            </a:solidFill>
            <a:ln>
              <a:noFill/>
            </a:ln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prstClr val="white"/>
                </a:solidFill>
              </a:endParaRPr>
            </a:p>
          </p:txBody>
        </p:sp>
        <p:sp>
          <p:nvSpPr>
            <p:cNvPr id="19" name="Prostokąt 18"/>
            <p:cNvSpPr/>
            <p:nvPr/>
          </p:nvSpPr>
          <p:spPr>
            <a:xfrm>
              <a:off x="5724128" y="908146"/>
              <a:ext cx="216024" cy="2736878"/>
            </a:xfrm>
            <a:prstGeom prst="rect">
              <a:avLst/>
            </a:prstGeom>
            <a:solidFill>
              <a:schemeClr val="bg1">
                <a:lumMod val="85000"/>
                <a:alpha val="34000"/>
              </a:schemeClr>
            </a:solidFill>
            <a:ln>
              <a:noFill/>
            </a:ln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prstClr val="white"/>
                </a:solidFill>
              </a:endParaRPr>
            </a:p>
          </p:txBody>
        </p:sp>
        <p:sp>
          <p:nvSpPr>
            <p:cNvPr id="20" name="Prostokąt 19"/>
            <p:cNvSpPr/>
            <p:nvPr/>
          </p:nvSpPr>
          <p:spPr>
            <a:xfrm>
              <a:off x="6876256" y="907572"/>
              <a:ext cx="216024" cy="2737451"/>
            </a:xfrm>
            <a:prstGeom prst="rect">
              <a:avLst/>
            </a:prstGeom>
            <a:solidFill>
              <a:schemeClr val="bg1">
                <a:lumMod val="85000"/>
                <a:alpha val="34000"/>
              </a:schemeClr>
            </a:solidFill>
            <a:ln>
              <a:noFill/>
            </a:ln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prstClr val="white"/>
                </a:solidFill>
              </a:endParaRPr>
            </a:p>
          </p:txBody>
        </p:sp>
        <p:sp>
          <p:nvSpPr>
            <p:cNvPr id="21" name="Prostokąt 20"/>
            <p:cNvSpPr/>
            <p:nvPr/>
          </p:nvSpPr>
          <p:spPr>
            <a:xfrm>
              <a:off x="3563888" y="2399956"/>
              <a:ext cx="4608512" cy="238102"/>
            </a:xfrm>
            <a:prstGeom prst="rect">
              <a:avLst/>
            </a:prstGeom>
            <a:solidFill>
              <a:schemeClr val="bg1">
                <a:lumMod val="85000"/>
                <a:alpha val="34000"/>
              </a:schemeClr>
            </a:solidFill>
            <a:ln>
              <a:noFill/>
            </a:ln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prstClr val="white"/>
                </a:solidFill>
              </a:endParaRPr>
            </a:p>
          </p:txBody>
        </p:sp>
      </p:grpSp>
      <p:sp>
        <p:nvSpPr>
          <p:cNvPr id="22" name="pole tekstowe 21"/>
          <p:cNvSpPr txBox="1"/>
          <p:nvPr/>
        </p:nvSpPr>
        <p:spPr>
          <a:xfrm>
            <a:off x="35496" y="960123"/>
            <a:ext cx="917567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b="1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„Wskazana opinia wzbudza wątpliwości Sądu z powodu składu osobowego zespołu biegłych. Otóż ordynator oddziału psychiatrycznego wypowiadając się jako biegła wielokrotnie startowała w wyborach samorządowych z ramienia jednej z partii politycznych i pełniła różne funkcje w samorządzie jako przedstawicielka tej partii. Tymczasem czołowa osobistość tej partii w okręgu koszalińskim, poseł na Sejm (…) jako jeden z pierwszych wystąpił z poparciem wniosku o ułaskawienie. Zapewniał też, że skazany nie wróci już do zakładu karnego. Jeśli do tego dodać, że posła i biegłą łączą z pewnością znajomość z racji wielokrotnej pracy w tym samym zakładzie (szpital kołobrzeski), to wyrażone przez Sąd wątpliwości co do potencjalnej bezstronności biegłej wydają się uzasadnione.”</a:t>
            </a:r>
          </a:p>
        </p:txBody>
      </p:sp>
      <p:sp>
        <p:nvSpPr>
          <p:cNvPr id="26" name="pole tekstowe 25"/>
          <p:cNvSpPr txBox="1"/>
          <p:nvPr/>
        </p:nvSpPr>
        <p:spPr>
          <a:xfrm>
            <a:off x="45844" y="3805877"/>
            <a:ext cx="896054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6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 </a:t>
            </a:r>
            <a:endParaRPr lang="pl-PL" sz="3600" dirty="0">
              <a:solidFill>
                <a:prstClr val="black">
                  <a:lumMod val="65000"/>
                  <a:lumOff val="35000"/>
                </a:prstClr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pl-PL" sz="4400" b="1" dirty="0" smtClean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4679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3235</TotalTime>
  <Words>2606</Words>
  <Application>Microsoft Office PowerPoint</Application>
  <PresentationFormat>Pokaz na ekranie (4:3)</PresentationFormat>
  <Paragraphs>601</Paragraphs>
  <Slides>38</Slides>
  <Notes>38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38</vt:i4>
      </vt:variant>
    </vt:vector>
  </HeadingPairs>
  <TitlesOfParts>
    <vt:vector size="39" baseType="lpstr"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BRPO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Ewa Dawidziuk</dc:creator>
  <cp:lastModifiedBy>Agnieszka Jędrzejczyk</cp:lastModifiedBy>
  <cp:revision>187</cp:revision>
  <cp:lastPrinted>2016-03-01T07:49:33Z</cp:lastPrinted>
  <dcterms:created xsi:type="dcterms:W3CDTF">2016-02-05T07:17:43Z</dcterms:created>
  <dcterms:modified xsi:type="dcterms:W3CDTF">2017-04-20T09:50:25Z</dcterms:modified>
</cp:coreProperties>
</file>