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9" r:id="rId2"/>
    <p:sldId id="261" r:id="rId3"/>
    <p:sldId id="262" r:id="rId4"/>
    <p:sldId id="264" r:id="rId5"/>
    <p:sldId id="266" r:id="rId6"/>
    <p:sldId id="267" r:id="rId7"/>
    <p:sldId id="269" r:id="rId8"/>
    <p:sldId id="270" r:id="rId9"/>
    <p:sldId id="271" r:id="rId10"/>
    <p:sldId id="272" r:id="rId11"/>
    <p:sldId id="273" r:id="rId12"/>
    <p:sldId id="284" r:id="rId13"/>
    <p:sldId id="275" r:id="rId14"/>
    <p:sldId id="282" r:id="rId15"/>
    <p:sldId id="281" r:id="rId16"/>
    <p:sldId id="283" r:id="rId17"/>
    <p:sldId id="277" r:id="rId18"/>
    <p:sldId id="278" r:id="rId19"/>
    <p:sldId id="279" r:id="rId20"/>
    <p:sldId id="280" r:id="rId2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FB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82" y="-90"/>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834"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2DBC67-0A1B-4EF8-9806-57C032BDCD59}" type="datetimeFigureOut">
              <a:rPr lang="pl-PL" smtClean="0"/>
              <a:t>2016-11-07</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AAC9F8-01A5-48D3-A671-FC91C16E9EA7}" type="slidenum">
              <a:rPr lang="pl-PL" smtClean="0"/>
              <a:t>‹#›</a:t>
            </a:fld>
            <a:endParaRPr lang="pl-PL"/>
          </a:p>
        </p:txBody>
      </p:sp>
    </p:spTree>
    <p:extLst>
      <p:ext uri="{BB962C8B-B14F-4D97-AF65-F5344CB8AC3E}">
        <p14:creationId xmlns:p14="http://schemas.microsoft.com/office/powerpoint/2010/main" val="241275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1</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10</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11</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12</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US" dirty="0"/>
              <a:t>4.	ICC-accredited national human rights institutions are important national partners of the Committee. (...) At the international level, national human rights institutions encourage and assist the State party to meet its reporting obligations; </a:t>
            </a:r>
            <a:r>
              <a:rPr lang="en-US" b="1" dirty="0"/>
              <a:t>provide the Committee with independent information on the national implementation of the Covenant</a:t>
            </a:r>
            <a:r>
              <a:rPr lang="en-US" dirty="0"/>
              <a:t>; and work on follow-up to, and monitor implementation of, the Committee’s concluding observations, Views and other decisions. </a:t>
            </a:r>
          </a:p>
          <a:p>
            <a:r>
              <a:rPr lang="en-US" dirty="0"/>
              <a:t>14.	</a:t>
            </a:r>
            <a:r>
              <a:rPr lang="en-US" b="1" dirty="0"/>
              <a:t>The Committee welcomes the submission of alternative reports and oral presentations by national human rights institutions and the presence of such institutions during the examination of the State party’s report</a:t>
            </a:r>
            <a:r>
              <a:rPr lang="en-US" dirty="0"/>
              <a:t>.</a:t>
            </a:r>
          </a:p>
          <a:p>
            <a:r>
              <a:rPr lang="en-US" dirty="0"/>
              <a:t>15.	Since the 103rd session of the Committee, </a:t>
            </a:r>
            <a:r>
              <a:rPr lang="en-US" b="1" dirty="0"/>
              <a:t>national human rights institutions have the possibility of addressing the Committee in formal private and closed meetings </a:t>
            </a:r>
            <a:r>
              <a:rPr lang="en-US" dirty="0"/>
              <a:t>with interpretation.</a:t>
            </a:r>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13</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14</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15</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16</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17</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18</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19</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2</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20</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3</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4</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5</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6</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7</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8</a:t>
            </a:fld>
            <a:endParaRPr lang="pl-PL"/>
          </a:p>
        </p:txBody>
      </p:sp>
    </p:spTree>
    <p:extLst>
      <p:ext uri="{BB962C8B-B14F-4D97-AF65-F5344CB8AC3E}">
        <p14:creationId xmlns:p14="http://schemas.microsoft.com/office/powerpoint/2010/main" val="1335942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AB1FA81-14E0-46BF-85F0-869937DB5671}" type="slidenum">
              <a:rPr lang="pl-PL" smtClean="0"/>
              <a:pPr/>
              <a:t>9</a:t>
            </a:fld>
            <a:endParaRPr lang="pl-PL"/>
          </a:p>
        </p:txBody>
      </p:sp>
    </p:spTree>
    <p:extLst>
      <p:ext uri="{BB962C8B-B14F-4D97-AF65-F5344CB8AC3E}">
        <p14:creationId xmlns:p14="http://schemas.microsoft.com/office/powerpoint/2010/main" val="1335942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E67FE70C-71D3-4A67-9052-14E6B785E028}" type="datetimeFigureOut">
              <a:rPr lang="pl-PL" smtClean="0"/>
              <a:t>2016-11-07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59B4A93-250A-4993-88B3-E3FB7BEAEDC4}" type="slidenum">
              <a:rPr lang="pl-PL" smtClean="0"/>
              <a:t>‹#›</a:t>
            </a:fld>
            <a:endParaRPr lang="pl-PL"/>
          </a:p>
        </p:txBody>
      </p:sp>
    </p:spTree>
    <p:extLst>
      <p:ext uri="{BB962C8B-B14F-4D97-AF65-F5344CB8AC3E}">
        <p14:creationId xmlns:p14="http://schemas.microsoft.com/office/powerpoint/2010/main" val="2961510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67FE70C-71D3-4A67-9052-14E6B785E028}" type="datetimeFigureOut">
              <a:rPr lang="pl-PL" smtClean="0"/>
              <a:t>2016-11-07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59B4A93-250A-4993-88B3-E3FB7BEAEDC4}" type="slidenum">
              <a:rPr lang="pl-PL" smtClean="0"/>
              <a:t>‹#›</a:t>
            </a:fld>
            <a:endParaRPr lang="pl-PL"/>
          </a:p>
        </p:txBody>
      </p:sp>
    </p:spTree>
    <p:extLst>
      <p:ext uri="{BB962C8B-B14F-4D97-AF65-F5344CB8AC3E}">
        <p14:creationId xmlns:p14="http://schemas.microsoft.com/office/powerpoint/2010/main" val="636156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67FE70C-71D3-4A67-9052-14E6B785E028}" type="datetimeFigureOut">
              <a:rPr lang="pl-PL" smtClean="0"/>
              <a:t>2016-11-07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59B4A93-250A-4993-88B3-E3FB7BEAEDC4}" type="slidenum">
              <a:rPr lang="pl-PL" smtClean="0"/>
              <a:t>‹#›</a:t>
            </a:fld>
            <a:endParaRPr lang="pl-PL"/>
          </a:p>
        </p:txBody>
      </p:sp>
    </p:spTree>
    <p:extLst>
      <p:ext uri="{BB962C8B-B14F-4D97-AF65-F5344CB8AC3E}">
        <p14:creationId xmlns:p14="http://schemas.microsoft.com/office/powerpoint/2010/main" val="731242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67FE70C-71D3-4A67-9052-14E6B785E028}" type="datetimeFigureOut">
              <a:rPr lang="pl-PL" smtClean="0"/>
              <a:t>2016-11-07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59B4A93-250A-4993-88B3-E3FB7BEAEDC4}" type="slidenum">
              <a:rPr lang="pl-PL" smtClean="0"/>
              <a:t>‹#›</a:t>
            </a:fld>
            <a:endParaRPr lang="pl-PL"/>
          </a:p>
        </p:txBody>
      </p:sp>
    </p:spTree>
    <p:extLst>
      <p:ext uri="{BB962C8B-B14F-4D97-AF65-F5344CB8AC3E}">
        <p14:creationId xmlns:p14="http://schemas.microsoft.com/office/powerpoint/2010/main" val="4273994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E67FE70C-71D3-4A67-9052-14E6B785E028}" type="datetimeFigureOut">
              <a:rPr lang="pl-PL" smtClean="0"/>
              <a:t>2016-11-07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59B4A93-250A-4993-88B3-E3FB7BEAEDC4}" type="slidenum">
              <a:rPr lang="pl-PL" smtClean="0"/>
              <a:t>‹#›</a:t>
            </a:fld>
            <a:endParaRPr lang="pl-PL"/>
          </a:p>
        </p:txBody>
      </p:sp>
    </p:spTree>
    <p:extLst>
      <p:ext uri="{BB962C8B-B14F-4D97-AF65-F5344CB8AC3E}">
        <p14:creationId xmlns:p14="http://schemas.microsoft.com/office/powerpoint/2010/main" val="3832594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E67FE70C-71D3-4A67-9052-14E6B785E028}" type="datetimeFigureOut">
              <a:rPr lang="pl-PL" smtClean="0"/>
              <a:t>2016-11-07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59B4A93-250A-4993-88B3-E3FB7BEAEDC4}" type="slidenum">
              <a:rPr lang="pl-PL" smtClean="0"/>
              <a:t>‹#›</a:t>
            </a:fld>
            <a:endParaRPr lang="pl-PL"/>
          </a:p>
        </p:txBody>
      </p:sp>
    </p:spTree>
    <p:extLst>
      <p:ext uri="{BB962C8B-B14F-4D97-AF65-F5344CB8AC3E}">
        <p14:creationId xmlns:p14="http://schemas.microsoft.com/office/powerpoint/2010/main" val="3478809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E67FE70C-71D3-4A67-9052-14E6B785E028}" type="datetimeFigureOut">
              <a:rPr lang="pl-PL" smtClean="0"/>
              <a:t>2016-11-07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59B4A93-250A-4993-88B3-E3FB7BEAEDC4}" type="slidenum">
              <a:rPr lang="pl-PL" smtClean="0"/>
              <a:t>‹#›</a:t>
            </a:fld>
            <a:endParaRPr lang="pl-PL"/>
          </a:p>
        </p:txBody>
      </p:sp>
    </p:spTree>
    <p:extLst>
      <p:ext uri="{BB962C8B-B14F-4D97-AF65-F5344CB8AC3E}">
        <p14:creationId xmlns:p14="http://schemas.microsoft.com/office/powerpoint/2010/main" val="2030242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E67FE70C-71D3-4A67-9052-14E6B785E028}" type="datetimeFigureOut">
              <a:rPr lang="pl-PL" smtClean="0"/>
              <a:t>2016-11-07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59B4A93-250A-4993-88B3-E3FB7BEAEDC4}" type="slidenum">
              <a:rPr lang="pl-PL" smtClean="0"/>
              <a:t>‹#›</a:t>
            </a:fld>
            <a:endParaRPr lang="pl-PL"/>
          </a:p>
        </p:txBody>
      </p:sp>
    </p:spTree>
    <p:extLst>
      <p:ext uri="{BB962C8B-B14F-4D97-AF65-F5344CB8AC3E}">
        <p14:creationId xmlns:p14="http://schemas.microsoft.com/office/powerpoint/2010/main" val="558055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67FE70C-71D3-4A67-9052-14E6B785E028}" type="datetimeFigureOut">
              <a:rPr lang="pl-PL" smtClean="0"/>
              <a:t>2016-11-07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59B4A93-250A-4993-88B3-E3FB7BEAEDC4}" type="slidenum">
              <a:rPr lang="pl-PL" smtClean="0"/>
              <a:t>‹#›</a:t>
            </a:fld>
            <a:endParaRPr lang="pl-PL"/>
          </a:p>
        </p:txBody>
      </p:sp>
    </p:spTree>
    <p:extLst>
      <p:ext uri="{BB962C8B-B14F-4D97-AF65-F5344CB8AC3E}">
        <p14:creationId xmlns:p14="http://schemas.microsoft.com/office/powerpoint/2010/main" val="3688246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E67FE70C-71D3-4A67-9052-14E6B785E028}" type="datetimeFigureOut">
              <a:rPr lang="pl-PL" smtClean="0"/>
              <a:t>2016-11-07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59B4A93-250A-4993-88B3-E3FB7BEAEDC4}" type="slidenum">
              <a:rPr lang="pl-PL" smtClean="0"/>
              <a:t>‹#›</a:t>
            </a:fld>
            <a:endParaRPr lang="pl-PL"/>
          </a:p>
        </p:txBody>
      </p:sp>
    </p:spTree>
    <p:extLst>
      <p:ext uri="{BB962C8B-B14F-4D97-AF65-F5344CB8AC3E}">
        <p14:creationId xmlns:p14="http://schemas.microsoft.com/office/powerpoint/2010/main" val="3911140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E67FE70C-71D3-4A67-9052-14E6B785E028}" type="datetimeFigureOut">
              <a:rPr lang="pl-PL" smtClean="0"/>
              <a:t>2016-11-07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59B4A93-250A-4993-88B3-E3FB7BEAEDC4}" type="slidenum">
              <a:rPr lang="pl-PL" smtClean="0"/>
              <a:t>‹#›</a:t>
            </a:fld>
            <a:endParaRPr lang="pl-PL"/>
          </a:p>
        </p:txBody>
      </p:sp>
    </p:spTree>
    <p:extLst>
      <p:ext uri="{BB962C8B-B14F-4D97-AF65-F5344CB8AC3E}">
        <p14:creationId xmlns:p14="http://schemas.microsoft.com/office/powerpoint/2010/main" val="354184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7FE70C-71D3-4A67-9052-14E6B785E028}" type="datetimeFigureOut">
              <a:rPr lang="pl-PL" smtClean="0"/>
              <a:t>2016-11-07</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9B4A93-250A-4993-88B3-E3FB7BEAEDC4}" type="slidenum">
              <a:rPr lang="pl-PL" smtClean="0"/>
              <a:t>‹#›</a:t>
            </a:fld>
            <a:endParaRPr lang="pl-PL"/>
          </a:p>
        </p:txBody>
      </p:sp>
    </p:spTree>
    <p:extLst>
      <p:ext uri="{BB962C8B-B14F-4D97-AF65-F5344CB8AC3E}">
        <p14:creationId xmlns:p14="http://schemas.microsoft.com/office/powerpoint/2010/main" val="1502462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878806"/>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 </a:t>
            </a:r>
          </a:p>
          <a:p>
            <a:pPr algn="ctr"/>
            <a:r>
              <a:rPr lang="pl-PL" sz="6600" normalizeH="1" dirty="0" smtClean="0">
                <a:solidFill>
                  <a:schemeClr val="bg1">
                    <a:lumMod val="95000"/>
                  </a:schemeClr>
                </a:solidFill>
                <a:latin typeface="Segoe UI Symbol"/>
                <a:ea typeface="Segoe UI Symbol"/>
                <a:sym typeface="Webdings"/>
              </a:rPr>
              <a:t>👸🙆👨👴🚼🙇👲</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1123" y="2276872"/>
            <a:ext cx="77724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5400" dirty="0" smtClean="0"/>
              <a:t>Międzynarodowy Pakt Praw Obywatelskich </a:t>
            </a:r>
            <a:br>
              <a:rPr lang="pl-PL" sz="5400" dirty="0" smtClean="0"/>
            </a:br>
            <a:r>
              <a:rPr lang="pl-PL" sz="5400" dirty="0" smtClean="0"/>
              <a:t>i Politycznych</a:t>
            </a:r>
          </a:p>
          <a:p>
            <a:endParaRPr lang="pl-PL" sz="5400" dirty="0"/>
          </a:p>
          <a:p>
            <a:r>
              <a:rPr lang="pl-PL" dirty="0" smtClean="0"/>
              <a:t>uchwalony w 1966 r.</a:t>
            </a:r>
            <a:r>
              <a:rPr lang="pl-PL" sz="5400" dirty="0" smtClean="0"/>
              <a:t/>
            </a:r>
            <a:br>
              <a:rPr lang="pl-PL" sz="5400" dirty="0" smtClean="0"/>
            </a:br>
            <a:endParaRPr lang="pl-PL" sz="5400" dirty="0"/>
          </a:p>
        </p:txBody>
      </p:sp>
    </p:spTree>
    <p:extLst>
      <p:ext uri="{BB962C8B-B14F-4D97-AF65-F5344CB8AC3E}">
        <p14:creationId xmlns:p14="http://schemas.microsoft.com/office/powerpoint/2010/main" val="1189148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878806"/>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 </a:t>
            </a:r>
          </a:p>
          <a:p>
            <a:pPr algn="ctr"/>
            <a:r>
              <a:rPr lang="pl-PL" sz="6600" normalizeH="1" dirty="0" smtClean="0">
                <a:solidFill>
                  <a:schemeClr val="bg1">
                    <a:lumMod val="95000"/>
                  </a:schemeClr>
                </a:solidFill>
                <a:latin typeface="Segoe UI Symbol"/>
                <a:ea typeface="Segoe UI Symbol"/>
                <a:sym typeface="Webdings"/>
              </a:rPr>
              <a:t>👸🙆👨👴🚼🙇👲</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5656" y="1268760"/>
            <a:ext cx="7488832" cy="43924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pl-PL" sz="3600" dirty="0"/>
              <a:t>Polskim przedstawicielem w Komitecie był wybitny prawnik, </a:t>
            </a:r>
            <a:r>
              <a:rPr lang="pl-PL" sz="3600" dirty="0" smtClean="0"/>
              <a:t/>
            </a:r>
            <a:br>
              <a:rPr lang="pl-PL" sz="3600" dirty="0" smtClean="0"/>
            </a:br>
            <a:r>
              <a:rPr lang="pl-PL" sz="3600" b="1" dirty="0" smtClean="0">
                <a:solidFill>
                  <a:schemeClr val="accent6">
                    <a:lumMod val="75000"/>
                  </a:schemeClr>
                </a:solidFill>
              </a:rPr>
              <a:t>prof</a:t>
            </a:r>
            <a:r>
              <a:rPr lang="pl-PL" sz="3600" b="1" dirty="0">
                <a:solidFill>
                  <a:schemeClr val="accent6">
                    <a:lumMod val="75000"/>
                  </a:schemeClr>
                </a:solidFill>
              </a:rPr>
              <a:t>.</a:t>
            </a:r>
            <a:r>
              <a:rPr lang="pl-PL" sz="3600" dirty="0"/>
              <a:t> </a:t>
            </a:r>
            <a:r>
              <a:rPr lang="pl-PL" sz="3600" b="1" dirty="0">
                <a:solidFill>
                  <a:schemeClr val="accent6">
                    <a:lumMod val="75000"/>
                  </a:schemeClr>
                </a:solidFill>
              </a:rPr>
              <a:t>Roman Wieruszewski </a:t>
            </a:r>
            <a:r>
              <a:rPr lang="pl-PL" sz="3600" b="1" dirty="0" smtClean="0">
                <a:solidFill>
                  <a:schemeClr val="accent6">
                    <a:lumMod val="75000"/>
                  </a:schemeClr>
                </a:solidFill>
              </a:rPr>
              <a:t/>
            </a:r>
            <a:br>
              <a:rPr lang="pl-PL" sz="3600" b="1" dirty="0" smtClean="0">
                <a:solidFill>
                  <a:schemeClr val="accent6">
                    <a:lumMod val="75000"/>
                  </a:schemeClr>
                </a:solidFill>
              </a:rPr>
            </a:br>
            <a:r>
              <a:rPr lang="pl-PL" sz="3600" dirty="0" smtClean="0"/>
              <a:t>(w </a:t>
            </a:r>
            <a:r>
              <a:rPr lang="pl-PL" sz="3600" dirty="0"/>
              <a:t>latach 1998–2000 i </a:t>
            </a:r>
            <a:r>
              <a:rPr lang="pl-PL" sz="3600" dirty="0" smtClean="0"/>
              <a:t>2003–2006, </a:t>
            </a:r>
            <a:r>
              <a:rPr lang="pl-PL" sz="3600" dirty="0"/>
              <a:t>w tym jako </a:t>
            </a:r>
            <a:r>
              <a:rPr lang="pl-PL" sz="3600" dirty="0" smtClean="0"/>
              <a:t>wiceprzewodniczący </a:t>
            </a:r>
            <a:r>
              <a:rPr lang="pl-PL" sz="3600" dirty="0"/>
              <a:t>w </a:t>
            </a:r>
            <a:r>
              <a:rPr lang="pl-PL" sz="3600" dirty="0" smtClean="0"/>
              <a:t>od 2003 do 2004) </a:t>
            </a:r>
            <a:endParaRPr lang="pl-PL" sz="3600" dirty="0"/>
          </a:p>
        </p:txBody>
      </p:sp>
    </p:spTree>
    <p:extLst>
      <p:ext uri="{BB962C8B-B14F-4D97-AF65-F5344CB8AC3E}">
        <p14:creationId xmlns:p14="http://schemas.microsoft.com/office/powerpoint/2010/main" val="3949817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7956024"/>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 </a:t>
            </a:r>
          </a:p>
          <a:p>
            <a:pPr algn="ctr"/>
            <a:r>
              <a:rPr lang="pl-PL" sz="6600" normalizeH="1" dirty="0" smtClean="0">
                <a:solidFill>
                  <a:schemeClr val="bg1">
                    <a:lumMod val="95000"/>
                  </a:schemeClr>
                </a:solidFill>
                <a:latin typeface="Segoe UI Symbol"/>
                <a:ea typeface="Segoe UI Symbol"/>
                <a:sym typeface="Webdings"/>
              </a:rPr>
              <a:t>👸🙆👨👴🚼🙇👲</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5656" y="44624"/>
            <a:ext cx="7488832" cy="64807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pl-PL" sz="3600" b="1" dirty="0" smtClean="0"/>
              <a:t>Jak wygląda badanie przestrzegania Paktu przez Komitet Praw Człowieka?</a:t>
            </a:r>
          </a:p>
          <a:p>
            <a:pPr marL="742950" indent="-742950" algn="l">
              <a:spcBef>
                <a:spcPts val="1200"/>
              </a:spcBef>
              <a:buAutoNum type="arabicPeriod"/>
            </a:pPr>
            <a:r>
              <a:rPr lang="pl-PL" sz="3600" dirty="0" smtClean="0"/>
              <a:t>Rząd danego państwa składa raport</a:t>
            </a:r>
          </a:p>
          <a:p>
            <a:pPr marL="742950" indent="-742950" algn="l">
              <a:spcBef>
                <a:spcPts val="1200"/>
              </a:spcBef>
              <a:buAutoNum type="arabicPeriod"/>
            </a:pPr>
            <a:r>
              <a:rPr lang="pl-PL" sz="3600" dirty="0" smtClean="0"/>
              <a:t>Komitet tworzy listę problemów </a:t>
            </a:r>
            <a:br>
              <a:rPr lang="pl-PL" sz="3600" dirty="0" smtClean="0"/>
            </a:br>
            <a:r>
              <a:rPr lang="pl-PL" sz="3600" dirty="0" smtClean="0"/>
              <a:t>do wyjaśnienia</a:t>
            </a:r>
          </a:p>
          <a:p>
            <a:pPr marL="742950" indent="-742950" algn="l">
              <a:spcBef>
                <a:spcPts val="1200"/>
              </a:spcBef>
              <a:buAutoNum type="arabicPeriod"/>
            </a:pPr>
            <a:r>
              <a:rPr lang="pl-PL" sz="3600" dirty="0" smtClean="0"/>
              <a:t>Toczy się dialog, w czasie którego delegacja rządowa broni raportu, </a:t>
            </a:r>
            <a:br>
              <a:rPr lang="pl-PL" sz="3600" dirty="0" smtClean="0"/>
            </a:br>
            <a:r>
              <a:rPr lang="pl-PL" sz="3600" b="1" dirty="0" smtClean="0"/>
              <a:t>a organizacje pozarządowe i inne instytucje przedstawiają swój punkt widzenia</a:t>
            </a:r>
            <a:endParaRPr lang="pl-PL" sz="3600" b="1" dirty="0"/>
          </a:p>
        </p:txBody>
      </p:sp>
    </p:spTree>
    <p:extLst>
      <p:ext uri="{BB962C8B-B14F-4D97-AF65-F5344CB8AC3E}">
        <p14:creationId xmlns:p14="http://schemas.microsoft.com/office/powerpoint/2010/main" val="3832694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940361"/>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 </a:t>
            </a:r>
          </a:p>
          <a:p>
            <a:pPr algn="ctr"/>
            <a:r>
              <a:rPr lang="pl-PL" sz="6600" normalizeH="1" dirty="0" smtClean="0">
                <a:solidFill>
                  <a:schemeClr val="bg1">
                    <a:lumMod val="95000"/>
                  </a:schemeClr>
                </a:solidFill>
                <a:latin typeface="Segoe UI Symbol"/>
                <a:ea typeface="Segoe UI Symbol"/>
                <a:sym typeface="Webdings"/>
              </a:rPr>
              <a:t>👸🙆👨👴🚼🙇👲</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5656" y="44624"/>
            <a:ext cx="7488832" cy="64807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7200" dirty="0"/>
              <a:t>Rola </a:t>
            </a:r>
            <a:r>
              <a:rPr lang="pl-PL" sz="7200" dirty="0" smtClean="0"/>
              <a:t>RPO </a:t>
            </a:r>
          </a:p>
          <a:p>
            <a:r>
              <a:rPr lang="pl-PL" sz="1600" dirty="0" smtClean="0"/>
              <a:t> </a:t>
            </a:r>
            <a:endParaRPr lang="pl-PL" sz="1600" dirty="0"/>
          </a:p>
          <a:p>
            <a:r>
              <a:rPr lang="pl-PL" sz="3200" dirty="0"/>
              <a:t>Ustawa z dnia 15 lipca 1987 r. o Rzeczniku Praw Obywatelskich:</a:t>
            </a:r>
          </a:p>
          <a:p>
            <a:endParaRPr lang="pl-PL" sz="2400" dirty="0" smtClean="0"/>
          </a:p>
          <a:p>
            <a:r>
              <a:rPr lang="pl-PL" sz="3600" b="1" dirty="0" smtClean="0">
                <a:solidFill>
                  <a:schemeClr val="accent6">
                    <a:lumMod val="75000"/>
                  </a:schemeClr>
                </a:solidFill>
              </a:rPr>
              <a:t>Art</a:t>
            </a:r>
            <a:r>
              <a:rPr lang="pl-PL" sz="3600" b="1" dirty="0">
                <a:solidFill>
                  <a:schemeClr val="accent6">
                    <a:lumMod val="75000"/>
                  </a:schemeClr>
                </a:solidFill>
              </a:rPr>
              <a:t>. 17a</a:t>
            </a:r>
            <a:r>
              <a:rPr lang="pl-PL" sz="2400" dirty="0"/>
              <a:t>. Rzecznik </a:t>
            </a:r>
            <a:r>
              <a:rPr lang="pl-PL" sz="3200" b="1" dirty="0"/>
              <a:t>współdziała</a:t>
            </a:r>
            <a:r>
              <a:rPr lang="pl-PL" sz="2400" dirty="0"/>
              <a:t> ze stowarzyszeniami, ruchami obywatelskimi, innymi dobrowolnymi zrzeszeniami i fundacjami oraz </a:t>
            </a:r>
            <a:r>
              <a:rPr lang="pl-PL" sz="2400" dirty="0" smtClean="0"/>
              <a:t/>
            </a:r>
            <a:br>
              <a:rPr lang="pl-PL" sz="2400" dirty="0" smtClean="0"/>
            </a:br>
            <a:r>
              <a:rPr lang="pl-PL" sz="3600" b="1" dirty="0" smtClean="0"/>
              <a:t>z </a:t>
            </a:r>
            <a:r>
              <a:rPr lang="pl-PL" sz="3600" b="1" dirty="0"/>
              <a:t>zagranicznymi i międzynarodowymi organami i organizacjami na rzecz ochrony wolności i praw człowieka </a:t>
            </a:r>
            <a:r>
              <a:rPr lang="pl-PL" sz="3600" b="1" dirty="0" smtClean="0"/>
              <a:t/>
            </a:r>
            <a:br>
              <a:rPr lang="pl-PL" sz="3600" b="1" dirty="0" smtClean="0"/>
            </a:br>
            <a:r>
              <a:rPr lang="pl-PL" sz="3600" b="1" dirty="0" smtClean="0"/>
              <a:t>i </a:t>
            </a:r>
            <a:r>
              <a:rPr lang="pl-PL" sz="3600" b="1" dirty="0"/>
              <a:t>obywatela</a:t>
            </a:r>
            <a:r>
              <a:rPr lang="pl-PL" sz="2400" dirty="0"/>
              <a:t>, także w zakresie równego traktowania.</a:t>
            </a:r>
            <a:endParaRPr lang="pl-PL" sz="2400" dirty="0">
              <a:effectLst/>
            </a:endParaRPr>
          </a:p>
        </p:txBody>
      </p:sp>
    </p:spTree>
    <p:extLst>
      <p:ext uri="{BB962C8B-B14F-4D97-AF65-F5344CB8AC3E}">
        <p14:creationId xmlns:p14="http://schemas.microsoft.com/office/powerpoint/2010/main" val="2635417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7956024"/>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 </a:t>
            </a:r>
          </a:p>
          <a:p>
            <a:pPr algn="ctr"/>
            <a:r>
              <a:rPr lang="pl-PL" sz="6600" normalizeH="1" dirty="0" smtClean="0">
                <a:solidFill>
                  <a:schemeClr val="bg1">
                    <a:lumMod val="95000"/>
                  </a:schemeClr>
                </a:solidFill>
                <a:latin typeface="Segoe UI Symbol"/>
                <a:ea typeface="Segoe UI Symbol"/>
                <a:sym typeface="Webdings"/>
              </a:rPr>
              <a:t>👸🙆👨👴🚼🙇👲</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5656" y="764704"/>
            <a:ext cx="7776864" cy="64807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7200" dirty="0"/>
              <a:t>Rola RPO </a:t>
            </a:r>
            <a:r>
              <a:rPr lang="en-US" sz="7200" dirty="0"/>
              <a:t>(</a:t>
            </a:r>
            <a:r>
              <a:rPr lang="pl-PL" sz="7200" dirty="0"/>
              <a:t>2</a:t>
            </a:r>
            <a:r>
              <a:rPr lang="en-US" sz="7200" dirty="0"/>
              <a:t>)</a:t>
            </a:r>
          </a:p>
          <a:p>
            <a:endParaRPr lang="pl-PL" sz="2000" dirty="0"/>
          </a:p>
          <a:p>
            <a:r>
              <a:rPr lang="en-US" sz="3600" dirty="0" err="1" smtClean="0"/>
              <a:t>Dokument</a:t>
            </a:r>
            <a:r>
              <a:rPr lang="en-US" sz="3600" dirty="0" smtClean="0"/>
              <a:t> </a:t>
            </a:r>
            <a:r>
              <a:rPr lang="en-US" sz="3600" dirty="0" err="1"/>
              <a:t>Komitetu</a:t>
            </a:r>
            <a:r>
              <a:rPr lang="en-US" sz="3600" dirty="0"/>
              <a:t> </a:t>
            </a:r>
            <a:r>
              <a:rPr lang="en-US" sz="3600" dirty="0" err="1"/>
              <a:t>Praw</a:t>
            </a:r>
            <a:r>
              <a:rPr lang="en-US" sz="3600" dirty="0"/>
              <a:t> </a:t>
            </a:r>
            <a:r>
              <a:rPr lang="en-US" sz="3600" dirty="0" err="1"/>
              <a:t>Człowieka</a:t>
            </a:r>
            <a:r>
              <a:rPr lang="en-US" sz="3600" dirty="0"/>
              <a:t> </a:t>
            </a:r>
            <a:r>
              <a:rPr lang="pl-PL" sz="3600" dirty="0" smtClean="0"/>
              <a:t>ONZ </a:t>
            </a:r>
            <a:r>
              <a:rPr lang="en-US" sz="3600" dirty="0" smtClean="0"/>
              <a:t>z </a:t>
            </a:r>
            <a:r>
              <a:rPr lang="en-US" sz="3600" dirty="0"/>
              <a:t>13 </a:t>
            </a:r>
            <a:r>
              <a:rPr lang="en-US" sz="3600" dirty="0" err="1"/>
              <a:t>listopada</a:t>
            </a:r>
            <a:r>
              <a:rPr lang="en-US" sz="3600" dirty="0"/>
              <a:t> 2012 r.: </a:t>
            </a:r>
            <a:endParaRPr lang="pl-PL" sz="3600" dirty="0" smtClean="0"/>
          </a:p>
          <a:p>
            <a:endParaRPr lang="pl-PL" sz="3600" i="1" dirty="0" smtClean="0"/>
          </a:p>
          <a:p>
            <a:r>
              <a:rPr lang="en-US" sz="3600" i="1" dirty="0" smtClean="0"/>
              <a:t>Paper </a:t>
            </a:r>
            <a:r>
              <a:rPr lang="en-US" sz="3600" i="1" dirty="0"/>
              <a:t>on the </a:t>
            </a:r>
            <a:r>
              <a:rPr lang="en-US" sz="3600" b="1" dirty="0"/>
              <a:t>relationship of the Human Rights Committee with national human rights institutions</a:t>
            </a:r>
            <a:r>
              <a:rPr lang="en-US" sz="3600" dirty="0"/>
              <a:t>: </a:t>
            </a:r>
            <a:endParaRPr lang="pl-PL" sz="3600" dirty="0" smtClean="0"/>
          </a:p>
          <a:p>
            <a:endParaRPr lang="pl-PL" sz="3600" dirty="0"/>
          </a:p>
          <a:p>
            <a:endParaRPr lang="pl-PL" sz="3600" dirty="0" smtClean="0"/>
          </a:p>
          <a:p>
            <a:r>
              <a:rPr lang="pl-PL" sz="3600" dirty="0" smtClean="0"/>
              <a:t>punkty </a:t>
            </a:r>
            <a:r>
              <a:rPr lang="pl-PL" sz="3600" b="1" dirty="0" smtClean="0">
                <a:solidFill>
                  <a:schemeClr val="accent6">
                    <a:lumMod val="75000"/>
                  </a:schemeClr>
                </a:solidFill>
              </a:rPr>
              <a:t>4, 14 i 15</a:t>
            </a:r>
            <a:endParaRPr lang="en-US" sz="3600" b="1" dirty="0">
              <a:solidFill>
                <a:schemeClr val="accent6">
                  <a:lumMod val="75000"/>
                </a:schemeClr>
              </a:solidFill>
            </a:endParaRPr>
          </a:p>
          <a:p>
            <a:pPr algn="l">
              <a:spcBef>
                <a:spcPts val="1200"/>
              </a:spcBef>
            </a:pPr>
            <a:endParaRPr lang="pl-PL" sz="5400" dirty="0"/>
          </a:p>
        </p:txBody>
      </p:sp>
    </p:spTree>
    <p:extLst>
      <p:ext uri="{BB962C8B-B14F-4D97-AF65-F5344CB8AC3E}">
        <p14:creationId xmlns:p14="http://schemas.microsoft.com/office/powerpoint/2010/main" val="911453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732164" y="-27384"/>
            <a:ext cx="7304332" cy="6833493"/>
          </a:xfrm>
          <a:prstGeom prst="rect">
            <a:avLst/>
          </a:prstGeom>
          <a:solidFill>
            <a:schemeClr val="bg1"/>
          </a:solidFill>
          <a:ln w="9525"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153496"/>
            <a:ext cx="7528861" cy="6659880"/>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 👸🙆👨👴🚼🙇👲👯👵👦👰👳👤</a:t>
            </a: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5656" y="44624"/>
            <a:ext cx="7488832" cy="64807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7200" dirty="0"/>
              <a:t>Rola organizacji </a:t>
            </a:r>
            <a:r>
              <a:rPr lang="pl-PL" sz="7200" dirty="0" smtClean="0"/>
              <a:t>pozarządowych</a:t>
            </a:r>
            <a:endParaRPr lang="pl-PL" sz="7200" dirty="0"/>
          </a:p>
          <a:p>
            <a:pPr algn="l">
              <a:spcBef>
                <a:spcPts val="1200"/>
              </a:spcBef>
            </a:pPr>
            <a:r>
              <a:rPr lang="pl-PL" sz="3600" dirty="0" smtClean="0"/>
              <a:t>Przedstawiają </a:t>
            </a:r>
            <a:r>
              <a:rPr lang="pl-PL" sz="3600" b="1" dirty="0" smtClean="0"/>
              <a:t>swój punkt widzenia wobec stanowiska rządu przedstawiły</a:t>
            </a:r>
          </a:p>
          <a:p>
            <a:pPr algn="l">
              <a:spcBef>
                <a:spcPts val="1200"/>
              </a:spcBef>
            </a:pPr>
            <a:endParaRPr lang="pl-PL" sz="1800" dirty="0" smtClean="0"/>
          </a:p>
          <a:p>
            <a:pPr algn="l">
              <a:spcBef>
                <a:spcPts val="1200"/>
              </a:spcBef>
            </a:pPr>
            <a:r>
              <a:rPr lang="pl-PL" sz="3600" dirty="0" smtClean="0"/>
              <a:t>Raport rządu Polski skomentowało </a:t>
            </a:r>
            <a:r>
              <a:rPr lang="pl-PL" sz="3600" b="1" dirty="0" smtClean="0">
                <a:solidFill>
                  <a:schemeClr val="accent6">
                    <a:lumMod val="75000"/>
                  </a:schemeClr>
                </a:solidFill>
              </a:rPr>
              <a:t>kilka organizacji i </a:t>
            </a:r>
            <a:r>
              <a:rPr lang="pl-PL" b="1" dirty="0" smtClean="0">
                <a:solidFill>
                  <a:schemeClr val="accent6">
                    <a:lumMod val="75000"/>
                  </a:schemeClr>
                </a:solidFill>
              </a:rPr>
              <a:t>koalicji</a:t>
            </a:r>
            <a:r>
              <a:rPr lang="pl-PL" sz="3600" b="1" dirty="0" smtClean="0">
                <a:solidFill>
                  <a:schemeClr val="accent6">
                    <a:lumMod val="75000"/>
                  </a:schemeClr>
                </a:solidFill>
              </a:rPr>
              <a:t> </a:t>
            </a:r>
            <a:r>
              <a:rPr lang="pl-PL" sz="3600" b="1" dirty="0" err="1" smtClean="0">
                <a:solidFill>
                  <a:schemeClr val="accent6">
                    <a:lumMod val="75000"/>
                  </a:schemeClr>
                </a:solidFill>
              </a:rPr>
              <a:t>pozarzadowych</a:t>
            </a:r>
            <a:endParaRPr lang="pl-PL" sz="7200" dirty="0">
              <a:solidFill>
                <a:schemeClr val="accent6">
                  <a:lumMod val="75000"/>
                </a:schemeClr>
              </a:solidFill>
            </a:endParaRPr>
          </a:p>
        </p:txBody>
      </p:sp>
    </p:spTree>
    <p:extLst>
      <p:ext uri="{BB962C8B-B14F-4D97-AF65-F5344CB8AC3E}">
        <p14:creationId xmlns:p14="http://schemas.microsoft.com/office/powerpoint/2010/main" val="2589703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940361"/>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5656" y="44624"/>
            <a:ext cx="7488832" cy="64807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7200" dirty="0"/>
              <a:t>Rola organizacji </a:t>
            </a:r>
            <a:r>
              <a:rPr lang="pl-PL" sz="7200" dirty="0" smtClean="0"/>
              <a:t>pozarządowych (2)</a:t>
            </a:r>
            <a:endParaRPr lang="pl-PL" sz="7200" dirty="0"/>
          </a:p>
          <a:p>
            <a:pPr algn="l">
              <a:spcBef>
                <a:spcPts val="1200"/>
              </a:spcBef>
            </a:pPr>
            <a:r>
              <a:rPr lang="pl-PL" sz="3600" dirty="0" smtClean="0"/>
              <a:t>Kiedy w 2014 swój raport przedstawiały USA, </a:t>
            </a:r>
            <a:r>
              <a:rPr lang="pl-PL" sz="3600" b="1" dirty="0" smtClean="0"/>
              <a:t>swój </a:t>
            </a:r>
            <a:r>
              <a:rPr lang="pl-PL" b="1" dirty="0" smtClean="0"/>
              <a:t>krytyczny </a:t>
            </a:r>
            <a:r>
              <a:rPr lang="pl-PL" sz="3600" b="1" dirty="0" smtClean="0"/>
              <a:t>punkt widzenia przedstawiło </a:t>
            </a:r>
            <a:r>
              <a:rPr lang="pl-PL" sz="13800" b="1" dirty="0" smtClean="0">
                <a:solidFill>
                  <a:schemeClr val="accent6">
                    <a:lumMod val="75000"/>
                  </a:schemeClr>
                </a:solidFill>
              </a:rPr>
              <a:t>70</a:t>
            </a:r>
            <a:r>
              <a:rPr lang="pl-PL" sz="8000" b="1" dirty="0" smtClean="0"/>
              <a:t> organizacji</a:t>
            </a:r>
            <a:endParaRPr lang="pl-PL" sz="8000" dirty="0"/>
          </a:p>
        </p:txBody>
      </p:sp>
    </p:spTree>
    <p:extLst>
      <p:ext uri="{BB962C8B-B14F-4D97-AF65-F5344CB8AC3E}">
        <p14:creationId xmlns:p14="http://schemas.microsoft.com/office/powerpoint/2010/main" val="34879386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940361"/>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5656" y="44624"/>
            <a:ext cx="7488832" cy="64807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pl-PL" sz="5400" b="1" dirty="0" smtClean="0"/>
              <a:t>Na tej podstawie powstają zalecenia </a:t>
            </a:r>
            <a:br>
              <a:rPr lang="pl-PL" sz="5400" b="1" dirty="0" smtClean="0"/>
            </a:br>
            <a:r>
              <a:rPr lang="pl-PL" sz="5400" b="1" dirty="0" smtClean="0"/>
              <a:t>dla państwa</a:t>
            </a:r>
            <a:endParaRPr lang="pl-PL" sz="5400" dirty="0"/>
          </a:p>
        </p:txBody>
      </p:sp>
    </p:spTree>
    <p:extLst>
      <p:ext uri="{BB962C8B-B14F-4D97-AF65-F5344CB8AC3E}">
        <p14:creationId xmlns:p14="http://schemas.microsoft.com/office/powerpoint/2010/main" val="1243305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940361"/>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a:t>
            </a:r>
          </a:p>
          <a:p>
            <a:pPr algn="ctr"/>
            <a:r>
              <a:rPr lang="pl-PL" sz="6600" normalizeH="1" dirty="0" smtClean="0">
                <a:solidFill>
                  <a:schemeClr val="bg1">
                    <a:lumMod val="95000"/>
                  </a:schemeClr>
                </a:solidFill>
                <a:latin typeface="Segoe UI Symbol"/>
                <a:ea typeface="Segoe UI Symbol"/>
                <a:sym typeface="Webdings"/>
              </a:rPr>
              <a:t>👸🙆👨👴🚼🙇👲</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5656" y="404664"/>
            <a:ext cx="7488832" cy="64807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pl-PL" dirty="0" smtClean="0"/>
              <a:t>Zalecenia, jakie w 2010 dostała Polska, dotyczyły:</a:t>
            </a:r>
          </a:p>
          <a:p>
            <a:pPr marL="571500" indent="-571500" algn="l">
              <a:spcBef>
                <a:spcPts val="1200"/>
              </a:spcBef>
              <a:buFont typeface="Arial" panose="020B0604020202020204" pitchFamily="34" charset="0"/>
              <a:buChar char="•"/>
            </a:pPr>
            <a:r>
              <a:rPr lang="pl-PL" sz="3600" dirty="0" smtClean="0"/>
              <a:t>Lepszego sformułowania przepisów antyterrorystycznych (definicja w KK uznana została za zbyt szeroką)</a:t>
            </a:r>
          </a:p>
          <a:p>
            <a:pPr marL="571500" indent="-571500" algn="l">
              <a:spcBef>
                <a:spcPts val="1200"/>
              </a:spcBef>
              <a:buFont typeface="Arial" panose="020B0604020202020204" pitchFamily="34" charset="0"/>
              <a:buChar char="•"/>
            </a:pPr>
            <a:r>
              <a:rPr lang="pl-PL" sz="3600" dirty="0" smtClean="0"/>
              <a:t>Poprawienia ustawy o równym traktowaniu i jej wdrażania </a:t>
            </a:r>
          </a:p>
          <a:p>
            <a:pPr marL="571500" indent="-571500" algn="l">
              <a:spcBef>
                <a:spcPts val="1200"/>
              </a:spcBef>
              <a:buFont typeface="Arial" panose="020B0604020202020204" pitchFamily="34" charset="0"/>
              <a:buChar char="•"/>
            </a:pPr>
            <a:r>
              <a:rPr lang="pl-PL" sz="3600" dirty="0" smtClean="0"/>
              <a:t>Lepszego promowania tolerancji i zwalczania uprzedzeń…..</a:t>
            </a:r>
            <a:r>
              <a:rPr lang="pl-PL" dirty="0" smtClean="0"/>
              <a:t/>
            </a:r>
            <a:br>
              <a:rPr lang="pl-PL" dirty="0" smtClean="0"/>
            </a:br>
            <a:endParaRPr lang="pl-PL" dirty="0"/>
          </a:p>
        </p:txBody>
      </p:sp>
    </p:spTree>
    <p:extLst>
      <p:ext uri="{BB962C8B-B14F-4D97-AF65-F5344CB8AC3E}">
        <p14:creationId xmlns:p14="http://schemas.microsoft.com/office/powerpoint/2010/main" val="18104957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940361"/>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a:t>
            </a:r>
          </a:p>
          <a:p>
            <a:pPr algn="ctr"/>
            <a:r>
              <a:rPr lang="pl-PL" sz="6600" normalizeH="1" dirty="0" smtClean="0">
                <a:solidFill>
                  <a:schemeClr val="bg1">
                    <a:lumMod val="95000"/>
                  </a:schemeClr>
                </a:solidFill>
                <a:latin typeface="Segoe UI Symbol"/>
                <a:ea typeface="Segoe UI Symbol"/>
                <a:sym typeface="Webdings"/>
              </a:rPr>
              <a:t>👸🙆👨👴🚼🙇👲</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5656" y="404664"/>
            <a:ext cx="7488832" cy="64807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pl-PL" dirty="0" smtClean="0"/>
              <a:t>Zalecenia, jakie w 2010 dostała Polska, dotyczyły (2)</a:t>
            </a:r>
          </a:p>
          <a:p>
            <a:pPr marL="571500" indent="-571500" algn="l">
              <a:spcBef>
                <a:spcPts val="1200"/>
              </a:spcBef>
              <a:buFont typeface="Arial" panose="020B0604020202020204" pitchFamily="34" charset="0"/>
              <a:buChar char="•"/>
            </a:pPr>
            <a:r>
              <a:rPr lang="pl-PL" sz="3600" dirty="0" smtClean="0"/>
              <a:t>Konieczności poddania analizie prawa antyaborcyjnego, jego realnych konsekwencji, w tym wpływu na prawa kobiet</a:t>
            </a:r>
          </a:p>
          <a:p>
            <a:pPr marL="571500" indent="-571500" algn="l">
              <a:spcBef>
                <a:spcPts val="1200"/>
              </a:spcBef>
              <a:buFont typeface="Arial" panose="020B0604020202020204" pitchFamily="34" charset="0"/>
              <a:buChar char="•"/>
            </a:pPr>
            <a:r>
              <a:rPr lang="pl-PL" sz="3600" dirty="0" smtClean="0"/>
              <a:t>Konieczności wyeliminowania niewłaściwego zachowania się policjantów…..</a:t>
            </a:r>
            <a:r>
              <a:rPr lang="pl-PL" dirty="0" smtClean="0"/>
              <a:t/>
            </a:r>
            <a:br>
              <a:rPr lang="pl-PL" dirty="0" smtClean="0"/>
            </a:br>
            <a:endParaRPr lang="pl-PL" dirty="0"/>
          </a:p>
        </p:txBody>
      </p:sp>
    </p:spTree>
    <p:extLst>
      <p:ext uri="{BB962C8B-B14F-4D97-AF65-F5344CB8AC3E}">
        <p14:creationId xmlns:p14="http://schemas.microsoft.com/office/powerpoint/2010/main" val="40256782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940361"/>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a:t>
            </a:r>
          </a:p>
          <a:p>
            <a:pPr algn="ctr"/>
            <a:r>
              <a:rPr lang="pl-PL" sz="6600" normalizeH="1" dirty="0" smtClean="0">
                <a:solidFill>
                  <a:schemeClr val="bg1">
                    <a:lumMod val="95000"/>
                  </a:schemeClr>
                </a:solidFill>
                <a:latin typeface="Segoe UI Symbol"/>
                <a:ea typeface="Segoe UI Symbol"/>
                <a:sym typeface="Webdings"/>
              </a:rPr>
              <a:t>👸🙆👨👴🚼🙇👲</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5656" y="404664"/>
            <a:ext cx="7488832" cy="64807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pl-PL" dirty="0" smtClean="0"/>
              <a:t>Zalecenia, jakie w 2010 dostała Polska, dotyczyły (3)</a:t>
            </a:r>
          </a:p>
          <a:p>
            <a:pPr marL="571500" indent="-571500" algn="l">
              <a:spcBef>
                <a:spcPts val="1200"/>
              </a:spcBef>
              <a:buFont typeface="Arial" panose="020B0604020202020204" pitchFamily="34" charset="0"/>
              <a:buChar char="•"/>
            </a:pPr>
            <a:r>
              <a:rPr lang="pl-PL" sz="3600" dirty="0" smtClean="0"/>
              <a:t>Konieczności śledztwa w sprawie tajnych obozów CIA</a:t>
            </a:r>
          </a:p>
          <a:p>
            <a:pPr marL="571500" indent="-571500" algn="l">
              <a:spcBef>
                <a:spcPts val="1200"/>
              </a:spcBef>
              <a:buFont typeface="Arial" panose="020B0604020202020204" pitchFamily="34" charset="0"/>
              <a:buChar char="•"/>
            </a:pPr>
            <a:r>
              <a:rPr lang="pl-PL" sz="3600" dirty="0" smtClean="0"/>
              <a:t>Zmniejszenia przeludnienia w więzieniach</a:t>
            </a:r>
          </a:p>
          <a:p>
            <a:pPr marL="571500" indent="-571500" algn="l">
              <a:spcBef>
                <a:spcPts val="1200"/>
              </a:spcBef>
              <a:buFont typeface="Arial" panose="020B0604020202020204" pitchFamily="34" charset="0"/>
              <a:buChar char="•"/>
            </a:pPr>
            <a:r>
              <a:rPr lang="pl-PL" sz="3600" dirty="0" smtClean="0"/>
              <a:t>Konieczności poprawy działania sądownictwa…..</a:t>
            </a:r>
            <a:r>
              <a:rPr lang="pl-PL" dirty="0" smtClean="0"/>
              <a:t/>
            </a:r>
            <a:br>
              <a:rPr lang="pl-PL" dirty="0" smtClean="0"/>
            </a:br>
            <a:endParaRPr lang="pl-PL" dirty="0"/>
          </a:p>
        </p:txBody>
      </p:sp>
    </p:spTree>
    <p:extLst>
      <p:ext uri="{BB962C8B-B14F-4D97-AF65-F5344CB8AC3E}">
        <p14:creationId xmlns:p14="http://schemas.microsoft.com/office/powerpoint/2010/main" val="1010085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878806"/>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 </a:t>
            </a:r>
          </a:p>
          <a:p>
            <a:pPr algn="ctr"/>
            <a:r>
              <a:rPr lang="pl-PL" sz="6600" normalizeH="1" dirty="0" smtClean="0">
                <a:solidFill>
                  <a:schemeClr val="bg1">
                    <a:lumMod val="95000"/>
                  </a:schemeClr>
                </a:solidFill>
                <a:latin typeface="Segoe UI Symbol"/>
                <a:ea typeface="Segoe UI Symbol"/>
                <a:sym typeface="Webdings"/>
              </a:rPr>
              <a:t>👸🙆👨👴🚼🙇👲</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115616" y="5157192"/>
            <a:ext cx="8208912"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dirty="0" smtClean="0"/>
              <a:t>Polska ratyfikowała go w 1977 r., </a:t>
            </a:r>
            <a:r>
              <a:rPr lang="pl-PL" sz="3200" dirty="0" smtClean="0"/>
              <a:t>kiedy Zachodowi udało się przekonać państwa bloku komunistycznego do podpisania dokumentów dotyczących praw człowieka</a:t>
            </a:r>
            <a:r>
              <a:rPr lang="pl-PL" sz="5400" dirty="0" smtClean="0"/>
              <a:t/>
            </a:r>
            <a:br>
              <a:rPr lang="pl-PL" sz="5400" dirty="0" smtClean="0"/>
            </a:br>
            <a:endParaRPr lang="pl-PL" sz="5400" dirty="0"/>
          </a:p>
        </p:txBody>
      </p:sp>
      <p:pic>
        <p:nvPicPr>
          <p:cNvPr id="9" name="Picture 2" descr="Dwaj dygnitarze podpisują dokument, za nimi stoją ludzie. Fot. Wikimedia" title="Jimmy Carter i Leonid Breżnie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736" y="100955"/>
            <a:ext cx="6000750" cy="4048125"/>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p:cNvSpPr txBox="1"/>
          <p:nvPr/>
        </p:nvSpPr>
        <p:spPr>
          <a:xfrm>
            <a:off x="3203848" y="57398"/>
            <a:ext cx="1584176" cy="923330"/>
          </a:xfrm>
          <a:prstGeom prst="rect">
            <a:avLst/>
          </a:prstGeom>
          <a:solidFill>
            <a:schemeClr val="bg1"/>
          </a:solidFill>
        </p:spPr>
        <p:txBody>
          <a:bodyPr wrap="square" rtlCol="0">
            <a:spAutoFit/>
          </a:bodyPr>
          <a:lstStyle/>
          <a:p>
            <a:r>
              <a:rPr lang="pl-PL" dirty="0" smtClean="0"/>
              <a:t>Prezydent USA </a:t>
            </a:r>
          </a:p>
          <a:p>
            <a:endParaRPr lang="pl-PL" dirty="0"/>
          </a:p>
          <a:p>
            <a:r>
              <a:rPr lang="pl-PL" dirty="0" smtClean="0"/>
              <a:t>Jimmy Carter</a:t>
            </a:r>
            <a:endParaRPr lang="pl-PL" dirty="0"/>
          </a:p>
        </p:txBody>
      </p:sp>
      <p:sp>
        <p:nvSpPr>
          <p:cNvPr id="12" name="pole tekstowe 11"/>
          <p:cNvSpPr txBox="1"/>
          <p:nvPr/>
        </p:nvSpPr>
        <p:spPr>
          <a:xfrm>
            <a:off x="5523192" y="44624"/>
            <a:ext cx="2289168" cy="923330"/>
          </a:xfrm>
          <a:prstGeom prst="rect">
            <a:avLst/>
          </a:prstGeom>
          <a:solidFill>
            <a:schemeClr val="bg1"/>
          </a:solidFill>
        </p:spPr>
        <p:txBody>
          <a:bodyPr wrap="square" rtlCol="0">
            <a:spAutoFit/>
          </a:bodyPr>
          <a:lstStyle/>
          <a:p>
            <a:r>
              <a:rPr lang="pl-PL" dirty="0" smtClean="0"/>
              <a:t>Szef partii komunistycznej ZSRR Leonid Breżniew</a:t>
            </a:r>
            <a:endParaRPr lang="pl-PL" dirty="0"/>
          </a:p>
        </p:txBody>
      </p:sp>
    </p:spTree>
    <p:extLst>
      <p:ext uri="{BB962C8B-B14F-4D97-AF65-F5344CB8AC3E}">
        <p14:creationId xmlns:p14="http://schemas.microsoft.com/office/powerpoint/2010/main" val="3958560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940361"/>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 👸🙆👨👴🚼</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5656" y="404664"/>
            <a:ext cx="7488832" cy="64807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pl-PL" dirty="0" smtClean="0"/>
              <a:t>Zalecenia, jakie w 2010 dostała Polska, dotyczyły (3)</a:t>
            </a:r>
          </a:p>
          <a:p>
            <a:pPr marL="571500" indent="-571500" algn="l">
              <a:spcBef>
                <a:spcPts val="1200"/>
              </a:spcBef>
              <a:buFont typeface="Arial" panose="020B0604020202020204" pitchFamily="34" charset="0"/>
              <a:buChar char="•"/>
            </a:pPr>
            <a:r>
              <a:rPr lang="pl-PL" sz="3600" dirty="0" smtClean="0"/>
              <a:t>Konieczności usunięcia kary więzienia za krytykę prasową</a:t>
            </a:r>
          </a:p>
          <a:p>
            <a:pPr marL="571500" indent="-571500" algn="l">
              <a:spcBef>
                <a:spcPts val="1200"/>
              </a:spcBef>
              <a:buFont typeface="Arial" panose="020B0604020202020204" pitchFamily="34" charset="0"/>
              <a:buChar char="•"/>
            </a:pPr>
            <a:r>
              <a:rPr lang="pl-PL" sz="3600" dirty="0" smtClean="0"/>
              <a:t>Poprawy ustawy o zgromadzeniach</a:t>
            </a:r>
          </a:p>
          <a:p>
            <a:pPr marL="571500" indent="-571500" algn="l">
              <a:spcBef>
                <a:spcPts val="1200"/>
              </a:spcBef>
              <a:buFont typeface="Arial" panose="020B0604020202020204" pitchFamily="34" charset="0"/>
              <a:buChar char="•"/>
            </a:pPr>
            <a:r>
              <a:rPr lang="pl-PL" sz="3600" dirty="0" smtClean="0"/>
              <a:t>Konieczności poprawy działania sądownictwa</a:t>
            </a:r>
          </a:p>
          <a:p>
            <a:pPr algn="l">
              <a:spcBef>
                <a:spcPts val="1200"/>
              </a:spcBef>
            </a:pPr>
            <a:endParaRPr lang="pl-PL" sz="3600" dirty="0"/>
          </a:p>
          <a:p>
            <a:pPr algn="l">
              <a:spcBef>
                <a:spcPts val="1200"/>
              </a:spcBef>
            </a:pPr>
            <a:r>
              <a:rPr lang="pl-PL" sz="2400" dirty="0" smtClean="0"/>
              <a:t>Link do raportu z 2010 – na rpo.gov.pl</a:t>
            </a:r>
            <a:r>
              <a:rPr lang="pl-PL" sz="3200" dirty="0" smtClean="0"/>
              <a:t/>
            </a:r>
            <a:br>
              <a:rPr lang="pl-PL" sz="3200" dirty="0" smtClean="0"/>
            </a:br>
            <a:endParaRPr lang="pl-PL" sz="3200" dirty="0"/>
          </a:p>
        </p:txBody>
      </p:sp>
    </p:spTree>
    <p:extLst>
      <p:ext uri="{BB962C8B-B14F-4D97-AF65-F5344CB8AC3E}">
        <p14:creationId xmlns:p14="http://schemas.microsoft.com/office/powerpoint/2010/main" val="16088343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878806"/>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 </a:t>
            </a:r>
          </a:p>
          <a:p>
            <a:pPr algn="ctr"/>
            <a:r>
              <a:rPr lang="pl-PL" sz="6600" normalizeH="1" dirty="0" smtClean="0">
                <a:solidFill>
                  <a:schemeClr val="bg1">
                    <a:lumMod val="95000"/>
                  </a:schemeClr>
                </a:solidFill>
                <a:latin typeface="Segoe UI Symbol"/>
                <a:ea typeface="Segoe UI Symbol"/>
                <a:sym typeface="Webdings"/>
              </a:rPr>
              <a:t>👸🙆👨👴🚼🙇👲</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5" name="Picture 2" descr="Pakty nieratyyfikowały Chiny, a nie podpisało kilka państw, m.in. na półwyspie arabskim i w Afryce&#10;https://upload.wikimedia.org/wikipedia/commons/f/f1/ICCPR-members2.PNG" title="Mapa świata przedstawiająca państwa, które podpisały i ratyfikowały pak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0"/>
            <a:ext cx="8856983" cy="5085184"/>
          </a:xfrm>
          <a:prstGeom prst="rect">
            <a:avLst/>
          </a:prstGeom>
          <a:noFill/>
          <a:extLst>
            <a:ext uri="{909E8E84-426E-40DD-AFC4-6F175D3DCCD1}">
              <a14:hiddenFill xmlns:a14="http://schemas.microsoft.com/office/drawing/2010/main">
                <a:solidFill>
                  <a:srgbClr val="FFFFFF"/>
                </a:solidFill>
              </a14:hiddenFill>
            </a:ext>
          </a:extLst>
        </p:spPr>
      </p:pic>
      <p:sp>
        <p:nvSpPr>
          <p:cNvPr id="5" name="Elipsa 4"/>
          <p:cNvSpPr/>
          <p:nvPr/>
        </p:nvSpPr>
        <p:spPr>
          <a:xfrm>
            <a:off x="4662026" y="873340"/>
            <a:ext cx="322352" cy="3600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8" name="Elipsa 17"/>
          <p:cNvSpPr/>
          <p:nvPr/>
        </p:nvSpPr>
        <p:spPr>
          <a:xfrm>
            <a:off x="4606161" y="833112"/>
            <a:ext cx="397887" cy="43564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p:cNvSpPr/>
          <p:nvPr/>
        </p:nvSpPr>
        <p:spPr>
          <a:xfrm>
            <a:off x="2123728" y="5244132"/>
            <a:ext cx="288032" cy="245716"/>
          </a:xfrm>
          <a:prstGeom prst="rect">
            <a:avLst/>
          </a:prstGeom>
          <a:solidFill>
            <a:srgbClr val="11FB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9" name="Prostokąt 18"/>
          <p:cNvSpPr/>
          <p:nvPr/>
        </p:nvSpPr>
        <p:spPr>
          <a:xfrm>
            <a:off x="2123728" y="5775572"/>
            <a:ext cx="288032" cy="24571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7" name="Obraz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21" name="pole tekstowe 20"/>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22" name="Tytuł 1"/>
          <p:cNvSpPr txBox="1">
            <a:spLocks/>
          </p:cNvSpPr>
          <p:nvPr/>
        </p:nvSpPr>
        <p:spPr>
          <a:xfrm>
            <a:off x="467544" y="4509120"/>
            <a:ext cx="9073008"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800" dirty="0" smtClean="0"/>
              <a:t>Do dziś pakt podpisało 155 krajów</a:t>
            </a:r>
          </a:p>
          <a:p>
            <a:r>
              <a:rPr lang="pl-PL" sz="3200" dirty="0" smtClean="0"/>
              <a:t>podpisało, ale  nie ratyfikowało</a:t>
            </a:r>
          </a:p>
          <a:p>
            <a:pPr algn="l"/>
            <a:r>
              <a:rPr lang="pl-PL" sz="3200" dirty="0" smtClean="0"/>
              <a:t>                     nie podpisało</a:t>
            </a:r>
            <a:endParaRPr lang="pl-PL" sz="3600" dirty="0"/>
          </a:p>
        </p:txBody>
      </p:sp>
    </p:spTree>
    <p:extLst>
      <p:ext uri="{BB962C8B-B14F-4D97-AF65-F5344CB8AC3E}">
        <p14:creationId xmlns:p14="http://schemas.microsoft.com/office/powerpoint/2010/main" val="851435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878806"/>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 </a:t>
            </a:r>
          </a:p>
          <a:p>
            <a:pPr algn="ctr"/>
            <a:r>
              <a:rPr lang="pl-PL" sz="6600" normalizeH="1" dirty="0" smtClean="0">
                <a:solidFill>
                  <a:schemeClr val="bg1">
                    <a:lumMod val="95000"/>
                  </a:schemeClr>
                </a:solidFill>
                <a:latin typeface="Segoe UI Symbol"/>
                <a:ea typeface="Segoe UI Symbol"/>
                <a:sym typeface="Webdings"/>
              </a:rPr>
              <a:t>👸🙆👨👴🚼🙇👲</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615139" y="2757141"/>
            <a:ext cx="7925412"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3600" dirty="0" smtClean="0"/>
              <a:t>Pakt precyzuje </a:t>
            </a:r>
            <a:r>
              <a:rPr lang="pl-PL" sz="3600" b="1" dirty="0" smtClean="0"/>
              <a:t>podstawowe prawa </a:t>
            </a:r>
            <a:br>
              <a:rPr lang="pl-PL" sz="3600" b="1" dirty="0" smtClean="0"/>
            </a:br>
            <a:r>
              <a:rPr lang="pl-PL" sz="3600" b="1" dirty="0" smtClean="0"/>
              <a:t>i wolności człowieka </a:t>
            </a:r>
            <a:r>
              <a:rPr lang="pl-PL" sz="3600" dirty="0" smtClean="0"/>
              <a:t>oraz zobowiązania państwa wobec obywateli. </a:t>
            </a:r>
          </a:p>
          <a:p>
            <a:pPr algn="l"/>
            <a:endParaRPr lang="pl-PL" sz="3600" dirty="0" smtClean="0"/>
          </a:p>
          <a:p>
            <a:pPr algn="l"/>
            <a:r>
              <a:rPr lang="pl-PL" sz="3600" dirty="0" smtClean="0"/>
              <a:t>Państwa, które go ratyfikowały, zobowiązały się przestrzegać jego postanowień na własnym terytorium. </a:t>
            </a:r>
          </a:p>
          <a:p>
            <a:pPr algn="l"/>
            <a:endParaRPr lang="pl-PL" sz="3600" dirty="0" smtClean="0"/>
          </a:p>
          <a:p>
            <a:pPr algn="l"/>
            <a:r>
              <a:rPr lang="pl-PL" sz="3600" dirty="0" smtClean="0"/>
              <a:t>Na Pakt powoływała się </a:t>
            </a:r>
            <a:r>
              <a:rPr lang="pl-PL" sz="3600" b="1" dirty="0" smtClean="0"/>
              <a:t>opozycja demokratyczna</a:t>
            </a:r>
            <a:r>
              <a:rPr lang="pl-PL" sz="3600" dirty="0" smtClean="0"/>
              <a:t> upominając się o prawa ludzi w czasach PRL</a:t>
            </a:r>
            <a:endParaRPr lang="pl-PL" sz="5400" dirty="0"/>
          </a:p>
        </p:txBody>
      </p:sp>
    </p:spTree>
    <p:extLst>
      <p:ext uri="{BB962C8B-B14F-4D97-AF65-F5344CB8AC3E}">
        <p14:creationId xmlns:p14="http://schemas.microsoft.com/office/powerpoint/2010/main" val="2907905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878806"/>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 </a:t>
            </a:r>
          </a:p>
          <a:p>
            <a:pPr algn="ctr"/>
            <a:r>
              <a:rPr lang="pl-PL" sz="6600" normalizeH="1" dirty="0" smtClean="0">
                <a:solidFill>
                  <a:schemeClr val="bg1">
                    <a:lumMod val="95000"/>
                  </a:schemeClr>
                </a:solidFill>
                <a:latin typeface="Segoe UI Symbol"/>
                <a:ea typeface="Segoe UI Symbol"/>
                <a:sym typeface="Webdings"/>
              </a:rPr>
              <a:t>👸🙆👨👴🚼🙇👲</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5656" y="2607047"/>
            <a:ext cx="7950329"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3600" b="1" dirty="0" smtClean="0"/>
              <a:t>Komitet Praw Człowieka </a:t>
            </a:r>
            <a:r>
              <a:rPr lang="pl-PL" sz="3600" dirty="0" smtClean="0"/>
              <a:t>(ang. Human </a:t>
            </a:r>
            <a:r>
              <a:rPr lang="pl-PL" sz="3600" dirty="0" err="1" smtClean="0"/>
              <a:t>Rights</a:t>
            </a:r>
            <a:r>
              <a:rPr lang="pl-PL" sz="3600" dirty="0" smtClean="0"/>
              <a:t> </a:t>
            </a:r>
            <a:r>
              <a:rPr lang="pl-PL" sz="3600" dirty="0" err="1" smtClean="0"/>
              <a:t>Committee</a:t>
            </a:r>
            <a:r>
              <a:rPr lang="pl-PL" sz="3600" dirty="0" smtClean="0"/>
              <a:t>) monitoruje przestrzegania postanowień Paktu.</a:t>
            </a:r>
          </a:p>
          <a:p>
            <a:pPr algn="l"/>
            <a:endParaRPr lang="pl-PL" sz="3600" dirty="0"/>
          </a:p>
          <a:p>
            <a:pPr algn="l"/>
            <a:r>
              <a:rPr lang="pl-PL" sz="3600" dirty="0" smtClean="0"/>
              <a:t>W jego skład wchodzi </a:t>
            </a:r>
            <a:r>
              <a:rPr lang="pl-PL" b="1" dirty="0" smtClean="0"/>
              <a:t>18 wybitnych niezależnych ekspertów </a:t>
            </a:r>
            <a:r>
              <a:rPr lang="pl-PL" sz="3600" dirty="0" smtClean="0"/>
              <a:t>od praw człowieka z całego świata</a:t>
            </a:r>
            <a:endParaRPr lang="pl-PL" sz="5400" dirty="0"/>
          </a:p>
        </p:txBody>
      </p:sp>
    </p:spTree>
    <p:extLst>
      <p:ext uri="{BB962C8B-B14F-4D97-AF65-F5344CB8AC3E}">
        <p14:creationId xmlns:p14="http://schemas.microsoft.com/office/powerpoint/2010/main" val="873957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878806"/>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 </a:t>
            </a:r>
          </a:p>
          <a:p>
            <a:pPr algn="ctr"/>
            <a:r>
              <a:rPr lang="pl-PL" sz="6600" normalizeH="1" dirty="0" smtClean="0">
                <a:solidFill>
                  <a:schemeClr val="bg1">
                    <a:lumMod val="95000"/>
                  </a:schemeClr>
                </a:solidFill>
                <a:latin typeface="Segoe UI Symbol"/>
                <a:ea typeface="Segoe UI Symbol"/>
                <a:sym typeface="Webdings"/>
              </a:rPr>
              <a:t>👸🙆👨👴🚼🙇👲</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5656" y="1268760"/>
            <a:ext cx="7488832" cy="43924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3600" b="1" dirty="0" smtClean="0">
                <a:solidFill>
                  <a:schemeClr val="accent6">
                    <a:lumMod val="75000"/>
                  </a:schemeClr>
                </a:solidFill>
              </a:rPr>
              <a:t>Prof.  </a:t>
            </a:r>
            <a:r>
              <a:rPr lang="pl-PL" sz="3600" b="1" dirty="0" err="1" smtClean="0">
                <a:solidFill>
                  <a:schemeClr val="accent6">
                    <a:lumMod val="75000"/>
                  </a:schemeClr>
                </a:solidFill>
              </a:rPr>
              <a:t>Anja</a:t>
            </a:r>
            <a:r>
              <a:rPr lang="pl-PL" sz="3600" b="1" dirty="0" smtClean="0">
                <a:solidFill>
                  <a:schemeClr val="accent6">
                    <a:lumMod val="75000"/>
                  </a:schemeClr>
                </a:solidFill>
              </a:rPr>
              <a:t> SEIBERT-FOHR </a:t>
            </a:r>
            <a:br>
              <a:rPr lang="pl-PL" sz="3600" b="1" dirty="0" smtClean="0">
                <a:solidFill>
                  <a:schemeClr val="accent6">
                    <a:lumMod val="75000"/>
                  </a:schemeClr>
                </a:solidFill>
              </a:rPr>
            </a:br>
            <a:r>
              <a:rPr lang="pl-PL" sz="3600" dirty="0" smtClean="0"/>
              <a:t>wykłada prawo na Uniwersytecie w Getyndze,</a:t>
            </a:r>
          </a:p>
          <a:p>
            <a:pPr algn="l">
              <a:spcBef>
                <a:spcPts val="1200"/>
              </a:spcBef>
            </a:pPr>
            <a:r>
              <a:rPr lang="pl-PL" sz="3600" dirty="0" smtClean="0"/>
              <a:t>kieruje zespołem badaczy w Instytucie prawa im </a:t>
            </a:r>
            <a:r>
              <a:rPr lang="pl-PL" sz="3600" dirty="0" err="1" smtClean="0"/>
              <a:t>Maxa</a:t>
            </a:r>
            <a:r>
              <a:rPr lang="pl-PL" sz="3600" dirty="0" smtClean="0"/>
              <a:t> Plancka w Heidelbergu.</a:t>
            </a:r>
          </a:p>
          <a:p>
            <a:pPr algn="l"/>
            <a:endParaRPr lang="pl-PL" sz="3600" dirty="0"/>
          </a:p>
        </p:txBody>
      </p:sp>
    </p:spTree>
    <p:extLst>
      <p:ext uri="{BB962C8B-B14F-4D97-AF65-F5344CB8AC3E}">
        <p14:creationId xmlns:p14="http://schemas.microsoft.com/office/powerpoint/2010/main" val="1884409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878806"/>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 </a:t>
            </a:r>
          </a:p>
          <a:p>
            <a:pPr algn="ctr"/>
            <a:r>
              <a:rPr lang="pl-PL" sz="6600" normalizeH="1" dirty="0" smtClean="0">
                <a:solidFill>
                  <a:schemeClr val="bg1">
                    <a:lumMod val="95000"/>
                  </a:schemeClr>
                </a:solidFill>
                <a:latin typeface="Segoe UI Symbol"/>
                <a:ea typeface="Segoe UI Symbol"/>
                <a:sym typeface="Webdings"/>
              </a:rPr>
              <a:t>👸🙆👨👴🚼🙇👲</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5656" y="1268760"/>
            <a:ext cx="7488832" cy="43924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pl-PL" sz="3600" b="1" dirty="0" smtClean="0">
                <a:solidFill>
                  <a:schemeClr val="accent6">
                    <a:lumMod val="75000"/>
                  </a:schemeClr>
                </a:solidFill>
              </a:rPr>
              <a:t>Prof</a:t>
            </a:r>
            <a:r>
              <a:rPr lang="pl-PL" sz="3600" b="1" dirty="0">
                <a:solidFill>
                  <a:schemeClr val="accent6">
                    <a:lumMod val="75000"/>
                  </a:schemeClr>
                </a:solidFill>
              </a:rPr>
              <a:t>. Sarah CLEVELAND</a:t>
            </a:r>
            <a:r>
              <a:rPr lang="pl-PL" sz="3600" dirty="0" smtClean="0"/>
              <a:t>, </a:t>
            </a:r>
            <a:br>
              <a:rPr lang="pl-PL" sz="3600" dirty="0" smtClean="0"/>
            </a:br>
            <a:r>
              <a:rPr lang="pl-PL" sz="3600" dirty="0" smtClean="0"/>
              <a:t>profesor prawa na Columbia Law School, Nowy Jork, </a:t>
            </a:r>
          </a:p>
          <a:p>
            <a:pPr algn="l">
              <a:spcBef>
                <a:spcPts val="1200"/>
              </a:spcBef>
            </a:pPr>
            <a:r>
              <a:rPr lang="pl-PL" sz="3600" dirty="0" smtClean="0"/>
              <a:t>przedstawicielka USA w  Komisji Weneckiej.</a:t>
            </a:r>
          </a:p>
          <a:p>
            <a:pPr algn="l"/>
            <a:endParaRPr lang="pl-PL" sz="3600" dirty="0"/>
          </a:p>
        </p:txBody>
      </p:sp>
    </p:spTree>
    <p:extLst>
      <p:ext uri="{BB962C8B-B14F-4D97-AF65-F5344CB8AC3E}">
        <p14:creationId xmlns:p14="http://schemas.microsoft.com/office/powerpoint/2010/main" val="820019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878806"/>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 </a:t>
            </a:r>
          </a:p>
          <a:p>
            <a:pPr algn="ctr"/>
            <a:r>
              <a:rPr lang="pl-PL" sz="6600" normalizeH="1" dirty="0" smtClean="0">
                <a:solidFill>
                  <a:schemeClr val="bg1">
                    <a:lumMod val="95000"/>
                  </a:schemeClr>
                </a:solidFill>
                <a:latin typeface="Segoe UI Symbol"/>
                <a:ea typeface="Segoe UI Symbol"/>
                <a:sym typeface="Webdings"/>
              </a:rPr>
              <a:t>👸🙆👨👴🚼🙇👲</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5656" y="1268760"/>
            <a:ext cx="7488832" cy="43924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pl-PL" sz="3600" b="1" dirty="0" smtClean="0">
                <a:solidFill>
                  <a:schemeClr val="accent6">
                    <a:lumMod val="75000"/>
                  </a:schemeClr>
                </a:solidFill>
              </a:rPr>
              <a:t>Prof</a:t>
            </a:r>
            <a:r>
              <a:rPr lang="pl-PL" sz="3600" b="1" dirty="0">
                <a:solidFill>
                  <a:schemeClr val="accent6">
                    <a:lumMod val="75000"/>
                  </a:schemeClr>
                </a:solidFill>
              </a:rPr>
              <a:t>.  </a:t>
            </a:r>
            <a:r>
              <a:rPr lang="pl-PL" sz="3600" b="1" dirty="0" err="1">
                <a:solidFill>
                  <a:schemeClr val="accent6">
                    <a:lumMod val="75000"/>
                  </a:schemeClr>
                </a:solidFill>
              </a:rPr>
              <a:t>Fabián</a:t>
            </a:r>
            <a:r>
              <a:rPr lang="pl-PL" sz="3600" b="1" dirty="0">
                <a:solidFill>
                  <a:schemeClr val="accent6">
                    <a:lumMod val="75000"/>
                  </a:schemeClr>
                </a:solidFill>
              </a:rPr>
              <a:t> Omar SALVIOLI </a:t>
            </a:r>
            <a:r>
              <a:rPr lang="pl-PL" sz="3600" dirty="0" smtClean="0"/>
              <a:t> przewodniczący </a:t>
            </a:r>
            <a:r>
              <a:rPr lang="pl-PL" sz="3600" dirty="0" err="1" smtClean="0"/>
              <a:t>Komietu</a:t>
            </a:r>
            <a:r>
              <a:rPr lang="pl-PL" sz="3600" dirty="0" smtClean="0"/>
              <a:t>, </a:t>
            </a:r>
            <a:br>
              <a:rPr lang="pl-PL" sz="3600" dirty="0" smtClean="0"/>
            </a:br>
            <a:r>
              <a:rPr lang="pl-PL" sz="3600" dirty="0" smtClean="0"/>
              <a:t>profesor prawa, Uniwersytet La Plata, </a:t>
            </a:r>
          </a:p>
          <a:p>
            <a:pPr algn="l">
              <a:spcBef>
                <a:spcPts val="1200"/>
              </a:spcBef>
            </a:pPr>
            <a:r>
              <a:rPr lang="pl-PL" sz="3600" dirty="0" smtClean="0"/>
              <a:t>dyrektor Instytutu Praw Człowieka</a:t>
            </a:r>
            <a:endParaRPr lang="pl-PL" sz="3600" dirty="0"/>
          </a:p>
        </p:txBody>
      </p:sp>
    </p:spTree>
    <p:extLst>
      <p:ext uri="{BB962C8B-B14F-4D97-AF65-F5344CB8AC3E}">
        <p14:creationId xmlns:p14="http://schemas.microsoft.com/office/powerpoint/2010/main" val="1087803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839668" y="24507"/>
            <a:ext cx="7304332" cy="6833493"/>
          </a:xfrm>
          <a:prstGeom prst="rect">
            <a:avLst/>
          </a:prstGeom>
          <a:solidFill>
            <a:schemeClr val="bg1">
              <a:lumMod val="95000"/>
            </a:schemeClr>
          </a:solidFill>
          <a:ln w="952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lumMod val="75000"/>
                  <a:lumOff val="25000"/>
                </a:schemeClr>
              </a:solidFill>
              <a:effectLst>
                <a:outerShdw blurRad="38100" dist="38100" dir="2700000" algn="tl">
                  <a:srgbClr val="000000">
                    <a:alpha val="43137"/>
                  </a:srgbClr>
                </a:outerShdw>
              </a:effectLst>
            </a:endParaRPr>
          </a:p>
        </p:txBody>
      </p:sp>
      <p:sp>
        <p:nvSpPr>
          <p:cNvPr id="20" name="pole tekstowe 19"/>
          <p:cNvSpPr txBox="1"/>
          <p:nvPr/>
        </p:nvSpPr>
        <p:spPr>
          <a:xfrm>
            <a:off x="1615139" y="-9391"/>
            <a:ext cx="7637381" cy="6878806"/>
          </a:xfrm>
          <a:prstGeom prst="rect">
            <a:avLst/>
          </a:prstGeom>
          <a:solidFill>
            <a:schemeClr val="bg1"/>
          </a:solidFill>
        </p:spPr>
        <p:txBody>
          <a:bodyPr wrap="square" rtlCol="0">
            <a:spAutoFit/>
          </a:bodyPr>
          <a:lstStyle/>
          <a:p>
            <a:pPr algn="ctr"/>
            <a:endParaRPr lang="pl-PL" sz="1300" normalizeH="1" dirty="0" smtClean="0">
              <a:solidFill>
                <a:schemeClr val="bg1">
                  <a:lumMod val="85000"/>
                </a:schemeClr>
              </a:solidFill>
              <a:latin typeface="Segoe UI Symbol"/>
              <a:ea typeface="Segoe UI Symbol"/>
              <a:sym typeface="Webdings"/>
            </a:endParaRPr>
          </a:p>
          <a:p>
            <a:pPr algn="ctr"/>
            <a:r>
              <a:rPr lang="pl-PL" sz="6600" normalizeH="1" dirty="0" smtClean="0">
                <a:solidFill>
                  <a:schemeClr val="bg1">
                    <a:lumMod val="95000"/>
                  </a:schemeClr>
                </a:solidFill>
                <a:latin typeface="Segoe UI Symbol"/>
                <a:ea typeface="Segoe UI Symbol"/>
                <a:sym typeface="Webdings"/>
              </a:rPr>
              <a:t>👯👵👦👰👳👤🙋👱🙇👲👴👵 🙎👸👧👶🙆🚼👯👵👦👰👳👱🙇👲👴👵👷  </a:t>
            </a:r>
          </a:p>
          <a:p>
            <a:pPr algn="ctr"/>
            <a:r>
              <a:rPr lang="pl-PL" sz="6600" normalizeH="1" dirty="0" smtClean="0">
                <a:solidFill>
                  <a:schemeClr val="bg1">
                    <a:lumMod val="95000"/>
                  </a:schemeClr>
                </a:solidFill>
                <a:latin typeface="Segoe UI Symbol"/>
                <a:ea typeface="Segoe UI Symbol"/>
                <a:sym typeface="Webdings"/>
              </a:rPr>
              <a:t>👸🙆👨👴🚼🙇👲</a:t>
            </a:r>
          </a:p>
          <a:p>
            <a:pPr algn="ctr"/>
            <a:r>
              <a:rPr lang="pl-PL" sz="6600" normalizeH="1" dirty="0" smtClean="0">
                <a:solidFill>
                  <a:schemeClr val="bg1">
                    <a:lumMod val="95000"/>
                  </a:schemeClr>
                </a:solidFill>
                <a:latin typeface="Segoe UI Symbol"/>
                <a:ea typeface="Segoe UI Symbol"/>
                <a:sym typeface="Webdings"/>
              </a:rPr>
              <a:t>👯👵👦👰👳👤🙋👱</a:t>
            </a:r>
          </a:p>
          <a:p>
            <a:pPr algn="ctr"/>
            <a:endParaRPr lang="pl-PL" sz="2800" normalizeH="1" dirty="0" smtClean="0">
              <a:solidFill>
                <a:schemeClr val="bg1">
                  <a:lumMod val="95000"/>
                </a:schemeClr>
              </a:solidFill>
              <a:latin typeface="Segoe UI Symbol"/>
              <a:ea typeface="Segoe UI Symbol"/>
              <a:sym typeface="Webdings"/>
            </a:endParaRPr>
          </a:p>
          <a:p>
            <a:pPr algn="ctr"/>
            <a:endParaRPr lang="pl-PL" sz="800" normalizeH="1" dirty="0">
              <a:solidFill>
                <a:schemeClr val="bg1">
                  <a:lumMod val="95000"/>
                </a:schemeClr>
              </a:solidFill>
              <a:latin typeface="Segoe UI Symbol"/>
              <a:ea typeface="Segoe UI Symbol"/>
              <a:sym typeface="Webdings"/>
            </a:endParaRPr>
          </a:p>
        </p:txBody>
      </p:sp>
      <p:sp>
        <p:nvSpPr>
          <p:cNvPr id="6" name="Prostokąt 5"/>
          <p:cNvSpPr/>
          <p:nvPr/>
        </p:nvSpPr>
        <p:spPr>
          <a:xfrm>
            <a:off x="-4645024" y="-27384"/>
            <a:ext cx="1475656" cy="5517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35496" y="6290156"/>
            <a:ext cx="1440160" cy="523220"/>
          </a:xfrm>
          <a:prstGeom prst="rect">
            <a:avLst/>
          </a:prstGeom>
          <a:noFill/>
        </p:spPr>
        <p:txBody>
          <a:bodyPr wrap="square" rtlCol="0">
            <a:spAutoFit/>
          </a:bodyPr>
          <a:lstStyle/>
          <a:p>
            <a:r>
              <a:rPr lang="pl-PL" sz="1400" b="1" dirty="0" smtClean="0">
                <a:solidFill>
                  <a:srgbClr val="CC3300"/>
                </a:solidFill>
              </a:rPr>
              <a:t>PRAWO JEST </a:t>
            </a:r>
            <a:endParaRPr lang="pl-PL" sz="1400" b="1" dirty="0">
              <a:solidFill>
                <a:srgbClr val="CC3300"/>
              </a:solidFill>
            </a:endParaRPr>
          </a:p>
          <a:p>
            <a:r>
              <a:rPr lang="pl-PL" sz="1400" b="1" dirty="0" smtClean="0">
                <a:solidFill>
                  <a:srgbClr val="CC3300"/>
                </a:solidFill>
              </a:rPr>
              <a:t>DLA LUDZI</a:t>
            </a:r>
            <a:endParaRPr lang="pl-PL" sz="1400" b="1" dirty="0">
              <a:solidFill>
                <a:srgbClr val="CC3300"/>
              </a:solidFill>
            </a:endParaRPr>
          </a:p>
        </p:txBody>
      </p:sp>
      <p:pic>
        <p:nvPicPr>
          <p:cNvPr id="13" name="Obraz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507"/>
            <a:ext cx="1374199" cy="668189"/>
          </a:xfrm>
          <a:prstGeom prst="rect">
            <a:avLst/>
          </a:prstGeom>
        </p:spPr>
      </p:pic>
      <p:sp>
        <p:nvSpPr>
          <p:cNvPr id="14" name="pole tekstowe 13"/>
          <p:cNvSpPr txBox="1"/>
          <p:nvPr/>
        </p:nvSpPr>
        <p:spPr>
          <a:xfrm>
            <a:off x="-36512" y="764704"/>
            <a:ext cx="1440160" cy="523220"/>
          </a:xfrm>
          <a:prstGeom prst="rect">
            <a:avLst/>
          </a:prstGeom>
          <a:noFill/>
        </p:spPr>
        <p:txBody>
          <a:bodyPr wrap="square" rtlCol="0">
            <a:spAutoFit/>
          </a:bodyPr>
          <a:lstStyle/>
          <a:p>
            <a:r>
              <a:rPr lang="pl-PL" sz="1400" b="1" dirty="0" smtClean="0">
                <a:solidFill>
                  <a:srgbClr val="CC3300"/>
                </a:solidFill>
              </a:rPr>
              <a:t>RZECZNIK PRAW OBYWATELSKICH</a:t>
            </a:r>
            <a:endParaRPr lang="pl-PL" sz="1400" b="1" dirty="0">
              <a:solidFill>
                <a:srgbClr val="CC3300"/>
              </a:solidFill>
            </a:endParaRPr>
          </a:p>
        </p:txBody>
      </p:sp>
      <p:sp>
        <p:nvSpPr>
          <p:cNvPr id="16" name="Tytuł 1"/>
          <p:cNvSpPr txBox="1">
            <a:spLocks/>
          </p:cNvSpPr>
          <p:nvPr/>
        </p:nvSpPr>
        <p:spPr>
          <a:xfrm>
            <a:off x="1475656" y="1268760"/>
            <a:ext cx="7488832" cy="43924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1200"/>
              </a:spcBef>
            </a:pPr>
            <a:r>
              <a:rPr lang="pl-PL" sz="3600" b="1" dirty="0" smtClean="0">
                <a:solidFill>
                  <a:schemeClr val="accent6">
                    <a:lumMod val="75000"/>
                  </a:schemeClr>
                </a:solidFill>
              </a:rPr>
              <a:t>Prof</a:t>
            </a:r>
            <a:r>
              <a:rPr lang="pl-PL" sz="3600" b="1" dirty="0">
                <a:solidFill>
                  <a:schemeClr val="accent6">
                    <a:lumMod val="75000"/>
                  </a:schemeClr>
                </a:solidFill>
              </a:rPr>
              <a:t>. </a:t>
            </a:r>
            <a:r>
              <a:rPr lang="pl-PL" sz="3600" b="1" dirty="0" err="1">
                <a:solidFill>
                  <a:schemeClr val="accent6">
                    <a:lumMod val="75000"/>
                  </a:schemeClr>
                </a:solidFill>
              </a:rPr>
              <a:t>Yuval</a:t>
            </a:r>
            <a:r>
              <a:rPr lang="pl-PL" sz="3600" b="1" dirty="0">
                <a:solidFill>
                  <a:schemeClr val="accent6">
                    <a:lumMod val="75000"/>
                  </a:schemeClr>
                </a:solidFill>
              </a:rPr>
              <a:t> SHANY</a:t>
            </a:r>
            <a:r>
              <a:rPr lang="pl-PL" sz="3600" dirty="0"/>
              <a:t>, </a:t>
            </a:r>
            <a:r>
              <a:rPr lang="pl-PL" sz="3600" dirty="0" smtClean="0"/>
              <a:t>wykłada prawo </a:t>
            </a:r>
            <a:br>
              <a:rPr lang="pl-PL" sz="3600" dirty="0" smtClean="0"/>
            </a:br>
            <a:r>
              <a:rPr lang="pl-PL" sz="3600" dirty="0" smtClean="0"/>
              <a:t>na Uniwersytecie Hebrajskim </a:t>
            </a:r>
            <a:br>
              <a:rPr lang="pl-PL" sz="3600" dirty="0" smtClean="0"/>
            </a:br>
            <a:r>
              <a:rPr lang="pl-PL" sz="3600" dirty="0" smtClean="0"/>
              <a:t>w Jerozolimie </a:t>
            </a:r>
            <a:br>
              <a:rPr lang="pl-PL" sz="3600" dirty="0" smtClean="0"/>
            </a:br>
            <a:r>
              <a:rPr lang="pl-PL" sz="3600" dirty="0" smtClean="0"/>
              <a:t>i na Uniwersytecie </a:t>
            </a:r>
            <a:r>
              <a:rPr lang="pl-PL" sz="3600" dirty="0"/>
              <a:t>w Michigan</a:t>
            </a:r>
          </a:p>
        </p:txBody>
      </p:sp>
    </p:spTree>
    <p:extLst>
      <p:ext uri="{BB962C8B-B14F-4D97-AF65-F5344CB8AC3E}">
        <p14:creationId xmlns:p14="http://schemas.microsoft.com/office/powerpoint/2010/main" val="36179269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753</Words>
  <Application>Microsoft Office PowerPoint</Application>
  <PresentationFormat>Pokaz na ekranie (4:3)</PresentationFormat>
  <Paragraphs>224</Paragraphs>
  <Slides>20</Slides>
  <Notes>20</Notes>
  <HiddenSlides>0</HiddenSlides>
  <MMClips>0</MMClips>
  <ScaleCrop>false</ScaleCrop>
  <HeadingPairs>
    <vt:vector size="4" baseType="variant">
      <vt:variant>
        <vt:lpstr>Motyw</vt:lpstr>
      </vt:variant>
      <vt:variant>
        <vt:i4>1</vt:i4>
      </vt:variant>
      <vt:variant>
        <vt:lpstr>Tytuły slajdów</vt:lpstr>
      </vt:variant>
      <vt:variant>
        <vt:i4>20</vt:i4>
      </vt:variant>
    </vt:vector>
  </HeadingPairs>
  <TitlesOfParts>
    <vt:vector size="21" baseType="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BRPO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Agnieszka Jędrzejczyk</dc:creator>
  <cp:lastModifiedBy>Agnieszka Jędrzejczyk</cp:lastModifiedBy>
  <cp:revision>15</cp:revision>
  <dcterms:created xsi:type="dcterms:W3CDTF">2016-10-31T11:52:09Z</dcterms:created>
  <dcterms:modified xsi:type="dcterms:W3CDTF">2016-11-07T10:33:52Z</dcterms:modified>
</cp:coreProperties>
</file>