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71" r:id="rId4"/>
    <p:sldId id="272" r:id="rId5"/>
    <p:sldId id="264" r:id="rId6"/>
    <p:sldId id="263" r:id="rId7"/>
    <p:sldId id="266" r:id="rId8"/>
    <p:sldId id="267" r:id="rId9"/>
    <p:sldId id="265" r:id="rId10"/>
    <p:sldId id="273" r:id="rId11"/>
    <p:sldId id="27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33137-50EF-4141-BA22-F5A10E59FDC1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1ECD-4E62-45B1-BF24-2EB099FD18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333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6BF7FDD-8960-4C5F-9043-04EAE1B1ED9E}" type="slidenum">
              <a:rPr lang="pl-PL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/>
              <a:t>2</a:t>
            </a:fld>
            <a:endParaRPr lang="pl-PL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756" y="4343618"/>
            <a:ext cx="5486081" cy="411378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84713" y="8685782"/>
            <a:ext cx="2973287" cy="45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6E06726-E4BF-4772-AB8F-9DEE3B929AF6}" type="slidenum">
              <a:rPr lang="pl-PL" sz="13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pl-PL" sz="13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72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6BF7FDD-8960-4C5F-9043-04EAE1B1ED9E}" type="slidenum">
              <a:rPr lang="pl-PL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/>
              <a:t>3</a:t>
            </a:fld>
            <a:endParaRPr lang="pl-PL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756" y="4343618"/>
            <a:ext cx="5486081" cy="411378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84713" y="8685782"/>
            <a:ext cx="2973287" cy="45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6E06726-E4BF-4772-AB8F-9DEE3B929AF6}" type="slidenum">
              <a:rPr lang="pl-PL" sz="13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pl-PL" sz="13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48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6BF7FDD-8960-4C5F-9043-04EAE1B1ED9E}" type="slidenum">
              <a:rPr lang="pl-PL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/>
              <a:t>4</a:t>
            </a:fld>
            <a:endParaRPr lang="pl-PL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756" y="4343618"/>
            <a:ext cx="5486081" cy="411378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84713" y="8685782"/>
            <a:ext cx="2973287" cy="45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6E06726-E4BF-4772-AB8F-9DEE3B929AF6}" type="slidenum">
              <a:rPr lang="pl-PL" sz="13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pl-PL" sz="13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909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6BF7FDD-8960-4C5F-9043-04EAE1B1ED9E}" type="slidenum">
              <a:rPr lang="pl-PL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/>
              <a:t>5</a:t>
            </a:fld>
            <a:endParaRPr lang="pl-PL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756" y="4343618"/>
            <a:ext cx="5486081" cy="411378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84713" y="8685782"/>
            <a:ext cx="2973287" cy="45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6E06726-E4BF-4772-AB8F-9DEE3B929AF6}" type="slidenum">
              <a:rPr lang="pl-PL" sz="13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pl-PL" sz="13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6BF7FDD-8960-4C5F-9043-04EAE1B1ED9E}" type="slidenum">
              <a:rPr lang="pl-PL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/>
              <a:t>9</a:t>
            </a:fld>
            <a:endParaRPr lang="pl-PL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756" y="4343618"/>
            <a:ext cx="5486081" cy="411378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84713" y="8685782"/>
            <a:ext cx="2973287" cy="45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6E06726-E4BF-4772-AB8F-9DEE3B929AF6}" type="slidenum">
              <a:rPr lang="pl-PL" sz="13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ClrTx/>
                <a:buFontTx/>
                <a:buNone/>
              </a:pPr>
              <a:t>9</a:t>
            </a:fld>
            <a:endParaRPr lang="pl-PL" sz="13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6BF7FDD-8960-4C5F-9043-04EAE1B1ED9E}" type="slidenum">
              <a:rPr lang="pl-PL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/>
              <a:t>10</a:t>
            </a:fld>
            <a:endParaRPr lang="pl-PL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756" y="4343618"/>
            <a:ext cx="5486081" cy="411378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84713" y="8685782"/>
            <a:ext cx="2973287" cy="45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6E06726-E4BF-4772-AB8F-9DEE3B929AF6}" type="slidenum">
              <a:rPr lang="pl-PL" sz="13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pl-PL" sz="13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3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80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058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58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10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98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90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72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9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625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86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EC5D4-858C-4193-99E8-20F9BF061AB2}" type="datetimeFigureOut">
              <a:rPr lang="pl-PL" smtClean="0"/>
              <a:t>2018-05-11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B23EB-E029-48B7-9923-4CC11B28F3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824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gdynia.pl/graphics/images/gdynia_herb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gdynia.pl/graphics/images/gdynia_herb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gdynia.pl/graphics/images/gdynia_herb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gdynia.pl/graphics/images/gdynia_herb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gdynia.pl/graphics/images/gdynia_herb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gdynia.pl/graphics/images/gdynia_herb.g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gdynia.pl/graphics/images/gdynia_herb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gdynia.pl/graphics/images/gdynia_herb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gdynia.pl/graphics/images/gdynia_herb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gdynia.pl/graphics/images/gdynia_herb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gdynia.pl/graphics/images/gdynia_herb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97122" y="1988840"/>
            <a:ext cx="7918648" cy="2810743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Klauzule społeczne </a:t>
            </a:r>
            <a:b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w zamówieniach publicznych </a:t>
            </a:r>
            <a:b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Miasta Gdyni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10" descr="Gdynia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791" y="836712"/>
            <a:ext cx="538747" cy="70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59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755650" y="6356350"/>
            <a:ext cx="74882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sz="1400" b="1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9552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Rezultaty, efekty, zmiany</a:t>
            </a:r>
            <a:endParaRPr lang="pl-PL" sz="2800" b="1" dirty="0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69817" y="1556792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/>
              <a:t>narzędzie </a:t>
            </a:r>
            <a:r>
              <a:rPr lang="pl-PL" dirty="0" smtClean="0"/>
              <a:t>włączenia społecznego, </a:t>
            </a:r>
            <a:endParaRPr lang="pl-PL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narzędzie </a:t>
            </a:r>
            <a:r>
              <a:rPr lang="pl-PL" dirty="0"/>
              <a:t>oddziaływania na rynek </a:t>
            </a:r>
            <a:r>
              <a:rPr lang="pl-PL" dirty="0" smtClean="0"/>
              <a:t>pracy i rynek usług:</a:t>
            </a:r>
          </a:p>
          <a:p>
            <a:pPr marL="627063" indent="-3524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powstanie stabilnych miejsc pracy dla osób, które wcześniej korzystały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różnorodnego wsparcia systemu pomocy społecznej </a:t>
            </a:r>
            <a:r>
              <a:rPr lang="pl-PL" dirty="0" smtClean="0"/>
              <a:t>=&gt; zmiana sytuacji tych osób i ich rodzin, zmniejszenie nakładów na ich wsparcie,</a:t>
            </a:r>
          </a:p>
          <a:p>
            <a:pPr marL="627063" indent="-3524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zmiany na gdyńskim rynku </a:t>
            </a:r>
            <a:r>
              <a:rPr lang="pl-PL" dirty="0" smtClean="0"/>
              <a:t>opiekuńczym w zakresie warunków zatrudnienia </a:t>
            </a:r>
            <a:br>
              <a:rPr lang="pl-PL" dirty="0" smtClean="0"/>
            </a:br>
            <a:r>
              <a:rPr lang="pl-PL" dirty="0" smtClean="0"/>
              <a:t>przy realizacji zadań publicznych -  </a:t>
            </a:r>
            <a:r>
              <a:rPr lang="pl-PL" dirty="0"/>
              <a:t>wpływ w procesie budowania godnych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zgodnych z prawami społecznymi warunków pracy opiekunów zatrudnianych przez podmioty komercyjne, co w perspektywie czasu stopniowo przekłada się na wyższą jakość wykonywanych przez nich </a:t>
            </a:r>
            <a:r>
              <a:rPr lang="pl-PL" dirty="0" smtClean="0"/>
              <a:t>usług,</a:t>
            </a:r>
            <a:endParaRPr lang="pl-PL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instrument </a:t>
            </a:r>
            <a:r>
              <a:rPr lang="pl-PL" dirty="0"/>
              <a:t>promowania biznesu odpowiedzialnego społecznie, a także stymulowania i wspierania inicjatyw lokalnej </a:t>
            </a:r>
            <a:r>
              <a:rPr lang="pl-PL" dirty="0" smtClean="0"/>
              <a:t>przedsiębiorczości społecznej</a:t>
            </a:r>
            <a:r>
              <a:rPr lang="pl-PL" dirty="0" smtClean="0"/>
              <a:t>,</a:t>
            </a:r>
            <a:endParaRPr lang="pl-PL" dirty="0" smtClean="0"/>
          </a:p>
          <a:p>
            <a:pPr marL="274638" indent="-274638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/>
              <a:t>zwiększenie efektywności wydatków publicznych,</a:t>
            </a:r>
          </a:p>
          <a:p>
            <a:pPr marL="274638" indent="-274638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altLang="pl-PL" dirty="0"/>
              <a:t>budowanie wizerunku samorządu jako odpowiedzialnego </a:t>
            </a:r>
            <a:r>
              <a:rPr lang="pl-PL" altLang="pl-PL" dirty="0" smtClean="0"/>
              <a:t>konsumenta oraz podmiotu </a:t>
            </a:r>
            <a:r>
              <a:rPr lang="pl-PL" dirty="0" smtClean="0"/>
              <a:t>stymulującego powstawanie lokalnego rynku świadomego społecznie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8" name="Picture 10" descr="Gdynia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340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58453" y="4821049"/>
            <a:ext cx="5100137" cy="77107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7500" tIns="35100" rIns="67500" bIns="351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endParaRPr lang="pl-PL" altLang="pl-PL" sz="750" b="1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>
              <a:buClrTx/>
              <a:buFontTx/>
              <a:buNone/>
            </a:pPr>
            <a:r>
              <a:rPr lang="pl-PL" altLang="pl-PL" sz="2000" b="1" dirty="0" smtClean="0">
                <a:solidFill>
                  <a:srgbClr val="204C82"/>
                </a:solidFill>
                <a:latin typeface="Calibri" panose="020F0502020204030204" pitchFamily="34" charset="0"/>
              </a:rPr>
              <a:t>Miejski Ośrodek Pomocy Społecznej w Gdyni</a:t>
            </a:r>
            <a:endParaRPr lang="pl-PL" altLang="pl-PL" sz="2000" b="1" dirty="0">
              <a:solidFill>
                <a:srgbClr val="204C82"/>
              </a:solidFill>
              <a:latin typeface="Calibri" panose="020F0502020204030204" pitchFamily="34" charset="0"/>
            </a:endParaRPr>
          </a:p>
          <a:p>
            <a:pPr>
              <a:buClrTx/>
              <a:buFontTx/>
              <a:buNone/>
            </a:pPr>
            <a:r>
              <a:rPr lang="pl-PL" altLang="pl-PL" dirty="0">
                <a:solidFill>
                  <a:srgbClr val="204C82"/>
                </a:solidFill>
                <a:latin typeface="Calibri" panose="020F0502020204030204" pitchFamily="34" charset="0"/>
              </a:rPr>
              <a:t>www.mopsgdynia.pl</a:t>
            </a:r>
            <a:endParaRPr lang="pl-PL" altLang="pl-PL" dirty="0">
              <a:solidFill>
                <a:srgbClr val="204C8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8454" y="3959575"/>
            <a:ext cx="4113546" cy="8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7500" tIns="35100" rIns="67500" bIns="351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pl-PL" altLang="pl-PL" sz="2200" b="1" dirty="0">
                <a:solidFill>
                  <a:srgbClr val="204C82"/>
                </a:solidFill>
                <a:latin typeface="Calibri" panose="020F0502020204030204" pitchFamily="34" charset="0"/>
              </a:rPr>
              <a:t>Katarzyna </a:t>
            </a:r>
            <a:r>
              <a:rPr lang="pl-PL" altLang="pl-PL" sz="2200" b="1" dirty="0">
                <a:solidFill>
                  <a:srgbClr val="204C82"/>
                </a:solidFill>
                <a:latin typeface="Calibri" panose="020F0502020204030204" pitchFamily="34" charset="0"/>
              </a:rPr>
              <a:t>Stec</a:t>
            </a:r>
          </a:p>
          <a:p>
            <a:pPr>
              <a:buClrTx/>
              <a:buFontTx/>
              <a:buNone/>
            </a:pPr>
            <a:r>
              <a:rPr lang="pl-PL" altLang="pl-PL" sz="2400" dirty="0" smtClean="0">
                <a:solidFill>
                  <a:srgbClr val="204C82"/>
                </a:solidFill>
                <a:latin typeface="Wingdings" panose="05000000000000000000" pitchFamily="2" charset="2"/>
              </a:rPr>
              <a:t></a:t>
            </a:r>
            <a:r>
              <a:rPr lang="pl-PL" altLang="pl-PL" sz="2400" i="1" dirty="0" smtClean="0">
                <a:solidFill>
                  <a:srgbClr val="204C82"/>
                </a:solidFill>
                <a:latin typeface="Calibri" panose="020F0502020204030204" pitchFamily="34" charset="0"/>
              </a:rPr>
              <a:t>  </a:t>
            </a:r>
            <a:r>
              <a:rPr lang="pl-PL" altLang="pl-PL" sz="2000" i="1" dirty="0">
                <a:solidFill>
                  <a:srgbClr val="204C82"/>
                </a:solidFill>
                <a:latin typeface="Calibri" panose="020F0502020204030204" pitchFamily="34" charset="0"/>
              </a:rPr>
              <a:t>k.stec@mopsgdynia.pl</a:t>
            </a:r>
          </a:p>
        </p:txBody>
      </p:sp>
      <p:pic>
        <p:nvPicPr>
          <p:cNvPr id="6" name="Picture 10" descr="Gdynia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77475" y="206084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Dziękuję za uwagę</a:t>
            </a:r>
            <a:endParaRPr lang="pl-PL" sz="2800" b="1" dirty="0">
              <a:solidFill>
                <a:srgbClr val="1F497D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6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755650" y="6356350"/>
            <a:ext cx="74882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sz="1400" b="1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36600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Przesłanki </a:t>
            </a:r>
            <a:r>
              <a:rPr lang="pl-PL" sz="2800" b="1" dirty="0">
                <a:solidFill>
                  <a:srgbClr val="1F497D"/>
                </a:solidFill>
                <a:latin typeface="Calibri" pitchFamily="34" charset="0"/>
              </a:rPr>
              <a:t>dla wdrożenia </a:t>
            </a: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/>
            </a:r>
            <a:b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</a:b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prospołecznych </a:t>
            </a:r>
            <a:r>
              <a:rPr lang="pl-PL" sz="2800" b="1" dirty="0">
                <a:solidFill>
                  <a:srgbClr val="1F497D"/>
                </a:solidFill>
                <a:latin typeface="Calibri" pitchFamily="34" charset="0"/>
              </a:rPr>
              <a:t>instrumentów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792869" y="1727759"/>
            <a:ext cx="7616031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sz="2000" b="1" dirty="0" smtClean="0"/>
              <a:t>Charakterystyka </a:t>
            </a:r>
            <a:r>
              <a:rPr lang="pl-PL" sz="2000" b="1" dirty="0"/>
              <a:t>lokalnego rynku pracy oraz wyzwania,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przed </a:t>
            </a:r>
            <a:r>
              <a:rPr lang="pl-PL" sz="2000" b="1" dirty="0"/>
              <a:t>którymi stanął system pomocy </a:t>
            </a:r>
            <a:r>
              <a:rPr lang="pl-PL" sz="2000" b="1" dirty="0" smtClean="0"/>
              <a:t>społecznej:</a:t>
            </a:r>
          </a:p>
          <a:p>
            <a:pPr marL="342900" indent="-342900">
              <a:buAutoNum type="arabicPeriod"/>
            </a:pPr>
            <a:endParaRPr lang="pl-PL" sz="500" dirty="0" smtClean="0"/>
          </a:p>
          <a:p>
            <a:pPr marL="622300" indent="-266700">
              <a:buFont typeface="Wingdings" panose="05000000000000000000" pitchFamily="2" charset="2"/>
              <a:buChar char="§"/>
            </a:pPr>
            <a:r>
              <a:rPr lang="pl-PL" dirty="0" smtClean="0"/>
              <a:t>niskie </a:t>
            </a:r>
            <a:r>
              <a:rPr lang="pl-PL" dirty="0"/>
              <a:t>bezrobocie i </a:t>
            </a:r>
            <a:r>
              <a:rPr lang="pl-PL" dirty="0" smtClean="0"/>
              <a:t>jednocześnie problem </a:t>
            </a:r>
            <a:r>
              <a:rPr lang="pl-PL" dirty="0"/>
              <a:t>zatrudnialności</a:t>
            </a:r>
            <a:r>
              <a:rPr lang="pl-PL" dirty="0" smtClean="0"/>
              <a:t>,</a:t>
            </a:r>
          </a:p>
          <a:p>
            <a:pPr marL="622300" indent="-266700">
              <a:buFont typeface="Wingdings" panose="05000000000000000000" pitchFamily="2" charset="2"/>
              <a:buChar char="§"/>
            </a:pPr>
            <a:r>
              <a:rPr lang="pl-PL" dirty="0" smtClean="0"/>
              <a:t>potrzeba </a:t>
            </a:r>
            <a:r>
              <a:rPr lang="pl-PL" dirty="0"/>
              <a:t>zapewnienia warunków do płynnego przechodzenia od ofert </a:t>
            </a:r>
            <a:br>
              <a:rPr lang="pl-PL" dirty="0"/>
            </a:br>
            <a:r>
              <a:rPr lang="pl-PL" dirty="0" smtClean="0"/>
              <a:t>o charakterze opiekuńczym </a:t>
            </a:r>
            <a:r>
              <a:rPr lang="pl-PL" dirty="0"/>
              <a:t>- poprzez podstawowy trening pracy, różne czasowe formy zatrudnienia - po możliwość stabilnej aktywności </a:t>
            </a:r>
            <a:r>
              <a:rPr lang="pl-PL" dirty="0" smtClean="0"/>
              <a:t>zawodowej.</a:t>
            </a:r>
          </a:p>
          <a:p>
            <a:pPr marL="342900" indent="-342900">
              <a:buFont typeface="+mj-lt"/>
              <a:buAutoNum type="arabicPeriod" startAt="2"/>
            </a:pPr>
            <a:endParaRPr lang="pl-PL" dirty="0"/>
          </a:p>
          <a:p>
            <a:pPr marL="342900" indent="-342900">
              <a:buFont typeface="+mj-lt"/>
              <a:buAutoNum type="arabicPeriod" startAt="2"/>
            </a:pPr>
            <a:r>
              <a:rPr lang="pl-PL" sz="2000" b="1" dirty="0" smtClean="0"/>
              <a:t>Wyniki analizy rynku usług: </a:t>
            </a:r>
          </a:p>
          <a:p>
            <a:endParaRPr lang="pl-PL" sz="400" dirty="0" smtClean="0"/>
          </a:p>
          <a:p>
            <a:pPr marL="622300" indent="-266700">
              <a:buFont typeface="Wingdings" panose="05000000000000000000" pitchFamily="2" charset="2"/>
              <a:buChar char="§"/>
            </a:pPr>
            <a:r>
              <a:rPr lang="pl-PL" dirty="0"/>
              <a:t>braki i luki w usługach jako obszar dla aktywności </a:t>
            </a:r>
            <a:r>
              <a:rPr lang="pl-PL" dirty="0" smtClean="0"/>
              <a:t>w szczególności  podmiotów </a:t>
            </a:r>
            <a:r>
              <a:rPr lang="pl-PL" dirty="0"/>
              <a:t>ekonomii społecznej pod </a:t>
            </a:r>
            <a:r>
              <a:rPr lang="pl-PL" dirty="0" smtClean="0"/>
              <a:t>kątem aktywizacji </a:t>
            </a:r>
            <a:r>
              <a:rPr lang="pl-PL" dirty="0"/>
              <a:t>oraz integracji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reintegracji zawodowej osób znajdujących się w niekorzystnej sytuacji na rynku pracy. </a:t>
            </a:r>
          </a:p>
        </p:txBody>
      </p:sp>
      <p:pic>
        <p:nvPicPr>
          <p:cNvPr id="8" name="Picture 10" descr="Gdynia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8649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755650" y="6356350"/>
            <a:ext cx="74882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sz="1400" b="1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36600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Przesłanki </a:t>
            </a:r>
            <a:r>
              <a:rPr lang="pl-PL" sz="2800" b="1" dirty="0">
                <a:solidFill>
                  <a:srgbClr val="1F497D"/>
                </a:solidFill>
                <a:latin typeface="Calibri" pitchFamily="34" charset="0"/>
              </a:rPr>
              <a:t>dla wdrożenia </a:t>
            </a: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/>
            </a:r>
            <a:b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</a:b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prospołecznych </a:t>
            </a:r>
            <a:r>
              <a:rPr lang="pl-PL" sz="2800" b="1" dirty="0">
                <a:solidFill>
                  <a:srgbClr val="1F497D"/>
                </a:solidFill>
                <a:latin typeface="Calibri" pitchFamily="34" charset="0"/>
              </a:rPr>
              <a:t>instrumentów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813019" y="1727759"/>
            <a:ext cx="76160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</a:pPr>
            <a:r>
              <a:rPr lang="pl-PL" sz="2000" b="1" dirty="0" smtClean="0"/>
              <a:t>Analiza </a:t>
            </a:r>
            <a:r>
              <a:rPr lang="pl-PL" sz="2000" b="1" dirty="0"/>
              <a:t>struktury wydatków i </a:t>
            </a:r>
            <a:r>
              <a:rPr lang="pl-PL" sz="2000" b="1" dirty="0" smtClean="0"/>
              <a:t>weryfikacja </a:t>
            </a:r>
            <a:r>
              <a:rPr lang="pl-PL" sz="2000" b="1" dirty="0"/>
              <a:t>portfela stałych zamówień (zakupów</a:t>
            </a:r>
            <a:r>
              <a:rPr lang="pl-PL" sz="2000" b="1" dirty="0" smtClean="0"/>
              <a:t>):</a:t>
            </a:r>
          </a:p>
          <a:p>
            <a:endParaRPr lang="pl-PL" sz="400" dirty="0" smtClean="0"/>
          </a:p>
          <a:p>
            <a:pPr marL="723900" indent="-279400">
              <a:buFont typeface="Wingdings" panose="05000000000000000000" pitchFamily="2" charset="2"/>
              <a:buChar char="§"/>
            </a:pPr>
            <a:r>
              <a:rPr lang="pl-PL" dirty="0" smtClean="0"/>
              <a:t>kryterium - możliwość </a:t>
            </a:r>
            <a:r>
              <a:rPr lang="pl-PL" dirty="0"/>
              <a:t>realizacji dostaw i usług z udziałem osób wykazujących różnorodne ograniczenia lub trudności w integracji społecznej i </a:t>
            </a:r>
            <a:r>
              <a:rPr lang="pl-PL" dirty="0" smtClean="0"/>
              <a:t>zawodowej,</a:t>
            </a:r>
          </a:p>
          <a:p>
            <a:pPr marL="444500"/>
            <a:endParaRPr lang="pl-PL" sz="400" dirty="0" smtClean="0"/>
          </a:p>
          <a:p>
            <a:pPr marL="723900" indent="-279400">
              <a:buFont typeface="Wingdings" panose="05000000000000000000" pitchFamily="2" charset="2"/>
              <a:buChar char="§"/>
            </a:pPr>
            <a:r>
              <a:rPr lang="pl-PL" dirty="0"/>
              <a:t>k</a:t>
            </a:r>
            <a:r>
              <a:rPr lang="pl-PL" dirty="0" smtClean="0"/>
              <a:t>atalog usług publicznych, przy zamawianiu których za </a:t>
            </a:r>
            <a:r>
              <a:rPr lang="pl-PL" dirty="0"/>
              <a:t>zasadne </a:t>
            </a:r>
            <a:r>
              <a:rPr lang="pl-PL" dirty="0" smtClean="0"/>
              <a:t>uznano </a:t>
            </a:r>
            <a:r>
              <a:rPr lang="pl-PL" dirty="0"/>
              <a:t>stosowanie instrumentów </a:t>
            </a:r>
            <a:r>
              <a:rPr lang="pl-PL" dirty="0" smtClean="0"/>
              <a:t>prozatrudnieniowych:</a:t>
            </a:r>
          </a:p>
          <a:p>
            <a:pPr marL="1079500" indent="-355600">
              <a:buFont typeface="Wingdings" panose="05000000000000000000" pitchFamily="2" charset="2"/>
              <a:buChar char="ü"/>
            </a:pPr>
            <a:r>
              <a:rPr lang="pl-PL" dirty="0" smtClean="0"/>
              <a:t>cateringowe,</a:t>
            </a:r>
          </a:p>
          <a:p>
            <a:pPr marL="1079500" indent="-355600">
              <a:buFont typeface="Wingdings" panose="05000000000000000000" pitchFamily="2" charset="2"/>
              <a:buChar char="ü"/>
            </a:pPr>
            <a:r>
              <a:rPr lang="pl-PL" dirty="0" smtClean="0"/>
              <a:t>kurierskie</a:t>
            </a:r>
            <a:r>
              <a:rPr lang="pl-PL" dirty="0"/>
              <a:t>, </a:t>
            </a:r>
            <a:endParaRPr lang="pl-PL" dirty="0" smtClean="0"/>
          </a:p>
          <a:p>
            <a:pPr marL="1079500" indent="-355600">
              <a:buFont typeface="Wingdings" panose="05000000000000000000" pitchFamily="2" charset="2"/>
              <a:buChar char="ü"/>
            </a:pPr>
            <a:r>
              <a:rPr lang="pl-PL" dirty="0"/>
              <a:t>p</a:t>
            </a:r>
            <a:r>
              <a:rPr lang="pl-PL" dirty="0" smtClean="0"/>
              <a:t>oligraficzne,</a:t>
            </a:r>
          </a:p>
          <a:p>
            <a:pPr marL="1079500" indent="-355600">
              <a:buFont typeface="Wingdings" panose="05000000000000000000" pitchFamily="2" charset="2"/>
              <a:buChar char="ü"/>
            </a:pPr>
            <a:r>
              <a:rPr lang="pl-PL" dirty="0" smtClean="0"/>
              <a:t>sprzątania </a:t>
            </a:r>
            <a:r>
              <a:rPr lang="pl-PL" dirty="0"/>
              <a:t>i utrzymania </a:t>
            </a:r>
            <a:r>
              <a:rPr lang="pl-PL" dirty="0" smtClean="0"/>
              <a:t>czystości,</a:t>
            </a:r>
          </a:p>
          <a:p>
            <a:pPr marL="1079500" indent="-355600">
              <a:buFont typeface="Wingdings" panose="05000000000000000000" pitchFamily="2" charset="2"/>
              <a:buChar char="ü"/>
            </a:pPr>
            <a:r>
              <a:rPr lang="pl-PL" dirty="0" smtClean="0"/>
              <a:t>opiekuńcze</a:t>
            </a:r>
            <a:r>
              <a:rPr lang="pl-PL" dirty="0"/>
              <a:t>.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pic>
        <p:nvPicPr>
          <p:cNvPr id="8" name="Picture 10" descr="Gdynia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02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755650" y="6356350"/>
            <a:ext cx="74882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sz="1400" b="1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36600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Przesłanki </a:t>
            </a:r>
            <a:r>
              <a:rPr lang="pl-PL" sz="2800" b="1" dirty="0">
                <a:solidFill>
                  <a:srgbClr val="1F497D"/>
                </a:solidFill>
                <a:latin typeface="Calibri" pitchFamily="34" charset="0"/>
              </a:rPr>
              <a:t>dla wdrożenia </a:t>
            </a: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/>
            </a:r>
            <a:b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</a:b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prospołecznych </a:t>
            </a:r>
            <a:r>
              <a:rPr lang="pl-PL" sz="2800" b="1" dirty="0">
                <a:solidFill>
                  <a:srgbClr val="1F497D"/>
                </a:solidFill>
                <a:latin typeface="Calibri" pitchFamily="34" charset="0"/>
              </a:rPr>
              <a:t>instrumentów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792869" y="1727759"/>
            <a:ext cx="761603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4.  </a:t>
            </a:r>
            <a:r>
              <a:rPr lang="pl-PL" sz="2000" b="1" dirty="0" smtClean="0"/>
              <a:t>Analiza rynku potencjalnych wykonawców </a:t>
            </a:r>
            <a:r>
              <a:rPr lang="pl-PL" sz="2000" dirty="0" smtClean="0"/>
              <a:t>(PES / MSP):</a:t>
            </a:r>
          </a:p>
          <a:p>
            <a:endParaRPr lang="pl-PL" sz="400" dirty="0" smtClean="0"/>
          </a:p>
          <a:p>
            <a:pPr marL="723900" indent="-2794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/>
              <a:t>kryterium - zdolność </a:t>
            </a:r>
            <a:r>
              <a:rPr lang="pl-PL" dirty="0"/>
              <a:t>do realizacji zamówień publicznych o określonej skali i odpowiedzialności z udziałem osób wymagających szczególnych warunków pracy np. z uwagi na specyfikę i stopień </a:t>
            </a:r>
            <a:r>
              <a:rPr lang="pl-PL" dirty="0" smtClean="0"/>
              <a:t>niepełnosprawności,</a:t>
            </a:r>
          </a:p>
          <a:p>
            <a:pPr marL="723900" indent="-2794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/>
              <a:t>w</a:t>
            </a:r>
            <a:r>
              <a:rPr lang="pl-PL" dirty="0" smtClean="0"/>
              <a:t>niosek - mniejsza </a:t>
            </a:r>
            <a:r>
              <a:rPr lang="pl-PL" dirty="0"/>
              <a:t>zdolność konkurencyjna podmiotów zatrudniających osoby z niepełnosprawnościami w postępowaniach o udzielenie zamówień </a:t>
            </a:r>
            <a:r>
              <a:rPr lang="pl-PL" dirty="0" smtClean="0"/>
              <a:t>publicznych,</a:t>
            </a:r>
          </a:p>
          <a:p>
            <a:pPr marL="723900" indent="-2794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/>
              <a:t>r</a:t>
            </a:r>
            <a:r>
              <a:rPr lang="pl-PL" dirty="0" smtClean="0"/>
              <a:t>ekomendacja, by </a:t>
            </a:r>
            <a:r>
              <a:rPr lang="pl-PL" dirty="0"/>
              <a:t>w ubieganiu się o udzielenie zamówień publicznych na usługi z K</a:t>
            </a:r>
            <a:r>
              <a:rPr lang="pl-PL" dirty="0" smtClean="0"/>
              <a:t>atalogu </a:t>
            </a:r>
            <a:r>
              <a:rPr lang="pl-PL" dirty="0"/>
              <a:t>wzmocnić pozycję tych podmiotów, które tworzą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utrzymują miejsca pracy dla osób z niepełnosprawnościami - umożliwić im włączenie się w krwioobieg lokalnej gospodarki i zdobywanie doświadczenia w realizacji zamówień publicznych, by w przyszłości mogły skutecznie konkurować z innymi usługodawcami. </a:t>
            </a:r>
            <a:endParaRPr lang="pl-PL" dirty="0" smtClean="0"/>
          </a:p>
        </p:txBody>
      </p:sp>
      <p:pic>
        <p:nvPicPr>
          <p:cNvPr id="8" name="Picture 10" descr="Gdynia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173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755650" y="6356350"/>
            <a:ext cx="74882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sz="1400" b="1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9552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Wdrożenie rekomendacji</a:t>
            </a:r>
            <a:endParaRPr lang="pl-PL" sz="2800" b="1" dirty="0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46336" y="1656651"/>
            <a:ext cx="761603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/>
            <a:r>
              <a:rPr lang="pl-PL" sz="2000" b="1" dirty="0" smtClean="0"/>
              <a:t>1.   Gdyński </a:t>
            </a:r>
            <a:r>
              <a:rPr lang="pl-PL" sz="2000" b="1" dirty="0"/>
              <a:t>inkubator podmiotów ekonomii </a:t>
            </a:r>
            <a:r>
              <a:rPr lang="pl-PL" sz="2000" b="1" dirty="0" smtClean="0"/>
              <a:t>społecznej</a:t>
            </a:r>
            <a:br>
              <a:rPr lang="pl-PL" sz="2000" b="1" dirty="0" smtClean="0"/>
            </a:br>
            <a:r>
              <a:rPr lang="pl-PL" dirty="0" smtClean="0"/>
              <a:t>Zarządzenie Nr 13893/10/V/R Prezydenta Miasta Gdyni z 09.02.2010 </a:t>
            </a:r>
          </a:p>
          <a:p>
            <a:endParaRPr lang="pl-PL" sz="400" dirty="0" smtClean="0"/>
          </a:p>
          <a:p>
            <a:pPr marL="627063" indent="-271463"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pl-PL" dirty="0" smtClean="0"/>
              <a:t>Założono </a:t>
            </a:r>
            <a:r>
              <a:rPr lang="pl-PL" dirty="0"/>
              <a:t>w nim m.in. wdrożenie działań osłonowych, mających na celu umożliwienie </a:t>
            </a:r>
            <a:r>
              <a:rPr lang="pl-PL" dirty="0" smtClean="0"/>
              <a:t>PES zdobywania </a:t>
            </a:r>
            <a:r>
              <a:rPr lang="pl-PL" dirty="0"/>
              <a:t>doświadczenia na lokalnym rynku,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szczególności przy realizacji zamówień publicznych.</a:t>
            </a:r>
          </a:p>
          <a:p>
            <a:pPr marL="627063" indent="-271463">
              <a:buFont typeface="Wingdings" panose="05000000000000000000" pitchFamily="2" charset="2"/>
              <a:buChar char="§"/>
            </a:pPr>
            <a:endParaRPr lang="pl-PL" sz="400" dirty="0"/>
          </a:p>
          <a:p>
            <a:pPr marL="627063" indent="-271463">
              <a:buFont typeface="Wingdings" panose="05000000000000000000" pitchFamily="2" charset="2"/>
              <a:buChar char="§"/>
            </a:pPr>
            <a:r>
              <a:rPr lang="pl-PL" dirty="0"/>
              <a:t>Efekty: zawiązanie 2 kluczowych partnerstw z </a:t>
            </a:r>
            <a:r>
              <a:rPr lang="pl-PL" dirty="0" smtClean="0"/>
              <a:t>NGO na </a:t>
            </a:r>
            <a:r>
              <a:rPr lang="pl-PL" dirty="0"/>
              <a:t>rzecz inkubacji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2 </a:t>
            </a:r>
            <a:r>
              <a:rPr lang="pl-PL" dirty="0"/>
              <a:t>PES (porozumienia</a:t>
            </a:r>
            <a:r>
              <a:rPr lang="pl-PL" dirty="0" smtClean="0"/>
              <a:t>), </a:t>
            </a:r>
            <a:r>
              <a:rPr lang="pl-PL" dirty="0"/>
              <a:t>wprowadzenie inkubowanych PES na rynek usług. </a:t>
            </a:r>
            <a:endParaRPr lang="pl-PL" dirty="0" smtClean="0"/>
          </a:p>
          <a:p>
            <a:pPr marL="355600"/>
            <a:endParaRPr lang="pl-PL" sz="1400" dirty="0" smtClean="0"/>
          </a:p>
          <a:p>
            <a:pPr marL="355600" indent="-355600"/>
            <a:r>
              <a:rPr lang="pl-PL" b="1" dirty="0" smtClean="0"/>
              <a:t>2.   </a:t>
            </a:r>
            <a:r>
              <a:rPr lang="pl-PL" sz="2000" b="1" dirty="0" smtClean="0"/>
              <a:t>Wdrożenie </a:t>
            </a:r>
            <a:r>
              <a:rPr lang="pl-PL" sz="2000" b="1" dirty="0"/>
              <a:t>klauzul społecznych oraz innych instrumentów </a:t>
            </a:r>
            <a:r>
              <a:rPr lang="pl-PL" sz="2000" b="1" dirty="0" smtClean="0"/>
              <a:t>prospołecznych </a:t>
            </a:r>
            <a:r>
              <a:rPr lang="pl-PL" dirty="0" smtClean="0"/>
              <a:t>w zamówieniach publicznych i procedurach konkursowych (od 2011)</a:t>
            </a:r>
            <a:endParaRPr lang="pl-PL" dirty="0"/>
          </a:p>
          <a:p>
            <a:pPr marL="355600"/>
            <a:endParaRPr lang="pl-PL" dirty="0"/>
          </a:p>
        </p:txBody>
      </p:sp>
      <p:pic>
        <p:nvPicPr>
          <p:cNvPr id="8" name="Picture 10" descr="Gdynia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420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7748" y="476672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Zastosowane rozwiązania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0" descr="Gdynia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752965" y="1711255"/>
            <a:ext cx="76533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łączna </a:t>
            </a:r>
            <a:r>
              <a:rPr lang="pl-PL" dirty="0"/>
              <a:t>wartość </a:t>
            </a:r>
            <a:r>
              <a:rPr lang="pl-PL" dirty="0" smtClean="0"/>
              <a:t>prospołecznych zamówień publicznych to </a:t>
            </a:r>
            <a:r>
              <a:rPr lang="pl-PL" dirty="0" smtClean="0"/>
              <a:t>ponad 83 </a:t>
            </a:r>
            <a:r>
              <a:rPr lang="pl-PL" dirty="0"/>
              <a:t>mln </a:t>
            </a:r>
            <a:r>
              <a:rPr lang="pl-PL" dirty="0" smtClean="0"/>
              <a:t>zł </a:t>
            </a:r>
            <a:br>
              <a:rPr lang="pl-PL" dirty="0" smtClean="0"/>
            </a:br>
            <a:r>
              <a:rPr lang="pl-PL" dirty="0" smtClean="0"/>
              <a:t>w Miejskim Ośrodku Pomocy Społecznej w Gdyni</a:t>
            </a:r>
            <a:endParaRPr lang="pl-PL" dirty="0"/>
          </a:p>
          <a:p>
            <a:endParaRPr lang="pl-PL" sz="2000" b="1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pl-PL" sz="2000" b="1" dirty="0" smtClean="0"/>
              <a:t>klauzula zastrzeżona</a:t>
            </a:r>
          </a:p>
          <a:p>
            <a:pPr marL="265113"/>
            <a:r>
              <a:rPr lang="pl-PL" dirty="0"/>
              <a:t>o</a:t>
            </a:r>
            <a:r>
              <a:rPr lang="pl-PL" dirty="0" smtClean="0"/>
              <a:t>siągnięcie wskaźnika zatrudnienia osób z niepełnosprawnością w każdym </a:t>
            </a:r>
            <a:br>
              <a:rPr lang="pl-PL" dirty="0" smtClean="0"/>
            </a:br>
            <a:r>
              <a:rPr lang="pl-PL" dirty="0" smtClean="0"/>
              <a:t>z 3 miesięcy poprzedzających miesiąc złożenia oferty </a:t>
            </a:r>
            <a:br>
              <a:rPr lang="pl-PL" dirty="0" smtClean="0"/>
            </a:br>
            <a:r>
              <a:rPr lang="pl-PL" dirty="0" smtClean="0"/>
              <a:t>(raporty ZUS + orzeczenie przedkładane przed zawarciem umowy)</a:t>
            </a:r>
          </a:p>
          <a:p>
            <a:pPr marL="265113"/>
            <a:endParaRPr lang="pl-PL" sz="20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pl-PL" sz="2000" b="1" dirty="0" smtClean="0"/>
              <a:t>klauzule prozatrudnieniowe </a:t>
            </a:r>
            <a:r>
              <a:rPr lang="pl-PL" dirty="0" smtClean="0"/>
              <a:t>- dokumentowanie: </a:t>
            </a:r>
          </a:p>
          <a:p>
            <a:pPr marL="608013" indent="-342900">
              <a:buFontTx/>
              <a:buChar char="-"/>
            </a:pPr>
            <a:r>
              <a:rPr lang="pl-PL" dirty="0" smtClean="0"/>
              <a:t>umowy </a:t>
            </a:r>
            <a:r>
              <a:rPr lang="pl-PL" dirty="0"/>
              <a:t>o </a:t>
            </a:r>
            <a:r>
              <a:rPr lang="pl-PL" dirty="0" smtClean="0"/>
              <a:t>pracę + potwierdzenie statusu osoby zatrudnionej, </a:t>
            </a:r>
          </a:p>
          <a:p>
            <a:pPr marL="608013" indent="-342900">
              <a:buFontTx/>
              <a:buChar char="-"/>
            </a:pPr>
            <a:r>
              <a:rPr lang="pl-PL" dirty="0" smtClean="0"/>
              <a:t>raporty ZUS, </a:t>
            </a:r>
          </a:p>
          <a:p>
            <a:pPr marL="608013" indent="-342900">
              <a:buFontTx/>
              <a:buChar char="-"/>
            </a:pPr>
            <a:r>
              <a:rPr lang="pl-PL" dirty="0" smtClean="0"/>
              <a:t>ewidencja </a:t>
            </a:r>
            <a:r>
              <a:rPr lang="pl-PL" dirty="0"/>
              <a:t>czasu pracy przy wykonywaniu </a:t>
            </a:r>
            <a:r>
              <a:rPr lang="pl-PL" dirty="0" smtClean="0"/>
              <a:t>zamówienia ze </a:t>
            </a:r>
            <a:r>
              <a:rPr lang="pl-PL" dirty="0"/>
              <a:t>wskazaniem </a:t>
            </a:r>
            <a:r>
              <a:rPr lang="pl-PL" dirty="0" smtClean="0"/>
              <a:t>liczby </a:t>
            </a:r>
            <a:r>
              <a:rPr lang="pl-PL" dirty="0"/>
              <a:t>godzin przepracowanych każdego dnia danego miesiąca i </a:t>
            </a:r>
            <a:r>
              <a:rPr lang="pl-PL" dirty="0" smtClean="0"/>
              <a:t>czynności</a:t>
            </a:r>
          </a:p>
          <a:p>
            <a:pPr marL="285750" indent="-285750">
              <a:buFont typeface="Wingdings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40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7748" y="476672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Zastosowane rozwiązania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0" descr="Gdynia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755576" y="1669851"/>
            <a:ext cx="76533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spcAft>
                <a:spcPts val="600"/>
              </a:spcAft>
              <a:buFont typeface="Wingdings" pitchFamily="2" charset="2"/>
              <a:buChar char="§"/>
            </a:pPr>
            <a:r>
              <a:rPr lang="pl-PL" sz="2000" b="1" dirty="0" smtClean="0"/>
              <a:t>klauzula szkoleniowa </a:t>
            </a:r>
            <a:r>
              <a:rPr lang="pl-PL" dirty="0" smtClean="0"/>
              <a:t>(2012-2014) - dokumentowanie: </a:t>
            </a:r>
          </a:p>
          <a:p>
            <a:pPr marL="608012" lvl="0" indent="-342900">
              <a:spcAft>
                <a:spcPts val="600"/>
              </a:spcAft>
              <a:buFontTx/>
              <a:buChar char="-"/>
            </a:pPr>
            <a:r>
              <a:rPr lang="pl-PL" dirty="0" smtClean="0"/>
              <a:t>regulamin </a:t>
            </a:r>
            <a:r>
              <a:rPr lang="pl-PL" dirty="0"/>
              <a:t>funduszu szkoleniowego lub </a:t>
            </a:r>
            <a:r>
              <a:rPr lang="pl-PL" dirty="0" smtClean="0"/>
              <a:t>układ zbiorowy </a:t>
            </a:r>
            <a:r>
              <a:rPr lang="pl-PL" dirty="0"/>
              <a:t>pracy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(lub dokument potwierdzający </a:t>
            </a:r>
            <a:r>
              <a:rPr lang="pl-PL" dirty="0"/>
              <a:t>istnienie innego instrumentu rozwoju zasobów ludzkich dedykowanego </a:t>
            </a:r>
            <a:r>
              <a:rPr lang="pl-PL" dirty="0" smtClean="0"/>
              <a:t>(</a:t>
            </a:r>
            <a:r>
              <a:rPr lang="pl-PL" dirty="0" err="1" smtClean="0"/>
              <a:t>współ</a:t>
            </a:r>
            <a:r>
              <a:rPr lang="pl-PL" dirty="0" smtClean="0"/>
              <a:t>)finansowaniu kosztów </a:t>
            </a:r>
            <a:r>
              <a:rPr lang="pl-PL" dirty="0"/>
              <a:t>kształcenia ustawicznego pracowników i </a:t>
            </a:r>
            <a:r>
              <a:rPr lang="pl-PL" dirty="0" smtClean="0"/>
              <a:t>pracodawcy), </a:t>
            </a:r>
          </a:p>
          <a:p>
            <a:pPr marL="608012" lvl="0" indent="-342900">
              <a:spcAft>
                <a:spcPts val="600"/>
              </a:spcAft>
              <a:buFontTx/>
              <a:buChar char="-"/>
            </a:pPr>
            <a:r>
              <a:rPr lang="pl-PL" dirty="0" smtClean="0"/>
              <a:t>dokumenty potwierdzające </a:t>
            </a:r>
            <a:r>
              <a:rPr lang="pl-PL" dirty="0"/>
              <a:t>naliczanie miesięcznych odpisów na </a:t>
            </a:r>
            <a:r>
              <a:rPr lang="pl-PL" dirty="0" smtClean="0"/>
              <a:t>fundusz, ze wskazaniem kwoty podstawy </a:t>
            </a:r>
            <a:r>
              <a:rPr lang="pl-PL" dirty="0"/>
              <a:t>naliczenia </a:t>
            </a:r>
            <a:r>
              <a:rPr lang="pl-PL" dirty="0" smtClean="0"/>
              <a:t>odpisu,</a:t>
            </a:r>
          </a:p>
          <a:p>
            <a:pPr marL="608012" lvl="0" indent="-342900">
              <a:spcAft>
                <a:spcPts val="600"/>
              </a:spcAft>
              <a:buFontTx/>
              <a:buChar char="-"/>
            </a:pPr>
            <a:r>
              <a:rPr lang="pl-PL" dirty="0" smtClean="0"/>
              <a:t>potwierdzenia dokonania wpłat na fundusz w kwocie wymaganej </a:t>
            </a:r>
            <a:br>
              <a:rPr lang="pl-PL" dirty="0" smtClean="0"/>
            </a:br>
            <a:r>
              <a:rPr lang="pl-PL" dirty="0" smtClean="0"/>
              <a:t>za dany okres rozliczeniowy,</a:t>
            </a:r>
          </a:p>
          <a:p>
            <a:pPr marL="608012" lvl="0" indent="-342900">
              <a:buFontTx/>
              <a:buChar char="-"/>
            </a:pPr>
            <a:r>
              <a:rPr lang="pl-PL" dirty="0" smtClean="0"/>
              <a:t>imienne listy </a:t>
            </a:r>
            <a:r>
              <a:rPr lang="pl-PL" dirty="0"/>
              <a:t>osób, które uzyskały dofinasowanie, ze wskazaniem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kwoty </a:t>
            </a:r>
            <a:r>
              <a:rPr lang="pl-PL" dirty="0"/>
              <a:t>i celu dofinansowania oraz potwierdzeniem dokonania wypłaty dofinansowania.</a:t>
            </a:r>
          </a:p>
          <a:p>
            <a:endParaRPr lang="pl-PL" sz="600" b="1" dirty="0" smtClean="0"/>
          </a:p>
          <a:p>
            <a:pPr marL="273050"/>
            <a:r>
              <a:rPr lang="pl-PL" sz="1600" dirty="0" smtClean="0"/>
              <a:t>Klauzulę zastosowano w 8 </a:t>
            </a:r>
            <a:r>
              <a:rPr lang="pl-PL" sz="1600" dirty="0"/>
              <a:t>postępowaniach o udzielenie usług opiekuńczych, w tym </a:t>
            </a:r>
            <a:r>
              <a:rPr lang="pl-PL" sz="1600" dirty="0" smtClean="0"/>
              <a:t>specjalistycznych o łącznej wartości zamówień 9,1 </a:t>
            </a:r>
            <a:r>
              <a:rPr lang="pl-PL" sz="1600" dirty="0"/>
              <a:t>mln </a:t>
            </a:r>
            <a:r>
              <a:rPr lang="pl-PL" sz="1600" dirty="0" smtClean="0"/>
              <a:t>zł</a:t>
            </a:r>
          </a:p>
          <a:p>
            <a:pPr marL="285750" indent="-285750">
              <a:buFont typeface="Wingdings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49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7748" y="476672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Zastosowane rozwiązania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0" descr="Gdynia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755576" y="1835696"/>
            <a:ext cx="741943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pl-PL" sz="2000" b="1" dirty="0"/>
              <a:t>w</a:t>
            </a:r>
            <a:r>
              <a:rPr lang="pl-PL" sz="2000" b="1" dirty="0" smtClean="0"/>
              <a:t>prowadzenie wymogów dotyczących stawek wynagrodzenia </a:t>
            </a:r>
            <a:br>
              <a:rPr lang="pl-PL" sz="2000" b="1" dirty="0" smtClean="0"/>
            </a:br>
            <a:r>
              <a:rPr lang="pl-PL" sz="2000" b="1" dirty="0" smtClean="0"/>
              <a:t>i warunków zatrudnienia przy realizacji zamówienia,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pl-PL" sz="2000" b="1" dirty="0"/>
              <a:t>i</a:t>
            </a:r>
            <a:r>
              <a:rPr lang="pl-PL" sz="2000" b="1" dirty="0" smtClean="0"/>
              <a:t>nne:</a:t>
            </a:r>
          </a:p>
          <a:p>
            <a:pPr marL="809625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 smtClean="0"/>
              <a:t>możliwość </a:t>
            </a:r>
            <a:r>
              <a:rPr lang="pl-PL" dirty="0"/>
              <a:t>udzielania </a:t>
            </a:r>
            <a:r>
              <a:rPr lang="pl-PL" dirty="0" smtClean="0"/>
              <a:t>wykonawcy zaliczek - max 40% planowanej wartości usługi </a:t>
            </a:r>
            <a:r>
              <a:rPr lang="pl-PL" dirty="0"/>
              <a:t>na dany </a:t>
            </a:r>
            <a:r>
              <a:rPr lang="pl-PL" dirty="0" smtClean="0"/>
              <a:t>miesiąc, wypłacana </a:t>
            </a:r>
            <a:r>
              <a:rPr lang="pl-PL" dirty="0" smtClean="0"/>
              <a:t>w </a:t>
            </a:r>
            <a:r>
              <a:rPr lang="pl-PL" dirty="0"/>
              <a:t>terminie do 7 dni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od </a:t>
            </a:r>
            <a:r>
              <a:rPr lang="pl-PL" dirty="0"/>
              <a:t>złożenia </a:t>
            </a:r>
            <a:r>
              <a:rPr lang="pl-PL" dirty="0" smtClean="0"/>
              <a:t>faktury zaliczkowej, </a:t>
            </a:r>
            <a:r>
              <a:rPr lang="pl-PL" dirty="0" smtClean="0"/>
              <a:t>rozliczenie </a:t>
            </a:r>
            <a:r>
              <a:rPr lang="pl-PL" dirty="0" smtClean="0"/>
              <a:t>przez potrącenie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 smtClean="0"/>
              <a:t>comiesięcznej faktury</a:t>
            </a:r>
            <a:endParaRPr lang="pl-PL" dirty="0"/>
          </a:p>
          <a:p>
            <a:pPr marL="809625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 smtClean="0"/>
              <a:t>skrócony okres płatności za fakturę</a:t>
            </a:r>
            <a:endParaRPr lang="pl-PL" dirty="0"/>
          </a:p>
          <a:p>
            <a:pPr marL="809625" indent="-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 smtClean="0"/>
              <a:t>rezygnacja z wadium, o ile jest to dopuszczalne prawnie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endParaRPr lang="pl-PL" sz="2000" dirty="0"/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§"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41773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755650" y="6356350"/>
            <a:ext cx="7488238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sz="1400" b="1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9552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eaLnBrk="1" hangingPunct="1">
              <a:buClrTx/>
            </a:pPr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Inne rozwiązania</a:t>
            </a:r>
            <a:endParaRPr lang="pl-PL" sz="2800" b="1" dirty="0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1951038"/>
            <a:ext cx="82296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265113">
              <a:spcAft>
                <a:spcPts val="300"/>
              </a:spcAft>
            </a:pPr>
            <a:r>
              <a:rPr lang="pl-PL" sz="2000" dirty="0" smtClean="0"/>
              <a:t>Przy realizacji zadań konkursowych:</a:t>
            </a:r>
          </a:p>
          <a:p>
            <a:pPr marL="265113" indent="-176213">
              <a:spcAft>
                <a:spcPts val="300"/>
              </a:spcAft>
              <a:buFontTx/>
              <a:buChar char="-"/>
            </a:pPr>
            <a:r>
              <a:rPr lang="pl-PL" sz="2000" dirty="0" smtClean="0"/>
              <a:t>wymóg zatrudnienia osób, dla których dostęp do rynku pracy z różnych względów jest utrudniony, w szczególności osób z niepełnosprawnościami,</a:t>
            </a:r>
          </a:p>
          <a:p>
            <a:pPr marL="265113" indent="-176213">
              <a:spcAft>
                <a:spcPts val="300"/>
              </a:spcAft>
              <a:buFontTx/>
              <a:buChar char="-"/>
            </a:pPr>
            <a:r>
              <a:rPr lang="pl-PL" sz="2000" dirty="0" smtClean="0"/>
              <a:t>wymóg prowadzenia działań na rzecz (re)integracji społ. i zaw. w/w osób,</a:t>
            </a:r>
          </a:p>
          <a:p>
            <a:pPr marL="265113" indent="-176213">
              <a:spcAft>
                <a:spcPts val="300"/>
              </a:spcAft>
              <a:buFontTx/>
              <a:buChar char="-"/>
            </a:pPr>
            <a:r>
              <a:rPr lang="pl-PL" sz="2000" dirty="0" smtClean="0"/>
              <a:t>finansowanie całości kosztów stałych, niezależnie od wielkości zamówienia,</a:t>
            </a:r>
          </a:p>
          <a:p>
            <a:pPr marL="265113" indent="-176213">
              <a:spcAft>
                <a:spcPts val="300"/>
              </a:spcAft>
              <a:buFontTx/>
              <a:buChar char="-"/>
            </a:pPr>
            <a:r>
              <a:rPr lang="pl-PL" sz="2000" dirty="0" smtClean="0"/>
              <a:t>transze płatne z góry, wg planowanego zamówienia.</a:t>
            </a:r>
          </a:p>
        </p:txBody>
      </p:sp>
      <p:pic>
        <p:nvPicPr>
          <p:cNvPr id="8" name="Picture 10" descr="Gdynia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900" y="260648"/>
            <a:ext cx="411572" cy="53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0209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317</Words>
  <Application>Microsoft Office PowerPoint</Application>
  <PresentationFormat>Pokaz na ekranie (4:3)</PresentationFormat>
  <Paragraphs>91</Paragraphs>
  <Slides>11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SimSun</vt:lpstr>
      <vt:lpstr>Arial</vt:lpstr>
      <vt:lpstr>Arial Unicode MS</vt:lpstr>
      <vt:lpstr>Calibri</vt:lpstr>
      <vt:lpstr>Wingdings</vt:lpstr>
      <vt:lpstr>Motyw pakietu Office</vt:lpstr>
      <vt:lpstr>Klauzule społeczne  w zamówieniach publicznych  Miasta Gdyni</vt:lpstr>
      <vt:lpstr>Prezentacja programu PowerPoint</vt:lpstr>
      <vt:lpstr>Prezentacja programu PowerPoint</vt:lpstr>
      <vt:lpstr>Prezentacja programu PowerPoint</vt:lpstr>
      <vt:lpstr>Prezentacja programu PowerPoint</vt:lpstr>
      <vt:lpstr>Zastosowane rozwiązania</vt:lpstr>
      <vt:lpstr>Zastosowane rozwiązania</vt:lpstr>
      <vt:lpstr>Zastosowane rozwiązania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Kasia</dc:creator>
  <cp:lastModifiedBy>Katarzyna Stec</cp:lastModifiedBy>
  <cp:revision>77</cp:revision>
  <dcterms:created xsi:type="dcterms:W3CDTF">2013-06-25T19:34:55Z</dcterms:created>
  <dcterms:modified xsi:type="dcterms:W3CDTF">2018-05-11T11:48:09Z</dcterms:modified>
</cp:coreProperties>
</file>