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4"/>
  </p:notesMasterIdLst>
  <p:sldIdLst>
    <p:sldId id="256" r:id="rId2"/>
    <p:sldId id="257" r:id="rId3"/>
    <p:sldId id="305" r:id="rId4"/>
    <p:sldId id="309" r:id="rId5"/>
    <p:sldId id="278" r:id="rId6"/>
    <p:sldId id="307" r:id="rId7"/>
    <p:sldId id="308" r:id="rId8"/>
    <p:sldId id="280" r:id="rId9"/>
    <p:sldId id="279" r:id="rId10"/>
    <p:sldId id="277" r:id="rId11"/>
    <p:sldId id="295" r:id="rId12"/>
    <p:sldId id="281" r:id="rId13"/>
    <p:sldId id="275" r:id="rId14"/>
    <p:sldId id="296" r:id="rId15"/>
    <p:sldId id="274" r:id="rId16"/>
    <p:sldId id="282" r:id="rId17"/>
    <p:sldId id="297" r:id="rId18"/>
    <p:sldId id="258" r:id="rId19"/>
    <p:sldId id="284" r:id="rId20"/>
    <p:sldId id="310" r:id="rId21"/>
    <p:sldId id="306" r:id="rId22"/>
    <p:sldId id="285" r:id="rId23"/>
    <p:sldId id="283" r:id="rId24"/>
    <p:sldId id="299" r:id="rId25"/>
    <p:sldId id="286" r:id="rId26"/>
    <p:sldId id="259" r:id="rId27"/>
    <p:sldId id="287" r:id="rId28"/>
    <p:sldId id="300" r:id="rId29"/>
    <p:sldId id="288" r:id="rId30"/>
    <p:sldId id="289" r:id="rId31"/>
    <p:sldId id="263" r:id="rId32"/>
    <p:sldId id="317" r:id="rId33"/>
    <p:sldId id="315" r:id="rId34"/>
    <p:sldId id="290" r:id="rId35"/>
    <p:sldId id="272" r:id="rId36"/>
    <p:sldId id="313" r:id="rId37"/>
    <p:sldId id="262" r:id="rId38"/>
    <p:sldId id="293" r:id="rId39"/>
    <p:sldId id="316" r:id="rId40"/>
    <p:sldId id="314" r:id="rId41"/>
    <p:sldId id="294" r:id="rId42"/>
    <p:sldId id="311" r:id="rId43"/>
    <p:sldId id="273" r:id="rId44"/>
    <p:sldId id="266" r:id="rId45"/>
    <p:sldId id="267" r:id="rId46"/>
    <p:sldId id="302" r:id="rId47"/>
    <p:sldId id="271" r:id="rId48"/>
    <p:sldId id="264" r:id="rId49"/>
    <p:sldId id="265" r:id="rId50"/>
    <p:sldId id="303" r:id="rId51"/>
    <p:sldId id="304" r:id="rId52"/>
    <p:sldId id="312" r:id="rId53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domska-Orłowska" initials="AG" lastIdx="4" clrIdx="0">
    <p:extLst/>
  </p:cmAuthor>
  <p:cmAuthor id="2" name="Agnieszka Jędrzejczyk" initials="AJ" lastIdx="4" clrIdx="1"/>
  <p:cmAuthor id="3" name="konferencja" initials="k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00" autoAdjust="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10" d="100"/>
          <a:sy n="110" d="100"/>
        </p:scale>
        <p:origin x="-660" y="59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6-23T15:02:28.684" idx="1">
    <p:pos x="4307" y="2046"/>
    <p:text>Prezentacja jest kolejnym wariantem tej, którą przygotowaliśmy w kwietniu i którą pokazujemy przed spotkaniami. 
Stale dostajemy do niej pytania (jest dostępna w sieci jako ankieta z możliwością zadawania pytań), dlatego stale ją poprawiamy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6-23T17:30:35.318" idx="4">
    <p:pos x="3800" y="309"/>
    <p:text>Tu wchodzą ci, którzy wiedzą, ze mają klauzulę abuzywną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06-30T12:11:26.009" idx="1">
    <p:pos x="5463" y="442"/>
    <p:text>Dodać wątek osó, które mają już umowy oprzedawnione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06-30T12:23:04.313" idx="2">
    <p:pos x="4066" y="464"/>
    <p:text>???? Potrzebna wskazówka mediatora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6-23T17:26:09.415" idx="2">
    <p:pos x="5115" y="714"/>
    <p:text>ponowić komunikat o zasadach negocjacji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6-23T17:27:07.930" idx="3">
    <p:pos x="2932" y="438"/>
    <p:text>Tu wchodzą ci, co wybrali opcję 'moja sprawa jest w sądzie")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6C634FF-582F-42E3-9B0F-EDAFAF76A9DB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7CA9A2A-FC4B-4802-A39C-7B1BF5DC4E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331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8331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14725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459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038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4727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82892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1470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6735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1014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8698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2057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6002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1397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69329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4323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4323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4323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19915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3077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417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3716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8802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880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1862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3259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8906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92326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37287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628256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UWAGA</a:t>
            </a:r>
            <a:r>
              <a:rPr lang="pl-PL" dirty="0"/>
              <a:t>: Paweł Zagaj, zastępca Rzecznika Finansowego nadzorujący wydział zajmujący się polubownym rozwiązywaniem sporów, tłumaczy: </a:t>
            </a:r>
          </a:p>
          <a:p>
            <a:r>
              <a:rPr lang="pl-PL" dirty="0"/>
              <a:t>Wzrost liczby wniosków o postępowanie polubowne wynika z przekonania, że gwarantuje to przerwanie biegu przedawnienia roszczeń. </a:t>
            </a:r>
          </a:p>
          <a:p>
            <a:r>
              <a:rPr lang="pl-PL" dirty="0"/>
              <a:t>Rzeczywiście od 10 stycznia 2017 r. obowiązują przepisy przewidujące taki skutek wystąpienia do Rzecznika Finansowego z wnioskiem o postępowanie polubowne. Trzeba jednak mieć świadomość, że w razie sporu sądowego przerwanie biegu przedawnienia, tylko na podstawie złożenia wniosku o wszczęcie postępowania polubownego może być zakwestionowane przez drugą stronę postępowania. </a:t>
            </a:r>
          </a:p>
          <a:p>
            <a:r>
              <a:rPr lang="pl-PL" dirty="0"/>
              <a:t>Wtedy podlegać będzie to ocenie sądu. Sąd może uznać to za tzw. czynność pozorną lub czynność dokonaną w złej wierze. Tak może się stać, jeśli sąd analizując sprawę dojdzie do wniosku, że sam wnioskodawca był przekonany o braku możliwości zawarcia ugody, a jego celem było tylko przerwanie biegu przedawnienia roszczeń. Taki wniosek wynika z analizy wyroków w sprawach dotyczących podobnie działającego mechanizmu w ramach tzw. zawezwania do próby ugodowej. Na dziś nie wiadomo, jaka będzie linia orzecznicza w przypadku przerwania biegu przedawnienia na skutek złożenia wniosku o przeprowadzenie postępowania polubownego przy Rzeczniku Finansowym. Niestety widzimy też, że na dziś w większości spraw stanowiska stron są zwykle zbyt rozbieżne i uniemożliwiają ugody w tego typu sprawach. Większość klientów ma jednoznaczne, bezkompromisowe żądania koncentrujące się wokół abuzywności klauzul, czy też nawet nieważności całych umów, a banki bojąc się precedensu nie są skłonne do rozmów. W postępowaniu polubownym bardziej niż kwestie prawne znaczenie mają indywidualne okoliczności związane z zawarciem i realizacją umowy. Dlatego przed złożeniem wniosku polecamy dokładnie zastanowić się nad celem, który chce się osiągnąć. Dla kogoś kto chce przesądzić o zasadzie, zakwestionować poszczególne klauzule w umowach zdecydowanie lepszą drogą jest wystąpienie z pozwem do sądu i zwrócenie się do Rzecznika Finansowego o istotny pogląd. Postępowanie polubowne można polecić tym, którzy nie chcą skupiać się na kwestiach prawnych, a wolą szukać rozwiązania ich rzeczywistego problemu i rozmawiać o restrukturyzacji kredytu.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84791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372870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59807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48512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561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2014538" y="714375"/>
            <a:ext cx="2840037" cy="21304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79768" y="3163119"/>
            <a:ext cx="5438140" cy="601902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29230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83872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041318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8588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2014538" y="714375"/>
            <a:ext cx="2840037" cy="21304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79768" y="3163119"/>
            <a:ext cx="5438140" cy="601902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292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2014538" y="714375"/>
            <a:ext cx="2840037" cy="21304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79768" y="3163119"/>
            <a:ext cx="5438140" cy="601902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292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2014538" y="714375"/>
            <a:ext cx="2840037" cy="21304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79768" y="3163119"/>
            <a:ext cx="5438140" cy="6019021"/>
          </a:xfrm>
        </p:spPr>
        <p:txBody>
          <a:bodyPr/>
          <a:lstStyle/>
          <a:p>
            <a:r>
              <a:rPr lang="pl-PL" dirty="0" smtClean="0"/>
              <a:t>UWAGA: </a:t>
            </a:r>
            <a:r>
              <a:rPr lang="pl-PL" dirty="0"/>
              <a:t>Paweł Zagaj, zastępca Rzecznika Finansowego nadzorujący wydział zajmujący się polubownym rozwiązywaniem sporów, tłumaczy: </a:t>
            </a:r>
            <a:endParaRPr lang="pl-PL" dirty="0" smtClean="0"/>
          </a:p>
          <a:p>
            <a:r>
              <a:rPr lang="pl-PL" dirty="0" smtClean="0"/>
              <a:t>Wzrost </a:t>
            </a:r>
            <a:r>
              <a:rPr lang="pl-PL" dirty="0"/>
              <a:t>liczby wniosków o postępowanie polubowne wynika z przekonania, że gwarantuje to przerwanie biegu przedawnienia roszczeń. </a:t>
            </a:r>
            <a:endParaRPr lang="pl-PL" dirty="0" smtClean="0"/>
          </a:p>
          <a:p>
            <a:r>
              <a:rPr lang="pl-PL" dirty="0" smtClean="0"/>
              <a:t>Rzeczywiście </a:t>
            </a:r>
            <a:r>
              <a:rPr lang="pl-PL" dirty="0"/>
              <a:t>od 10 stycznia 2017 r. obowiązują przepisy przewidujące taki skutek wystąpienia do Rzecznika Finansowego z wnioskiem o postępowanie polubowne. Trzeba jednak mieć świadomość, że w razie sporu sądowego przerwanie biegu przedawnienia, tylko na podstawie złożenia wniosku o wszczęcie postępowania polubownego może być zakwestionowane przez drugą stronę postępowania. </a:t>
            </a:r>
            <a:endParaRPr lang="pl-PL" dirty="0" smtClean="0"/>
          </a:p>
          <a:p>
            <a:r>
              <a:rPr lang="pl-PL" dirty="0" smtClean="0"/>
              <a:t>Wtedy </a:t>
            </a:r>
            <a:r>
              <a:rPr lang="pl-PL" dirty="0"/>
              <a:t>podlegać będzie to ocenie sądu. Sąd może uznać to za tzw. czynność pozorną lub czynność dokonaną w złej wierze. Tak może się stać, jeśli sąd analizując sprawę dojdzie do wniosku, że sam wnioskodawca był przekonany o braku możliwości zawarcia ugody, a jego celem było tylko przerwanie biegu przedawnienia roszczeń. Taki wniosek wynika z analizy wyroków w sprawach dotyczących podobnie działającego mechanizmu w ramach tzw. zawezwania do próby ugodowej. Na dziś nie wiadomo, jaka będzie linia orzecznicza w przypadku przerwania biegu przedawnienia na skutek złożenia wniosku o przeprowadzenie postępowania polubownego przy Rzeczniku Finansowym. Niestety widzimy też, że na dziś w większości spraw stanowiska stron są zwykle zbyt rozbieżne i uniemożliwiają ugody w tego typu sprawach. Większość klientów ma jednoznaczne, bezkompromisowe żądania koncentrujące się wokół abuzywności klauzul, czy też nawet nieważności całych umów, a banki bojąc się precedensu nie są skłonne do rozmów. W postępowaniu polubownym bardziej niż kwestie prawne znaczenie mają indywidualne okoliczności związane z zawarciem i realizacją umowy. Dlatego przed złożeniem wniosku polecamy dokładnie zastanowić się nad celem, który chce się osiągnąć. Dla kogoś kto chce przesądzić o zasadzie, zakwestionować poszczególne klauzule w umowach zdecydowanie lepszą drogą jest wystąpienie z pozwem do sądu i zwrócenie się do Rzecznika Finansowego o istotny pogląd. Postępowanie polubowne można polecić tym, którzy nie chcą skupiać się na kwestiach prawnych, a wolą szukać rozwiązania ich rzeczywistego problemu i rozmawiać o restrukturyzacji kredytu.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292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A9A2A-FC4B-4802-A39C-7B1BF5DC4EE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4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86503C-F00B-4EC3-B735-B7A13BAAAAE6}" type="datetimeFigureOut">
              <a:rPr lang="pl-PL" smtClean="0"/>
              <a:t>2017-06-30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3731B4E-7016-4F05-8A51-11297F6929F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kik.gov.pl/rejestr_klauzul_niedozwolonych2.php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nanse.uokik.gov.pl/chf/tagi/istotny-poglad-w-sprawie" TargetMode="External"/><Relationship Id="rId4" Type="http://schemas.openxmlformats.org/officeDocument/2006/relationships/hyperlink" Target="decyzje.uokik.gov.pl/bp/dec_prez.nsf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820888"/>
          </a:xfrm>
        </p:spPr>
        <p:txBody>
          <a:bodyPr>
            <a:normAutofit/>
          </a:bodyPr>
          <a:lstStyle/>
          <a:p>
            <a:r>
              <a:rPr lang="pl-PL" dirty="0" smtClean="0"/>
              <a:t>Co mogę zrobić samodzielnie </a:t>
            </a:r>
            <a:br>
              <a:rPr lang="pl-PL" dirty="0" smtClean="0"/>
            </a:br>
            <a:r>
              <a:rPr lang="pl-PL" dirty="0" smtClean="0"/>
              <a:t>nie czekając na ustawę?</a:t>
            </a:r>
          </a:p>
          <a:p>
            <a:endParaRPr lang="pl-PL" dirty="0"/>
          </a:p>
          <a:p>
            <a:r>
              <a:rPr lang="pl-PL" dirty="0" smtClean="0"/>
              <a:t>Dlaczego warto zrobić pierwszy krok </a:t>
            </a:r>
            <a:br>
              <a:rPr lang="pl-PL" dirty="0" smtClean="0"/>
            </a:br>
            <a:r>
              <a:rPr lang="pl-PL" dirty="0" smtClean="0"/>
              <a:t>już teraz?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Kłopot z kredytem „frankowym”?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84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Od czego masz zacząć?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989312"/>
          </a:xfrm>
        </p:spPr>
        <p:txBody>
          <a:bodyPr>
            <a:normAutofit/>
          </a:bodyPr>
          <a:lstStyle/>
          <a:p>
            <a:r>
              <a:rPr lang="pl-PL" dirty="0" smtClean="0"/>
              <a:t>Zbierz dokumenty o kredycie.</a:t>
            </a:r>
          </a:p>
          <a:p>
            <a:r>
              <a:rPr lang="pl-PL" dirty="0" smtClean="0"/>
              <a:t>Wsadź je do jednej teczki.</a:t>
            </a:r>
          </a:p>
          <a:p>
            <a:r>
              <a:rPr lang="pl-PL" dirty="0" smtClean="0"/>
              <a:t>Zorientuj się, jakiego typu jest Twój kredyt.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Im </a:t>
            </a:r>
            <a:r>
              <a:rPr lang="pl-PL" dirty="0" smtClean="0"/>
              <a:t>więcej wiesz, tym lepiej, ale nie musisz od razu zostać ekspertem. Inni Ci pomogą.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04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Dokumenty – co zebrać?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01480"/>
          </a:xfrm>
        </p:spPr>
        <p:txBody>
          <a:bodyPr>
            <a:normAutofit/>
          </a:bodyPr>
          <a:lstStyle/>
          <a:p>
            <a:r>
              <a:rPr lang="pl-PL" dirty="0" smtClean="0"/>
              <a:t>Umowę</a:t>
            </a:r>
          </a:p>
          <a:p>
            <a:r>
              <a:rPr lang="pl-PL" dirty="0" smtClean="0"/>
              <a:t>Aneks(y)</a:t>
            </a:r>
          </a:p>
          <a:p>
            <a:r>
              <a:rPr lang="pl-PL" dirty="0" smtClean="0"/>
              <a:t>Regulamin</a:t>
            </a:r>
          </a:p>
          <a:p>
            <a:r>
              <a:rPr lang="pl-PL" dirty="0" smtClean="0"/>
              <a:t>Tabele</a:t>
            </a:r>
          </a:p>
          <a:p>
            <a:r>
              <a:rPr lang="pl-PL" dirty="0" smtClean="0"/>
              <a:t>Harmonogram spłat</a:t>
            </a:r>
          </a:p>
          <a:p>
            <a:r>
              <a:rPr lang="pl-PL" dirty="0" smtClean="0"/>
              <a:t>Listy do banku, z banku itd.</a:t>
            </a: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36712" y="5060238"/>
            <a:ext cx="8424936" cy="162116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Żaden specjalista nie pomoże, jeśli nie mamy dokumentów – takie sprawy rozstrzyga się na piśmie</a:t>
            </a:r>
          </a:p>
        </p:txBody>
      </p:sp>
    </p:spTree>
    <p:extLst>
      <p:ext uri="{BB962C8B-B14F-4D97-AF65-F5344CB8AC3E}">
        <p14:creationId xmlns:p14="http://schemas.microsoft.com/office/powerpoint/2010/main" val="225353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Masz potrzebne dokumenty?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989312"/>
          </a:xfrm>
        </p:spPr>
        <p:txBody>
          <a:bodyPr>
            <a:normAutofit/>
          </a:bodyPr>
          <a:lstStyle/>
          <a:p>
            <a:r>
              <a:rPr lang="pl-PL" dirty="0" smtClean="0"/>
              <a:t>Tak -&gt; [następny slajd] </a:t>
            </a:r>
          </a:p>
          <a:p>
            <a:r>
              <a:rPr lang="pl-PL" dirty="0" smtClean="0"/>
              <a:t>Nie -&gt; [komunikat: staraj się zebrać więcej, ale nie poprzestawaj na tym. Idź dalej]</a:t>
            </a:r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57774" y="5026937"/>
            <a:ext cx="8424936" cy="162116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Jeśli </a:t>
            </a:r>
            <a:r>
              <a:rPr lang="pl-PL" dirty="0"/>
              <a:t>bank nie chce Ci widać dokumentów, lub żąda wysokich opłat, napisz </a:t>
            </a:r>
            <a:r>
              <a:rPr lang="pl-PL" dirty="0" smtClean="0"/>
              <a:t>reklamację do banku i </a:t>
            </a:r>
            <a:r>
              <a:rPr lang="pl-PL" dirty="0"/>
              <a:t>po otrzymaniu odpowiedzi z banku </a:t>
            </a:r>
            <a:r>
              <a:rPr lang="pl-PL" dirty="0" smtClean="0"/>
              <a:t>wystąp z wnioskiem o interwencję to </a:t>
            </a:r>
            <a:r>
              <a:rPr lang="pl-PL" dirty="0"/>
              <a:t>do Rzecznika Finansowego, </a:t>
            </a:r>
            <a:r>
              <a:rPr lang="pl-PL" dirty="0" smtClean="0"/>
              <a:t>www.rf.gov.pl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829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5820" y="260648"/>
            <a:ext cx="7772400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Dowiedz się, jaki jest twój kredyt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3799892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Kredyty „frankowe” są albo indeksowane albo denominowane</a:t>
            </a:r>
          </a:p>
          <a:p>
            <a:endParaRPr lang="pl-PL" dirty="0" smtClean="0"/>
          </a:p>
          <a:p>
            <a:r>
              <a:rPr lang="pl-PL" sz="3100" dirty="0" smtClean="0"/>
              <a:t>INDEKSOWANY – </a:t>
            </a:r>
            <a:r>
              <a:rPr lang="pl-PL" dirty="0" smtClean="0"/>
              <a:t>kwota w złotówkach, raty obliczane </a:t>
            </a:r>
            <a:br>
              <a:rPr lang="pl-PL" dirty="0" smtClean="0"/>
            </a:br>
            <a:r>
              <a:rPr lang="pl-PL" dirty="0" smtClean="0"/>
              <a:t>na podstawie kursu franka</a:t>
            </a:r>
          </a:p>
          <a:p>
            <a:pPr lvl="1"/>
            <a:r>
              <a:rPr lang="pl-PL" b="1" dirty="0" smtClean="0"/>
              <a:t>np</a:t>
            </a:r>
            <a:r>
              <a:rPr lang="pl-PL" b="1" dirty="0"/>
              <a:t>. "Bank udziela kredytu na kwotę </a:t>
            </a:r>
            <a:r>
              <a:rPr lang="pl-PL" b="1" dirty="0" smtClean="0"/>
              <a:t>300 000 </a:t>
            </a:r>
            <a:r>
              <a:rPr lang="pl-PL" b="1" dirty="0"/>
              <a:t>zł. </a:t>
            </a:r>
            <a:r>
              <a:rPr lang="pl-PL" b="1" dirty="0" smtClean="0"/>
              <a:t> </a:t>
            </a:r>
            <a:r>
              <a:rPr lang="pl-PL" dirty="0" smtClean="0"/>
              <a:t>W </a:t>
            </a:r>
            <a:r>
              <a:rPr lang="pl-PL" dirty="0"/>
              <a:t>dniu wypłaty kwota kredytu jest przeliczana na CHF wg kursu kupna z tabeli banku. Wysokość rat jest wyrażana w walucie CHF. Raty są wpłacane wg kursu sprzedaży CHF wg tabeli banku"</a:t>
            </a:r>
            <a:endParaRPr lang="pl-PL" dirty="0" smtClean="0"/>
          </a:p>
          <a:p>
            <a:r>
              <a:rPr lang="pl-PL" dirty="0" smtClean="0"/>
              <a:t>DENOMINOWANY - kwota we frankach (na podstawie przeliczenia ze złotówek)</a:t>
            </a:r>
          </a:p>
          <a:p>
            <a:pPr lvl="1"/>
            <a:r>
              <a:rPr lang="pl-PL" b="1" dirty="0" smtClean="0"/>
              <a:t>np</a:t>
            </a:r>
            <a:r>
              <a:rPr lang="pl-PL" b="1" dirty="0"/>
              <a:t>. "Bank udziela kredytu na kwotę 150000 CHF. </a:t>
            </a:r>
            <a:r>
              <a:rPr lang="pl-PL" dirty="0"/>
              <a:t>Kredyt jest wypłacany w złotych wg kursu kupna z tabeli banku z dnia wypłaty. Wysokość rat jest wyrażana w walucie CHF. Raty są wpłacane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wg </a:t>
            </a:r>
            <a:r>
              <a:rPr lang="pl-PL" dirty="0"/>
              <a:t>kursu sprzedaży CHF wg tabeli banku".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5309491"/>
            <a:ext cx="8424936" cy="134966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 smtClean="0"/>
              <a:t>Jeśli Twój kredyt nie pasuje do żadnej z tych kategorii </a:t>
            </a:r>
            <a:br>
              <a:rPr lang="pl-PL" sz="2400" dirty="0" smtClean="0"/>
            </a:br>
            <a:r>
              <a:rPr lang="pl-PL" sz="2400" dirty="0" smtClean="0"/>
              <a:t>(co się zdarza), odnotuj to. Dopytasz się o to przy następnych krokach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4210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5820" y="260648"/>
            <a:ext cx="7772400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Wiesz, jaki masz kredyt?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637384"/>
          </a:xfrm>
        </p:spPr>
        <p:txBody>
          <a:bodyPr>
            <a:normAutofit/>
          </a:bodyPr>
          <a:lstStyle/>
          <a:p>
            <a:r>
              <a:rPr lang="pl-PL" dirty="0" smtClean="0"/>
              <a:t>Już wiem -&gt; idziesz dalej</a:t>
            </a:r>
          </a:p>
          <a:p>
            <a:endParaRPr lang="pl-PL" b="1" dirty="0" smtClean="0"/>
          </a:p>
          <a:p>
            <a:r>
              <a:rPr lang="pl-PL" dirty="0" smtClean="0"/>
              <a:t>Nie wiem, bo to bardzo u mnie pogmatwane -&gt; Nie szkodzi. Ważne, że próbowałeś się dowiedzieć i wiesz, że Twojego kredytu nie da się zaklasyfikować w sposób prosty {następny slajd}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28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Pomyśl, co chcesz osiągnąć</a:t>
            </a: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83568" y="4476394"/>
            <a:ext cx="7848872" cy="144016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Zdefiniowanie maksymalnego celu ułatwia też planowanie: musisz wiedzieć, ile jesteś </a:t>
            </a:r>
            <a:br>
              <a:rPr lang="pl-PL" dirty="0" smtClean="0"/>
            </a:br>
            <a:r>
              <a:rPr lang="pl-PL" dirty="0" smtClean="0"/>
              <a:t>w stanie ustąpić, by i tak postawić na swoim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26923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Co jest w Twojej sytuacji najważniejsze</a:t>
            </a:r>
            <a:r>
              <a:rPr lang="pl-PL" dirty="0" smtClean="0"/>
              <a:t>?</a:t>
            </a:r>
          </a:p>
          <a:p>
            <a:pPr lvl="1"/>
            <a:r>
              <a:rPr lang="pl-PL" dirty="0" smtClean="0"/>
              <a:t>Mieszkanie? Czy kredyt</a:t>
            </a:r>
          </a:p>
          <a:p>
            <a:pPr lvl="1"/>
            <a:r>
              <a:rPr lang="pl-PL" dirty="0" smtClean="0"/>
              <a:t>Wysokość rat?</a:t>
            </a:r>
          </a:p>
          <a:p>
            <a:pPr lvl="1"/>
            <a:r>
              <a:rPr lang="pl-PL" dirty="0" smtClean="0"/>
              <a:t>Wysokość kredytu?</a:t>
            </a:r>
            <a:endParaRPr lang="pl-PL" dirty="0" smtClean="0"/>
          </a:p>
          <a:p>
            <a:r>
              <a:rPr lang="pl-PL" dirty="0" smtClean="0"/>
              <a:t>Na ile pewien jesteś swoich racji?</a:t>
            </a:r>
          </a:p>
          <a:p>
            <a:r>
              <a:rPr lang="pl-PL" dirty="0" smtClean="0"/>
              <a:t>Ile czasu i wysiłku jesteś w stanie poświęcić?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071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Co jest najważniejsze</a:t>
            </a:r>
            <a:r>
              <a:rPr lang="pl-PL" dirty="0" smtClean="0"/>
              <a:t>? PRZYKŁADY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845296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Jeden chce </a:t>
            </a:r>
            <a:r>
              <a:rPr lang="pl-PL" dirty="0"/>
              <a:t>obniżyć wartość całego kredytu - przeliczyć go po innym kursie</a:t>
            </a:r>
          </a:p>
          <a:p>
            <a:r>
              <a:rPr lang="pl-PL" dirty="0" smtClean="0"/>
              <a:t>Komuś innemu może </a:t>
            </a:r>
            <a:r>
              <a:rPr lang="pl-PL" dirty="0" smtClean="0"/>
              <a:t>zależeć przede wszystkim </a:t>
            </a:r>
            <a:br>
              <a:rPr lang="pl-PL" dirty="0" smtClean="0"/>
            </a:br>
            <a:r>
              <a:rPr lang="pl-PL" dirty="0" smtClean="0"/>
              <a:t>na zmniejszeniu rat (np. przez zmianę przelicznika, dodatkowych opłat itd.) </a:t>
            </a:r>
          </a:p>
          <a:p>
            <a:r>
              <a:rPr lang="pl-PL" dirty="0" smtClean="0"/>
              <a:t>Jeszcze </a:t>
            </a:r>
            <a:r>
              <a:rPr lang="pl-PL" dirty="0" smtClean="0"/>
              <a:t>inna osoba chce całkowicie unieważnić umowę (bo już wie, że w jej sytuacji jest to opłacalne)</a:t>
            </a: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4437112"/>
            <a:ext cx="4968552" cy="162116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Wierzysz w swoje argumenty </a:t>
            </a:r>
            <a:br>
              <a:rPr lang="pl-PL" dirty="0" smtClean="0"/>
            </a:br>
            <a:r>
              <a:rPr lang="pl-PL" dirty="0" smtClean="0"/>
              <a:t>i w to, że masz rację</a:t>
            </a:r>
          </a:p>
          <a:p>
            <a:r>
              <a:rPr lang="pl-PL" dirty="0" smtClean="0"/>
              <a:t>Wolisz </a:t>
            </a:r>
            <a:r>
              <a:rPr lang="pl-PL" dirty="0" smtClean="0"/>
              <a:t>sprawdzić </a:t>
            </a:r>
            <a:r>
              <a:rPr lang="pl-PL" dirty="0" smtClean="0"/>
              <a:t>najpierw, jakie możesz mieć argumenty fachowe </a:t>
            </a:r>
            <a:br>
              <a:rPr lang="pl-PL" dirty="0" smtClean="0"/>
            </a:br>
            <a:r>
              <a:rPr lang="pl-PL" dirty="0" smtClean="0"/>
              <a:t>i czy jest o co zabiegać?</a:t>
            </a:r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796136" y="4437112"/>
            <a:ext cx="2952328" cy="1610082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SĄD, płatna pomoc</a:t>
            </a:r>
          </a:p>
          <a:p>
            <a:endParaRPr lang="pl-PL" dirty="0" smtClean="0"/>
          </a:p>
          <a:p>
            <a:r>
              <a:rPr lang="pl-PL" dirty="0" smtClean="0"/>
              <a:t>NEGOCJACJE, także bezpłatna </a:t>
            </a:r>
            <a:r>
              <a:rPr lang="pl-PL" dirty="0" smtClean="0"/>
              <a:t>pomoc, ew. SĄD</a:t>
            </a:r>
            <a:endParaRPr lang="pl-PL" dirty="0" smtClean="0"/>
          </a:p>
        </p:txBody>
      </p:sp>
      <p:sp>
        <p:nvSpPr>
          <p:cNvPr id="6" name="Strzałka w prawo 5"/>
          <p:cNvSpPr/>
          <p:nvPr/>
        </p:nvSpPr>
        <p:spPr>
          <a:xfrm>
            <a:off x="5558257" y="4581128"/>
            <a:ext cx="2160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prawo 6"/>
          <p:cNvSpPr/>
          <p:nvPr/>
        </p:nvSpPr>
        <p:spPr>
          <a:xfrm>
            <a:off x="5569185" y="5517232"/>
            <a:ext cx="2160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443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Wiesz co chcesz osiągnąć?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845296"/>
          </a:xfrm>
        </p:spPr>
        <p:txBody>
          <a:bodyPr>
            <a:normAutofit/>
          </a:bodyPr>
          <a:lstStyle/>
          <a:p>
            <a:r>
              <a:rPr lang="pl-PL" dirty="0" smtClean="0"/>
              <a:t>Tak [-&gt; idziesz dalej – mimo to pokażemy Ci wszystkie dostępne opcje]</a:t>
            </a:r>
          </a:p>
          <a:p>
            <a:r>
              <a:rPr lang="pl-PL" dirty="0" smtClean="0"/>
              <a:t>Nie, nie wiem [-&gt; idziesz dalej, musisz dowiedzieć się zatem, co jest do ruszenia w Twojej umowie]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53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69776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Kto Ci pomoże?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492480" cy="3384376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Rzecznik konsumenta (miejski, powiatowy), Federacja Konsumentów</a:t>
            </a:r>
          </a:p>
          <a:p>
            <a:pPr marL="548640" lvl="3" indent="-274320">
              <a:spcBef>
                <a:spcPts val="580"/>
              </a:spcBef>
              <a:buClr>
                <a:schemeClr val="accent1"/>
              </a:buClr>
            </a:pPr>
            <a:r>
              <a:rPr lang="pl-PL" dirty="0"/>
              <a:t>– </a:t>
            </a:r>
            <a:r>
              <a:rPr lang="pl-PL" dirty="0" smtClean="0"/>
              <a:t>pomaga zorientować się w naszej konkretnej umowie i w tym, co wstępnie w niej zakwestionować, zanim zasygnalizujemy bankowi chęć wejścia w spór. ZARAZ POWIEMY, JAK</a:t>
            </a:r>
            <a:endParaRPr lang="pl-PL" dirty="0"/>
          </a:p>
          <a:p>
            <a:r>
              <a:rPr lang="pl-PL" dirty="0"/>
              <a:t>Rzecznik Finansowy (RF)</a:t>
            </a:r>
          </a:p>
          <a:p>
            <a:pPr marL="548640" lvl="2" indent="0">
              <a:buNone/>
            </a:pPr>
            <a:r>
              <a:rPr lang="pl-PL" dirty="0"/>
              <a:t>– pomoc bezpłatna już na etapie sporu z bankiem, nie musimy jeszcze decydować, czy idziemy do </a:t>
            </a:r>
            <a:r>
              <a:rPr lang="pl-PL" dirty="0" smtClean="0"/>
              <a:t>sądu. ZARAZ POWIEM, JAK</a:t>
            </a:r>
            <a:endParaRPr lang="pl-PL" dirty="0"/>
          </a:p>
          <a:p>
            <a:r>
              <a:rPr lang="pl-PL" dirty="0" smtClean="0"/>
              <a:t>Adwokat, radca prawny </a:t>
            </a:r>
          </a:p>
          <a:p>
            <a:pPr marL="594360" lvl="2" indent="0">
              <a:buNone/>
            </a:pPr>
            <a:r>
              <a:rPr lang="pl-PL" dirty="0" smtClean="0"/>
              <a:t>– </a:t>
            </a:r>
            <a:r>
              <a:rPr lang="pl-PL" dirty="0"/>
              <a:t>pomoc </a:t>
            </a:r>
            <a:r>
              <a:rPr lang="pl-PL" dirty="0" smtClean="0"/>
              <a:t>płatna. Adwokata </a:t>
            </a:r>
            <a:r>
              <a:rPr lang="pl-PL" dirty="0" smtClean="0"/>
              <a:t>(radcę prawnego) trzeba </a:t>
            </a:r>
            <a:r>
              <a:rPr lang="pl-PL" dirty="0" smtClean="0"/>
              <a:t>znaleźć samemu</a:t>
            </a:r>
          </a:p>
          <a:p>
            <a:pPr marL="548640" lvl="2" indent="0">
              <a:buNone/>
            </a:pP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95536" y="5301208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Można zwrócić się do nich wszystkich.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075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3752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Reklamacja do banku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492480" cy="3960440"/>
          </a:xfrm>
        </p:spPr>
        <p:txBody>
          <a:bodyPr>
            <a:normAutofit/>
          </a:bodyPr>
          <a:lstStyle/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3200" dirty="0" smtClean="0"/>
              <a:t>Jeśli nie decydujesz się jeszcze na sprawę </a:t>
            </a:r>
            <a:br>
              <a:rPr lang="pl-PL" sz="3200" dirty="0" smtClean="0"/>
            </a:br>
            <a:r>
              <a:rPr lang="pl-PL" sz="3200" dirty="0" smtClean="0"/>
              <a:t>w sądzie, zacznij od napisania </a:t>
            </a:r>
            <a:r>
              <a:rPr lang="pl-PL" sz="3200" b="1" dirty="0" smtClean="0"/>
              <a:t>REKLAMACJI DO BANKU</a:t>
            </a:r>
          </a:p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endParaRPr lang="pl-PL" sz="2800" dirty="0" smtClean="0"/>
          </a:p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Zasygnalizujesz w ten sposób, że umowa i raty budzą Twoje wątpliwości i że szukasz rozwiązania problemu</a:t>
            </a:r>
          </a:p>
          <a:p>
            <a:pPr marL="548640" lvl="4" indent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None/>
            </a:pPr>
            <a:r>
              <a:rPr lang="pl-PL" sz="2400" dirty="0" smtClean="0"/>
              <a:t> </a:t>
            </a:r>
            <a:endParaRPr lang="pl-PL" sz="2400" dirty="0"/>
          </a:p>
          <a:p>
            <a:pPr marL="548640" lvl="4" indent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None/>
            </a:pPr>
            <a:endParaRPr lang="pl-PL" sz="2400" dirty="0"/>
          </a:p>
          <a:p>
            <a:pPr marL="548640" lvl="2" indent="0">
              <a:buNone/>
            </a:pP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95536" y="5301208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Generalnie reklamacja jest początkiem drogi – </a:t>
            </a:r>
            <a:br>
              <a:rPr lang="pl-PL" dirty="0" smtClean="0"/>
            </a:br>
            <a:r>
              <a:rPr lang="pl-PL" dirty="0" smtClean="0"/>
              <a:t>a nie ostatecznym stanowiskiem. Wyjątkiem jest sytuacja, kiedy zbliża się termin przedawnienia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784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Dasz radę! To, co warto samemu zrobić, nie jest takie trudne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989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 smtClean="0"/>
              <a:t>Pamiętaj, zwłoka może działać na Twoją niekorzyść</a:t>
            </a:r>
          </a:p>
          <a:p>
            <a:r>
              <a:rPr lang="pl-PL" dirty="0" smtClean="0"/>
              <a:t>Czas płynie, a </a:t>
            </a:r>
            <a:r>
              <a:rPr lang="pl-PL" dirty="0"/>
              <a:t>u</a:t>
            </a:r>
            <a:r>
              <a:rPr lang="pl-PL" dirty="0" smtClean="0"/>
              <a:t>mowy z bankiem podlegają </a:t>
            </a:r>
            <a:r>
              <a:rPr lang="pl-PL" b="1" dirty="0" smtClean="0"/>
              <a:t>przedawnieniu</a:t>
            </a:r>
            <a:r>
              <a:rPr lang="pl-PL" dirty="0" smtClean="0"/>
              <a:t>. To może utrudnić załatwianie sprawy</a:t>
            </a:r>
          </a:p>
          <a:p>
            <a:r>
              <a:rPr lang="pl-PL" dirty="0" smtClean="0"/>
              <a:t>Zrób to </a:t>
            </a:r>
            <a:r>
              <a:rPr lang="pl-PL" b="1" dirty="0" smtClean="0"/>
              <a:t>teraz</a:t>
            </a:r>
            <a:r>
              <a:rPr lang="pl-PL" dirty="0" smtClean="0"/>
              <a:t>, bo może są w Twojej umowie klauzule </a:t>
            </a:r>
            <a:r>
              <a:rPr lang="pl-PL" dirty="0" smtClean="0"/>
              <a:t>niedozwolone rażąco naruszające Twoje interesy (abuzywne) </a:t>
            </a:r>
            <a:r>
              <a:rPr lang="pl-PL" dirty="0" smtClean="0"/>
              <a:t>i możesz skorygować </a:t>
            </a:r>
            <a:r>
              <a:rPr lang="pl-PL" b="1" dirty="0" smtClean="0"/>
              <a:t>umowę na swoją korzyść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5120208"/>
            <a:ext cx="8424936" cy="162116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Kto nic nie robi, </a:t>
            </a:r>
            <a:br>
              <a:rPr lang="pl-PL" dirty="0" smtClean="0"/>
            </a:br>
            <a:r>
              <a:rPr lang="pl-PL" dirty="0" smtClean="0"/>
              <a:t>zmniejsza szansę na poprawę sytuacji.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35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3752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Reklamacja do banku – jak?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492480" cy="3600400"/>
          </a:xfrm>
        </p:spPr>
        <p:txBody>
          <a:bodyPr>
            <a:normAutofit fontScale="85000" lnSpcReduction="20000"/>
          </a:bodyPr>
          <a:lstStyle/>
          <a:p>
            <a:pPr marL="822960" lvl="4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Reklamację możesz napisać sam </a:t>
            </a:r>
          </a:p>
          <a:p>
            <a:pPr marL="822960" lvl="4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Możesz też przejrzeć umowę z </a:t>
            </a:r>
            <a:r>
              <a:rPr lang="pl-PL" sz="2800" dirty="0" smtClean="0"/>
              <a:t>powiatowym/miejskim rzecznikiem konsumentów </a:t>
            </a:r>
            <a:br>
              <a:rPr lang="pl-PL" sz="2800" dirty="0" smtClean="0"/>
            </a:br>
            <a:r>
              <a:rPr lang="pl-PL" sz="2800" dirty="0" smtClean="0"/>
              <a:t>i </a:t>
            </a:r>
            <a:r>
              <a:rPr lang="pl-PL" sz="2800" dirty="0" smtClean="0"/>
              <a:t>poszukać w niej </a:t>
            </a:r>
            <a:r>
              <a:rPr lang="pl-PL" sz="2800" dirty="0" smtClean="0"/>
              <a:t>klauzul niedozwolonych (abuzywnych)</a:t>
            </a:r>
          </a:p>
          <a:p>
            <a:pPr marL="822960" lvl="4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Możesz kontaktować się z przedstawicielstwami Federacji Konsumentów</a:t>
            </a:r>
            <a:endParaRPr lang="pl-PL" sz="2800" dirty="0" smtClean="0"/>
          </a:p>
          <a:p>
            <a:pPr marL="822960" lvl="4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Możesz poprosić o </a:t>
            </a:r>
            <a:r>
              <a:rPr lang="pl-PL" sz="2800" dirty="0" smtClean="0"/>
              <a:t>pomoc w pisaniu reklamacji </a:t>
            </a:r>
            <a:r>
              <a:rPr lang="pl-PL" sz="2800" dirty="0" smtClean="0"/>
              <a:t>„</a:t>
            </a:r>
            <a:r>
              <a:rPr lang="pl-PL" sz="2800" dirty="0" err="1" smtClean="0"/>
              <a:t>frankowiczów</a:t>
            </a:r>
            <a:r>
              <a:rPr lang="pl-PL" sz="2800" dirty="0" smtClean="0"/>
              <a:t>” zrzeszonych w stowarzyszeniach i grupach w </a:t>
            </a:r>
            <a:r>
              <a:rPr lang="pl-PL" sz="2800" dirty="0" err="1" smtClean="0"/>
              <a:t>internecie</a:t>
            </a:r>
            <a:endParaRPr lang="pl-PL" sz="2800" dirty="0" smtClean="0"/>
          </a:p>
          <a:p>
            <a:pPr marL="822960" lvl="4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/>
              <a:t>Może to zrobić za Ciebie Twój </a:t>
            </a:r>
            <a:r>
              <a:rPr lang="pl-PL" sz="2800" dirty="0" smtClean="0"/>
              <a:t>adwokat/radca prawny. </a:t>
            </a:r>
            <a:endParaRPr lang="pl-PL" sz="2800" dirty="0"/>
          </a:p>
          <a:p>
            <a:pPr marL="548640" lvl="4" indent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None/>
            </a:pPr>
            <a:endParaRPr lang="pl-PL" sz="2400" dirty="0"/>
          </a:p>
          <a:p>
            <a:pPr marL="548640" lvl="2" indent="0">
              <a:buNone/>
            </a:pP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95536" y="5301208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Każda droga jest dobra. </a:t>
            </a:r>
          </a:p>
          <a:p>
            <a:r>
              <a:rPr lang="pl-PL" dirty="0" smtClean="0"/>
              <a:t>Reklamacja ma dotyczyć TWOJEJ umowy – jeśli korzystasz z czyjegoś wzoru, dostosuj go do TWOJEJ sytuacji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153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72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Czy za reklamację bank mi coś zrobi?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92480" cy="4464496"/>
          </a:xfrm>
        </p:spPr>
        <p:txBody>
          <a:bodyPr>
            <a:normAutofit lnSpcReduction="10000"/>
          </a:bodyPr>
          <a:lstStyle/>
          <a:p>
            <a:pPr marL="891540" lvl="2" indent="-342900">
              <a:buFont typeface="Wingdings" panose="05000000000000000000" pitchFamily="2" charset="2"/>
              <a:buChar char="§"/>
            </a:pPr>
            <a:r>
              <a:rPr lang="pl-PL" sz="4400" dirty="0" smtClean="0"/>
              <a:t>Nie. </a:t>
            </a:r>
          </a:p>
          <a:p>
            <a:pPr marL="891540" lvl="2" indent="-342900">
              <a:buFont typeface="Wingdings" panose="05000000000000000000" pitchFamily="2" charset="2"/>
              <a:buChar char="§"/>
            </a:pPr>
            <a:r>
              <a:rPr lang="pl-PL" sz="2400" dirty="0" smtClean="0"/>
              <a:t>(no chyba że już nie spłacasz i już z tego tytułu masz kłopoty)</a:t>
            </a:r>
          </a:p>
          <a:p>
            <a:pPr marL="891540" lvl="2" indent="-342900"/>
            <a:endParaRPr lang="pl-PL" sz="2400" dirty="0" smtClean="0"/>
          </a:p>
          <a:p>
            <a:pPr marL="891540" lvl="2" indent="-342900"/>
            <a:r>
              <a:rPr lang="pl-PL" sz="2400" dirty="0" smtClean="0"/>
              <a:t>Pamiętaj, że reklamacje są wręcz wymagane w pewnych sytuacjach – np. w postępowaniu polubownym (nowe obowiązujące od stycznia 2017 r.)</a:t>
            </a:r>
          </a:p>
          <a:p>
            <a:pPr marL="891540" lvl="2" indent="-342900"/>
            <a:endParaRPr lang="pl-PL" sz="2400" dirty="0" smtClean="0"/>
          </a:p>
          <a:p>
            <a:pPr marL="891540" lvl="2" indent="-342900"/>
            <a:r>
              <a:rPr lang="pl-PL" sz="2400" b="1" dirty="0" smtClean="0"/>
              <a:t>PISZESZ REKLAMACJĘ, by rozpocząć </a:t>
            </a:r>
            <a:r>
              <a:rPr lang="pl-PL" sz="2400" b="1" dirty="0" smtClean="0"/>
              <a:t>dochodzenie roszczeń i </a:t>
            </a:r>
            <a:r>
              <a:rPr lang="pl-PL" sz="2400" b="1" dirty="0" smtClean="0"/>
              <a:t>poznać zdanie drugiej strony.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4057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-234280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Po co ta reklamacja?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492480" cy="4032448"/>
          </a:xfrm>
        </p:spPr>
        <p:txBody>
          <a:bodyPr>
            <a:normAutofit lnSpcReduction="10000"/>
          </a:bodyPr>
          <a:lstStyle/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endParaRPr lang="pl-PL" sz="3200" dirty="0" smtClean="0"/>
          </a:p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3200" dirty="0" smtClean="0"/>
              <a:t>BEZ </a:t>
            </a:r>
            <a:r>
              <a:rPr lang="pl-PL" sz="3200" dirty="0"/>
              <a:t>REKLAMACJI nie może Ci </a:t>
            </a:r>
            <a:r>
              <a:rPr lang="pl-PL" sz="3200" dirty="0" smtClean="0"/>
              <a:t>pomóc </a:t>
            </a:r>
            <a:br>
              <a:rPr lang="pl-PL" sz="3200" dirty="0" smtClean="0"/>
            </a:br>
            <a:r>
              <a:rPr lang="pl-PL" sz="3200" b="1" dirty="0" smtClean="0">
                <a:solidFill>
                  <a:schemeClr val="accent1"/>
                </a:solidFill>
              </a:rPr>
              <a:t>(ZA </a:t>
            </a:r>
            <a:r>
              <a:rPr lang="pl-PL" sz="3200" b="1" dirty="0">
                <a:solidFill>
                  <a:schemeClr val="accent1"/>
                </a:solidFill>
              </a:rPr>
              <a:t>DARMO!) </a:t>
            </a:r>
            <a:r>
              <a:rPr lang="pl-PL" sz="3200" dirty="0"/>
              <a:t>Rzecznik Finansowy. </a:t>
            </a:r>
            <a:r>
              <a:rPr lang="pl-PL" sz="3200" dirty="0"/>
              <a:t>[link art. 17</a:t>
            </a:r>
            <a:r>
              <a:rPr lang="pl-PL" sz="3200" dirty="0" smtClean="0"/>
              <a:t>]</a:t>
            </a:r>
            <a:endParaRPr lang="pl-PL" sz="3200" dirty="0"/>
          </a:p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endParaRPr lang="pl-PL" sz="3200" dirty="0" smtClean="0"/>
          </a:p>
          <a:p>
            <a:pPr marL="0" lvl="2" indent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None/>
            </a:pPr>
            <a:r>
              <a:rPr lang="pl-PL" sz="2800" dirty="0" smtClean="0"/>
              <a:t>(Jeśli już masz </a:t>
            </a:r>
            <a:r>
              <a:rPr lang="pl-PL" sz="2800" dirty="0" smtClean="0"/>
              <a:t>adwokata/radcę prawnego, </a:t>
            </a:r>
            <a:r>
              <a:rPr lang="pl-PL" sz="2800" dirty="0" smtClean="0"/>
              <a:t>to rób to, co Ci podpowiada - może ma taki plan postępowania, </a:t>
            </a:r>
            <a:r>
              <a:rPr lang="pl-PL" sz="2800" dirty="0" smtClean="0"/>
              <a:t>w </a:t>
            </a:r>
            <a:r>
              <a:rPr lang="pl-PL" sz="2800" dirty="0" smtClean="0"/>
              <a:t>którym reklamacja jest akurat niepotrzebna)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95536" y="5301208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UWAGA! SAMA REKLAMACJA nie przerywa biegu przedawnienia.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981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Jak Ci może pomóc Rzecznik Finansowy?</a:t>
            </a:r>
            <a:endParaRPr lang="pl-PL" dirty="0"/>
          </a:p>
        </p:txBody>
      </p:sp>
      <p:sp>
        <p:nvSpPr>
          <p:cNvPr id="6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2204864"/>
            <a:ext cx="8492480" cy="3384376"/>
          </a:xfrm>
        </p:spPr>
        <p:txBody>
          <a:bodyPr>
            <a:normAutofit/>
          </a:bodyPr>
          <a:lstStyle/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Rzecznik Finansowy to nowa instytucja, która działa od jesieni 2015 r. </a:t>
            </a:r>
          </a:p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Wiedziałeś, że istnieje? </a:t>
            </a:r>
          </a:p>
          <a:p>
            <a:pPr marL="0" lvl="2" indent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None/>
            </a:pPr>
            <a:r>
              <a:rPr lang="pl-PL" sz="2800" dirty="0" smtClean="0"/>
              <a:t>–  Tak, [ok, to teraz przypomnimy, co on robi – o ile wyczerpiesz drogę reklamacji]</a:t>
            </a:r>
            <a:br>
              <a:rPr lang="pl-PL" sz="2800" dirty="0" smtClean="0"/>
            </a:br>
            <a:r>
              <a:rPr lang="pl-PL" sz="2800" dirty="0"/>
              <a:t>– </a:t>
            </a:r>
            <a:r>
              <a:rPr lang="pl-PL" sz="2800" dirty="0" smtClean="0"/>
              <a:t> Nie, [ok. to informacja właśnie dla Ciebie. On Ci może pomóc – zaraz wyjaśnimy, jak. Musisz jednak wcześniej dać mu szanse i napisać reklamację]</a:t>
            </a:r>
          </a:p>
        </p:txBody>
      </p:sp>
    </p:spTree>
    <p:extLst>
      <p:ext uri="{BB962C8B-B14F-4D97-AF65-F5344CB8AC3E}">
        <p14:creationId xmlns:p14="http://schemas.microsoft.com/office/powerpoint/2010/main" val="264634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Rzecznik Finansowy pomaga ludziom w sporach z bankami</a:t>
            </a:r>
            <a:endParaRPr lang="pl-PL" dirty="0"/>
          </a:p>
        </p:txBody>
      </p:sp>
      <p:sp>
        <p:nvSpPr>
          <p:cNvPr id="6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492480" cy="3384376"/>
          </a:xfrm>
        </p:spPr>
        <p:txBody>
          <a:bodyPr>
            <a:normAutofit/>
          </a:bodyPr>
          <a:lstStyle/>
          <a:p>
            <a:pPr marL="0" lvl="2" indent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None/>
            </a:pPr>
            <a:endParaRPr lang="pl-PL" sz="2800" dirty="0" smtClean="0"/>
          </a:p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Jego pomoc przydaje się zwłaszcza tym, których nie stać na </a:t>
            </a:r>
            <a:r>
              <a:rPr lang="pl-PL" sz="2800" dirty="0" smtClean="0"/>
              <a:t>adwokata/radcę prawnego, </a:t>
            </a:r>
            <a:endParaRPr lang="pl-PL" sz="2800" dirty="0" smtClean="0"/>
          </a:p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Albo </a:t>
            </a:r>
            <a:r>
              <a:rPr lang="pl-PL" sz="2800" dirty="0" smtClean="0"/>
              <a:t>którzy nie są pewni, czy warto się spierać </a:t>
            </a:r>
            <a:br>
              <a:rPr lang="pl-PL" sz="2800" dirty="0" smtClean="0"/>
            </a:br>
            <a:r>
              <a:rPr lang="pl-PL" sz="2800" dirty="0" smtClean="0"/>
              <a:t>z bankiem.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96326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-234280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Jak pomaga Rzecznik Finansowy</a:t>
            </a: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234535" y="1916832"/>
            <a:ext cx="8585937" cy="4320480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 smtClean="0"/>
              <a:t>Wspiera fachowymi argumentami (zanim pójdziesz do sądu </a:t>
            </a:r>
            <a:br>
              <a:rPr lang="pl-PL" sz="2400" dirty="0" smtClean="0"/>
            </a:br>
            <a:r>
              <a:rPr lang="pl-PL" sz="2400" dirty="0" smtClean="0"/>
              <a:t>i kiedy Twoja sprawa jest w sądzie). </a:t>
            </a:r>
          </a:p>
          <a:p>
            <a:r>
              <a:rPr lang="pl-PL" sz="2400" dirty="0" smtClean="0"/>
              <a:t>Ułatwia negocjacje z bankiem – jeśli chcesz i umiesz się porozumieć (tryb polubowny).</a:t>
            </a:r>
          </a:p>
          <a:p>
            <a:r>
              <a:rPr lang="pl-PL" sz="2400" dirty="0" smtClean="0"/>
              <a:t>N</a:t>
            </a:r>
            <a:r>
              <a:rPr lang="pl-PL" sz="2400" b="1" u="sng" dirty="0" smtClean="0"/>
              <a:t>ie może nic nikomu kazać (zwłaszcza bankowi),</a:t>
            </a:r>
            <a:r>
              <a:rPr lang="pl-PL" sz="2400" dirty="0" smtClean="0"/>
              <a:t> </a:t>
            </a:r>
            <a:br>
              <a:rPr lang="pl-PL" sz="2400" dirty="0" smtClean="0"/>
            </a:br>
            <a:r>
              <a:rPr lang="pl-PL" sz="2400" dirty="0" smtClean="0"/>
              <a:t>ale jego fachowe argumenty są </a:t>
            </a:r>
            <a:r>
              <a:rPr lang="pl-PL" sz="2400" dirty="0" smtClean="0"/>
              <a:t>poważnie </a:t>
            </a:r>
            <a:r>
              <a:rPr lang="pl-PL" sz="2400" dirty="0" smtClean="0"/>
              <a:t>traktowane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 smtClean="0"/>
              <a:t>sądzie.</a:t>
            </a:r>
          </a:p>
          <a:p>
            <a:r>
              <a:rPr lang="pl-PL" sz="2400" dirty="0" smtClean="0"/>
              <a:t>Wywiera presję na instytucje finansowe, które z czasem  zaczynają widzieć swój interes w negocjacjach i ugodach.</a:t>
            </a:r>
            <a:endParaRPr lang="pl-PL" sz="2400" b="1" dirty="0" smtClean="0"/>
          </a:p>
        </p:txBody>
      </p:sp>
      <p:sp>
        <p:nvSpPr>
          <p:cNvPr id="6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0724" y="836712"/>
            <a:ext cx="8492480" cy="1295020"/>
          </a:xfrm>
        </p:spPr>
        <p:txBody>
          <a:bodyPr>
            <a:normAutofit/>
          </a:bodyPr>
          <a:lstStyle/>
          <a:p>
            <a:pPr marL="274320" lvl="2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pl-PL" sz="2800" dirty="0" smtClean="0"/>
              <a:t>Rzecznik Finansowy pomoże, jeśli wiemy, jak tej pomocy użyć: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08620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UWAGA ! Rzecznik Finansowy </a:t>
            </a:r>
            <a:br>
              <a:rPr lang="pl-PL" dirty="0" smtClean="0"/>
            </a:br>
            <a:r>
              <a:rPr lang="pl-PL" dirty="0" smtClean="0"/>
              <a:t>nie pomoże bez reklamacji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27584" y="2132856"/>
            <a:ext cx="7772400" cy="2989312"/>
          </a:xfrm>
        </p:spPr>
        <p:txBody>
          <a:bodyPr>
            <a:normAutofit/>
          </a:bodyPr>
          <a:lstStyle/>
          <a:p>
            <a:r>
              <a:rPr lang="pl-PL" dirty="0" smtClean="0"/>
              <a:t>Rzecznik Finansowy </a:t>
            </a:r>
            <a:r>
              <a:rPr lang="pl-PL" b="1" dirty="0" smtClean="0">
                <a:solidFill>
                  <a:schemeClr val="accent1"/>
                </a:solidFill>
              </a:rPr>
              <a:t>nie ma prawa </a:t>
            </a:r>
            <a:r>
              <a:rPr lang="pl-PL" dirty="0" smtClean="0"/>
              <a:t>Ci pomóc, jeśli nie wyślesz reklamacji do banku i nie poczekasz 30 dni na odpowiedź</a:t>
            </a:r>
          </a:p>
          <a:p>
            <a:endParaRPr lang="pl-PL" dirty="0"/>
          </a:p>
          <a:p>
            <a:r>
              <a:rPr lang="pl-PL" dirty="0" smtClean="0"/>
              <a:t>Jak zatem zabrać się do tej reklamacji?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38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 smtClean="0"/>
              <a:t>Jak napisać reklamację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645496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Nie ma wzoru reklamacji – DLATEGO każdy może opisać swoją sytuację tak, jak ją widzi</a:t>
            </a:r>
          </a:p>
          <a:p>
            <a:r>
              <a:rPr lang="pl-PL" dirty="0" smtClean="0"/>
              <a:t>Nie ma wzoru reklamacji, bo każda umowa jest inna</a:t>
            </a:r>
          </a:p>
          <a:p>
            <a:r>
              <a:rPr lang="pl-PL" b="1" dirty="0" smtClean="0"/>
              <a:t>Reklamacja może być prawnicza i konkretna, może być ogólna i opisowa. To zależy od sytuacji</a:t>
            </a:r>
          </a:p>
          <a:p>
            <a:r>
              <a:rPr lang="pl-PL" dirty="0" smtClean="0"/>
              <a:t>Nie napiszesz reklamacji, nie dostaniesz bezpłatnej pomocy</a:t>
            </a:r>
          </a:p>
          <a:p>
            <a:endParaRPr lang="pl-PL" dirty="0"/>
          </a:p>
          <a:p>
            <a:r>
              <a:rPr lang="pl-PL" dirty="0" smtClean="0"/>
              <a:t>NAJLEPIEJ WYSŁAC REKLAMACJĘ DO BANKU LISTEM POLECONYM Z POTWIERDZENIEM </a:t>
            </a:r>
            <a:r>
              <a:rPr lang="pl-PL" dirty="0" smtClean="0"/>
              <a:t>ODBIORU (lub można też zanieść, żeby na kopii mieć potwierdzenie przyjęcia pisma w banku z datą)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2279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Czy wiesz, jak napisać reklamację?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645496"/>
          </a:xfrm>
        </p:spPr>
        <p:txBody>
          <a:bodyPr>
            <a:normAutofit/>
          </a:bodyPr>
          <a:lstStyle/>
          <a:p>
            <a:r>
              <a:rPr lang="pl-PL" dirty="0" smtClean="0"/>
              <a:t>TAK  [ok. przypomnimy tylko podstawy]</a:t>
            </a:r>
          </a:p>
          <a:p>
            <a:r>
              <a:rPr lang="pl-PL" dirty="0" smtClean="0"/>
              <a:t>NIE  [ok, zaraz powiemy, jak to zrobić]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3137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 smtClean="0"/>
              <a:t>Co powinno być w reklamacji?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645496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Twoje dane					Data</a:t>
            </a:r>
          </a:p>
          <a:p>
            <a:pPr marL="320040" lvl="1" indent="0" algn="r">
              <a:buNone/>
            </a:pPr>
            <a:r>
              <a:rPr lang="pl-PL" dirty="0" smtClean="0"/>
              <a:t>Adresat (nazwa i adres banku)</a:t>
            </a:r>
          </a:p>
          <a:p>
            <a:pPr lvl="7"/>
            <a:endParaRPr lang="pl-PL" sz="3200" dirty="0" smtClean="0"/>
          </a:p>
          <a:p>
            <a:pPr lvl="7"/>
            <a:r>
              <a:rPr lang="pl-PL" sz="3200" dirty="0" smtClean="0"/>
              <a:t>REKLAMACJA</a:t>
            </a:r>
            <a:endParaRPr lang="pl-PL" sz="3200" dirty="0"/>
          </a:p>
          <a:p>
            <a:r>
              <a:rPr lang="pl-PL" dirty="0" smtClean="0"/>
              <a:t>Reklamuję </a:t>
            </a:r>
            <a:r>
              <a:rPr lang="pl-PL" dirty="0" smtClean="0"/>
              <a:t>postanowienia umowy </a:t>
            </a:r>
            <a:r>
              <a:rPr lang="pl-PL" dirty="0" smtClean="0"/>
              <a:t>(nazwa… numer… z dnia</a:t>
            </a:r>
            <a:r>
              <a:rPr lang="pl-PL" dirty="0" smtClean="0"/>
              <a:t>)…./zgłaszam zastrzeżenia do </a:t>
            </a:r>
            <a:endParaRPr lang="pl-PL" dirty="0" smtClean="0"/>
          </a:p>
          <a:p>
            <a:r>
              <a:rPr lang="pl-PL" dirty="0" smtClean="0"/>
              <a:t>Opis problemu (</a:t>
            </a:r>
            <a:r>
              <a:rPr lang="pl-PL" i="1" dirty="0" smtClean="0"/>
              <a:t>polega na tym…/w tej umowie widzę następujące błędy….</a:t>
            </a:r>
          </a:p>
          <a:p>
            <a:r>
              <a:rPr lang="pl-PL" i="1" dirty="0" smtClean="0"/>
              <a:t>Oczekuję stanowiska banku).</a:t>
            </a:r>
          </a:p>
          <a:p>
            <a:r>
              <a:rPr lang="pl-PL" dirty="0" smtClean="0"/>
              <a:t>LUB: </a:t>
            </a:r>
            <a:r>
              <a:rPr lang="pl-PL" i="1" dirty="0" smtClean="0"/>
              <a:t>oczekuję, że bank zrobi to i to </a:t>
            </a:r>
            <a:r>
              <a:rPr lang="pl-PL" dirty="0" smtClean="0"/>
              <a:t>(JEŚLI NIE WIESZ, czego się domagać – </a:t>
            </a:r>
            <a:r>
              <a:rPr lang="pl-PL" u="sng" dirty="0" smtClean="0"/>
              <a:t>nie piszesz</a:t>
            </a:r>
            <a:r>
              <a:rPr lang="pl-PL" dirty="0" smtClean="0"/>
              <a:t>)</a:t>
            </a:r>
          </a:p>
          <a:p>
            <a:r>
              <a:rPr lang="pl-PL" dirty="0" smtClean="0"/>
              <a:t>Podpis (</a:t>
            </a:r>
            <a:r>
              <a:rPr lang="pl-PL" u="sng" dirty="0" smtClean="0"/>
              <a:t>wszystkich </a:t>
            </a:r>
            <a:r>
              <a:rPr lang="pl-PL" dirty="0" smtClean="0"/>
              <a:t>kredytobiorców, którzy podpisali </a:t>
            </a:r>
            <a:r>
              <a:rPr lang="pl-PL" dirty="0" err="1" smtClean="0"/>
              <a:t>umówę</a:t>
            </a:r>
            <a:r>
              <a:rPr lang="pl-PL" dirty="0" smtClean="0"/>
              <a:t>)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2441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 jakim jesteś </a:t>
            </a:r>
            <a:r>
              <a:rPr lang="pl-PL" dirty="0" smtClean="0"/>
              <a:t>etapie?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989312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Nie zrobiłem jeszcze nic </a:t>
            </a:r>
            <a:r>
              <a:rPr lang="pl-PL" dirty="0" smtClean="0"/>
              <a:t>[po kliknięciu użytkownik przechodzi do następnego slajdu]</a:t>
            </a:r>
          </a:p>
          <a:p>
            <a:r>
              <a:rPr lang="pl-PL" b="1" dirty="0" smtClean="0"/>
              <a:t>Mam papiery i wiem, że w umowie mam klauzulę abuzywną </a:t>
            </a:r>
            <a:r>
              <a:rPr lang="pl-PL" dirty="0" smtClean="0"/>
              <a:t>[po kliknięciu użytkownik idzie do </a:t>
            </a:r>
            <a:r>
              <a:rPr lang="pl-PL" dirty="0" smtClean="0"/>
              <a:t>reklamacji</a:t>
            </a:r>
          </a:p>
          <a:p>
            <a:r>
              <a:rPr lang="pl-PL" dirty="0" smtClean="0"/>
              <a:t>Nie wiem, czy moja umowa się nie przedawni i co to oznacza […..]</a:t>
            </a:r>
            <a:endParaRPr lang="pl-PL" dirty="0" smtClean="0"/>
          </a:p>
          <a:p>
            <a:r>
              <a:rPr lang="pl-PL" b="1" dirty="0" smtClean="0"/>
              <a:t>Napisałem reklamację i dostałem odpowiedź </a:t>
            </a:r>
            <a:r>
              <a:rPr lang="pl-PL" dirty="0" smtClean="0"/>
              <a:t>[do części o RF]</a:t>
            </a:r>
          </a:p>
          <a:p>
            <a:r>
              <a:rPr lang="pl-PL" b="1" dirty="0" smtClean="0"/>
              <a:t>Mam sprawę w sądzie </a:t>
            </a:r>
            <a:r>
              <a:rPr lang="pl-PL" dirty="0" smtClean="0"/>
              <a:t>[do istotnego poglądu]</a:t>
            </a:r>
          </a:p>
          <a:p>
            <a:endParaRPr lang="pl-PL" b="1" dirty="0" smtClean="0"/>
          </a:p>
          <a:p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5120208"/>
            <a:ext cx="8424936" cy="162116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Kto nic nie robi, zmniejsza szansę na poprawę swojej sytuacji.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29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Jak w reklamacji wskazać, </a:t>
            </a:r>
            <a:br>
              <a:rPr lang="pl-PL" dirty="0" smtClean="0"/>
            </a:br>
            <a:r>
              <a:rPr lang="pl-PL" dirty="0" smtClean="0"/>
              <a:t>o co nam chodzi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645496"/>
          </a:xfrm>
        </p:spPr>
        <p:txBody>
          <a:bodyPr>
            <a:normAutofit/>
          </a:bodyPr>
          <a:lstStyle/>
          <a:p>
            <a:r>
              <a:rPr lang="pl-PL" dirty="0" smtClean="0"/>
              <a:t>Reklamacja może  być ogólna (</a:t>
            </a:r>
            <a:r>
              <a:rPr lang="pl-PL" i="1" dirty="0" smtClean="0"/>
              <a:t>nie rozumiem zasad wyliczania rat, wydaje mi się, że zawiera ona błędy, ponieważ słyszałem o klauzulach abuzywnych, podejrzewam, że są w tej umowie…)</a:t>
            </a:r>
          </a:p>
          <a:p>
            <a:r>
              <a:rPr lang="pl-PL" sz="3600" dirty="0" smtClean="0"/>
              <a:t>ALE im </a:t>
            </a:r>
            <a:r>
              <a:rPr lang="pl-PL" sz="3600" b="1" dirty="0" smtClean="0"/>
              <a:t>bardziej rozeznamy się sami w </a:t>
            </a:r>
            <a:r>
              <a:rPr lang="pl-PL" sz="3600" b="1" dirty="0" smtClean="0"/>
              <a:t>usterkach/klauzulach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w umowie, tym lepiej</a:t>
            </a:r>
            <a:endParaRPr lang="pl-PL" sz="3600" b="1" dirty="0"/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576" y="5458993"/>
            <a:ext cx="7772400" cy="757064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 smtClean="0"/>
              <a:t>Warto podjąć ten trud – wtedy łatwiej też rozmawia się z fachowcami i prawnikami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2861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817476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Dodać slajd o zadach i przykładach klauzul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965784"/>
            <a:ext cx="7772400" cy="3407432"/>
          </a:xfrm>
        </p:spPr>
        <p:txBody>
          <a:bodyPr>
            <a:norm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20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817476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Pomysły na reklamację podsuwa nam </a:t>
            </a:r>
            <a:r>
              <a:rPr lang="pl-PL" dirty="0" smtClean="0"/>
              <a:t>Rzecznik Finansowy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965784"/>
            <a:ext cx="7772400" cy="3407432"/>
          </a:xfrm>
        </p:spPr>
        <p:txBody>
          <a:bodyPr>
            <a:normAutofit/>
          </a:bodyPr>
          <a:lstStyle/>
          <a:p>
            <a:pPr marL="547688" lvl="1" indent="-185738"/>
            <a:r>
              <a:rPr lang="pl-PL" sz="2000" dirty="0" smtClean="0"/>
              <a:t>Przeczytaj ten raport. Pozwoli Ci rozeznać się w sytuacji. </a:t>
            </a:r>
          </a:p>
          <a:p>
            <a:pPr marL="547688" lvl="1" indent="-185738"/>
            <a:r>
              <a:rPr lang="pl-PL" sz="2000" dirty="0" smtClean="0"/>
              <a:t>Czy rozpoznajesz w opisanych tam klauzulach to, co jest w Twojej umowie</a:t>
            </a:r>
          </a:p>
          <a:p>
            <a:pPr marL="547688" lvl="1" indent="-185738"/>
            <a:endParaRPr lang="pl-PL" sz="2000" dirty="0"/>
          </a:p>
          <a:p>
            <a:pPr marL="547688" lvl="1" indent="-185738"/>
            <a:r>
              <a:rPr lang="pl-PL" sz="2000" dirty="0" smtClean="0"/>
              <a:t>www.rf.gov.pl/sprawy-biezace/Raport_Rzecznika_Finansowego</a:t>
            </a:r>
            <a:r>
              <a:rPr lang="pl-PL" sz="2000" dirty="0"/>
              <a:t>__Klauzule_niedozwolone_w_umowach_kredytow____walutowych_____</a:t>
            </a:r>
            <a:r>
              <a:rPr lang="pl-PL" sz="2000" dirty="0" smtClean="0"/>
              <a:t>22351 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14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817476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Pomysły na reklamację podsuwa nam </a:t>
            </a:r>
            <a:r>
              <a:rPr lang="pl-PL" dirty="0" smtClean="0"/>
              <a:t>też UOKiK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965784"/>
            <a:ext cx="7772400" cy="3407432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Błędy i „wady” w umowach stwierdza UOKiK. Nie sprawdza indywidualnych umów, ale wzory umów, które banki dają swoim klientom do podpisania</a:t>
            </a:r>
          </a:p>
          <a:p>
            <a:r>
              <a:rPr lang="pl-PL" dirty="0" smtClean="0"/>
              <a:t>Wykazy błędów (naruszeń praw </a:t>
            </a:r>
            <a:r>
              <a:rPr lang="pl-PL" dirty="0" smtClean="0"/>
              <a:t>konsumenta </a:t>
            </a:r>
            <a:r>
              <a:rPr lang="pl-PL" dirty="0" smtClean="0"/>
              <a:t>w umowach) dostępne są w </a:t>
            </a:r>
            <a:r>
              <a:rPr lang="pl-PL" dirty="0" err="1" smtClean="0"/>
              <a:t>internecie</a:t>
            </a:r>
            <a:r>
              <a:rPr lang="pl-PL" dirty="0" smtClean="0"/>
              <a:t> i można samemu namierzyć je w swojej umowie:</a:t>
            </a:r>
          </a:p>
          <a:p>
            <a:pPr lvl="1"/>
            <a:r>
              <a:rPr lang="pl-PL" sz="2000" dirty="0" smtClean="0">
                <a:hlinkClick r:id="rId3"/>
              </a:rPr>
              <a:t>www.uokik.gov.pl/rejestr_klauzul_niedozwolonych2.php</a:t>
            </a:r>
            <a:endParaRPr lang="pl-PL" sz="2000" dirty="0" smtClean="0"/>
          </a:p>
          <a:p>
            <a:pPr lvl="1"/>
            <a:r>
              <a:rPr lang="pl-PL" sz="2000" dirty="0" smtClean="0">
                <a:hlinkClick r:id="rId4" action="ppaction://hlinkfile"/>
              </a:rPr>
              <a:t>decyzje.uokik.gov.pl/bp/</a:t>
            </a:r>
            <a:r>
              <a:rPr lang="pl-PL" sz="2000" dirty="0" err="1" smtClean="0">
                <a:hlinkClick r:id="rId4" action="ppaction://hlinkfile"/>
              </a:rPr>
              <a:t>dec_prez.nsf</a:t>
            </a:r>
            <a:endParaRPr lang="pl-PL" sz="2000" dirty="0" smtClean="0"/>
          </a:p>
          <a:p>
            <a:pPr lvl="1"/>
            <a:r>
              <a:rPr lang="pl-PL" sz="2000" u="sng" dirty="0" smtClean="0">
                <a:hlinkClick r:id="rId5"/>
              </a:rPr>
              <a:t>finanse.uokik.gov.pl/</a:t>
            </a:r>
            <a:r>
              <a:rPr lang="pl-PL" sz="2000" u="sng" dirty="0" err="1" smtClean="0">
                <a:hlinkClick r:id="rId5"/>
              </a:rPr>
              <a:t>chf</a:t>
            </a:r>
            <a:r>
              <a:rPr lang="pl-PL" sz="2000" u="sng" dirty="0" smtClean="0">
                <a:hlinkClick r:id="rId5"/>
              </a:rPr>
              <a:t>/</a:t>
            </a:r>
            <a:r>
              <a:rPr lang="pl-PL" sz="2000" u="sng" dirty="0" err="1" smtClean="0">
                <a:hlinkClick r:id="rId5"/>
              </a:rPr>
              <a:t>tagi</a:t>
            </a:r>
            <a:r>
              <a:rPr lang="pl-PL" sz="2000" u="sng" dirty="0" smtClean="0">
                <a:hlinkClick r:id="rId5"/>
              </a:rPr>
              <a:t>/</a:t>
            </a:r>
            <a:r>
              <a:rPr lang="pl-PL" sz="2000" u="sng" dirty="0" err="1" smtClean="0">
                <a:hlinkClick r:id="rId5"/>
              </a:rPr>
              <a:t>istotny-poglad-w-sprawie</a:t>
            </a:r>
            <a:endParaRPr lang="pl-PL" sz="2000" u="sng" dirty="0"/>
          </a:p>
          <a:p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18225" y="5589240"/>
            <a:ext cx="7772400" cy="757064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 smtClean="0"/>
              <a:t>UOKiK </a:t>
            </a:r>
            <a:r>
              <a:rPr lang="pl-PL" sz="2000" u="sng" dirty="0" smtClean="0"/>
              <a:t>nie może </a:t>
            </a:r>
            <a:r>
              <a:rPr lang="pl-PL" sz="2000" dirty="0" smtClean="0"/>
              <a:t>zająć się indywidualną umową, przygotowuje jednak generalne ramy, którymi możesz się posłużyć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6880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412776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Nie umiesz skorzystać z tych pomysłów, a chcesz, by reklamacja była bardziej fachowa?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2739850"/>
            <a:ext cx="7772400" cy="3407432"/>
          </a:xfrm>
        </p:spPr>
        <p:txBody>
          <a:bodyPr>
            <a:normAutofit/>
          </a:bodyPr>
          <a:lstStyle/>
          <a:p>
            <a:pPr marL="342900" lvl="1" indent="-342900"/>
            <a:r>
              <a:rPr lang="pl-PL" sz="2600" dirty="0" smtClean="0"/>
              <a:t>Idź ze swoją umową do powiatowego/miejskiego </a:t>
            </a:r>
            <a:r>
              <a:rPr lang="pl-PL" sz="2600" dirty="0" smtClean="0"/>
              <a:t>rzecznika  konsumentów lub do Federacji Konsumentów. </a:t>
            </a:r>
            <a:endParaRPr lang="pl-PL" sz="2600" dirty="0" smtClean="0"/>
          </a:p>
          <a:p>
            <a:pPr marL="342900" lvl="1" indent="-342900"/>
            <a:r>
              <a:rPr lang="pl-PL" sz="2600" dirty="0" smtClean="0"/>
              <a:t>Poproś, by </a:t>
            </a:r>
            <a:r>
              <a:rPr lang="pl-PL" sz="2600" dirty="0" smtClean="0"/>
              <a:t>ekspert wskazał </a:t>
            </a:r>
            <a:r>
              <a:rPr lang="pl-PL" sz="2600" dirty="0" smtClean="0"/>
              <a:t>Ci w Twojej umowie te zapisy, które mogą być błędne. W ten sposób Rzecznik Konsumentów pomoże Ci napisać Twoją własną reklamację</a:t>
            </a:r>
            <a:r>
              <a:rPr lang="pl-PL" sz="2600" dirty="0" smtClean="0"/>
              <a:t>.</a:t>
            </a:r>
            <a:endParaRPr lang="pl-PL" sz="2600" dirty="0" smtClean="0"/>
          </a:p>
        </p:txBody>
      </p:sp>
    </p:spTree>
    <p:extLst>
      <p:ext uri="{BB962C8B-B14F-4D97-AF65-F5344CB8AC3E}">
        <p14:creationId xmlns:p14="http://schemas.microsoft.com/office/powerpoint/2010/main" val="75997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Wysyłasz reklamację do banku i…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3427618"/>
          </a:xfrm>
        </p:spPr>
        <p:txBody>
          <a:bodyPr>
            <a:normAutofit fontScale="92500" lnSpcReduction="10000"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ma </a:t>
            </a:r>
            <a:r>
              <a:rPr lang="pl-PL" sz="2800" dirty="0"/>
              <a:t>30 dni na wysłanie odpowiedzi (dolicz </a:t>
            </a:r>
            <a:r>
              <a:rPr lang="pl-PL" sz="2800" dirty="0" smtClean="0"/>
              <a:t>czas </a:t>
            </a:r>
            <a:r>
              <a:rPr lang="pl-PL" sz="2800" dirty="0"/>
              <a:t>na doręczenie Twojej </a:t>
            </a: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reklamacji bankowi).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Może w tym czasie poprosić o przedłużenie tego czasu o kolejne 30 dni.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Jeśli nie odpowie, i tak zrobiłeś, co trzeba: </a:t>
            </a:r>
            <a:r>
              <a:rPr lang="pl-PL" b="1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„wyczerpałeś drogę reklamacji”. 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Jeśli w reklamacji było konkretne roszczenie, a bank nie odpowiedział, to sąd może uznać, że tym samym </a:t>
            </a: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uznał Twoje roszczenie.</a:t>
            </a:r>
            <a:endParaRPr lang="pl-PL" dirty="0" smtClean="0">
              <a:solidFill>
                <a:srgbClr val="1F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350000"/>
              <a:buNone/>
            </a:pPr>
            <a:endParaRPr lang="pl-PL" dirty="0">
              <a:solidFill>
                <a:srgbClr val="1F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755576" y="5048200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UWAGA, na ogół banki odpowiadają w terminie </a:t>
            </a:r>
            <a:br>
              <a:rPr lang="pl-PL" dirty="0" smtClean="0"/>
            </a:br>
            <a:r>
              <a:rPr lang="pl-PL" dirty="0" smtClean="0"/>
              <a:t>i piszą, że nie uwzględniają reklamacji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518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No to po co była ta reklamacja?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3427618"/>
          </a:xfrm>
        </p:spPr>
        <p:txBody>
          <a:bodyPr>
            <a:normAutofit/>
          </a:bodyPr>
          <a:lstStyle/>
          <a:p>
            <a:pPr marL="0" indent="0">
              <a:buSzPct val="100000"/>
              <a:buNone/>
            </a:pP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co była ta reklamacja, skoro bank i tak ją odrzucił?</a:t>
            </a:r>
          </a:p>
          <a:p>
            <a:pPr>
              <a:buSzPct val="100000"/>
            </a:pP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to, by otworzyć sobie kolejne możliwości </a:t>
            </a:r>
            <a:b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 tym bezpłatne)</a:t>
            </a:r>
          </a:p>
          <a:p>
            <a:pPr>
              <a:buSzPct val="100000"/>
            </a:pPr>
            <a:r>
              <a:rPr lang="pl-PL" dirty="0" smtClean="0">
                <a:solidFill>
                  <a:srgbClr val="1F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to, by poznać stanowisko banku</a:t>
            </a:r>
          </a:p>
          <a:p>
            <a:pPr marL="0" indent="0">
              <a:buSzPct val="100000"/>
              <a:buNone/>
            </a:pPr>
            <a:endParaRPr lang="pl-PL" dirty="0" smtClean="0">
              <a:solidFill>
                <a:srgbClr val="1F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350000"/>
              <a:buNone/>
            </a:pPr>
            <a:endParaRPr lang="pl-PL" dirty="0">
              <a:solidFill>
                <a:srgbClr val="1F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83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349896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Zaraz, zaraz, ale czy moja umowa się przypadkiem nie przedawnia?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27584" y="2564904"/>
            <a:ext cx="7772400" cy="2989312"/>
          </a:xfrm>
        </p:spPr>
        <p:txBody>
          <a:bodyPr>
            <a:normAutofit/>
          </a:bodyPr>
          <a:lstStyle/>
          <a:p>
            <a:r>
              <a:rPr lang="pl-PL" dirty="0" smtClean="0"/>
              <a:t>Czy mam czas, by czekać </a:t>
            </a:r>
            <a:r>
              <a:rPr lang="pl-PL" dirty="0" smtClean="0"/>
              <a:t>kilka </a:t>
            </a:r>
            <a:r>
              <a:rPr lang="pl-PL" dirty="0" err="1" smtClean="0"/>
              <a:t>miesiący</a:t>
            </a:r>
            <a:r>
              <a:rPr lang="pl-PL" dirty="0" smtClean="0"/>
              <a:t>?</a:t>
            </a:r>
            <a:endParaRPr lang="pl-PL" dirty="0" smtClean="0"/>
          </a:p>
          <a:p>
            <a:r>
              <a:rPr lang="pl-PL" dirty="0" smtClean="0"/>
              <a:t>TAK – OK, Wysyłasz reklamację, czekasz i idziesz dalej</a:t>
            </a:r>
          </a:p>
          <a:p>
            <a:r>
              <a:rPr lang="pl-PL" dirty="0" smtClean="0"/>
              <a:t>NIE – Ok, przeskakujesz do okienka „przerwanie biegu przedawnienia”. </a:t>
            </a:r>
          </a:p>
        </p:txBody>
      </p:sp>
    </p:spTree>
    <p:extLst>
      <p:ext uri="{BB962C8B-B14F-4D97-AF65-F5344CB8AC3E}">
        <p14:creationId xmlns:p14="http://schemas.microsoft.com/office/powerpoint/2010/main" val="20184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701824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Składasz wniosek do </a:t>
            </a:r>
            <a:r>
              <a:rPr lang="pl-PL" dirty="0" smtClean="0"/>
              <a:t>RF, instytucji wyspecjalizowanej w sprawach finansowych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879848"/>
            <a:ext cx="7772400" cy="3205336"/>
          </a:xfrm>
        </p:spPr>
        <p:txBody>
          <a:bodyPr>
            <a:normAutofit/>
          </a:bodyPr>
          <a:lstStyle/>
          <a:p>
            <a:r>
              <a:rPr lang="pl-PL" dirty="0" smtClean="0"/>
              <a:t>Wysyłasz pocztą </a:t>
            </a:r>
            <a:r>
              <a:rPr lang="pl-PL" u="sng" dirty="0" smtClean="0"/>
              <a:t>kopie</a:t>
            </a:r>
            <a:r>
              <a:rPr lang="pl-PL" dirty="0" smtClean="0"/>
              <a:t> wszystkich dokumentów, które masz. </a:t>
            </a:r>
          </a:p>
          <a:p>
            <a:r>
              <a:rPr lang="pl-PL" dirty="0" smtClean="0"/>
              <a:t>To właśnie te dokumenty zanalizują Ci eksperci RF </a:t>
            </a:r>
          </a:p>
          <a:p>
            <a:pPr marL="0" indent="0">
              <a:buNone/>
            </a:pPr>
            <a:r>
              <a:rPr lang="pl-PL" dirty="0" smtClean="0"/>
              <a:t>(NIE WOLNO IM TEGO ZROBIĆ, jeśli nie napisałeś reklamacji)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755576" y="5301208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Informacje, jak się zwrócić do Rzecznika Finansowego, znajdziesz na stronie rf.gov.pl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336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701824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Składasz wniosek do </a:t>
            </a:r>
            <a:r>
              <a:rPr lang="pl-PL" dirty="0" smtClean="0"/>
              <a:t>rzecznika konsumentów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879848"/>
            <a:ext cx="7772400" cy="3205336"/>
          </a:xfrm>
        </p:spPr>
        <p:txBody>
          <a:bodyPr>
            <a:normAutofit/>
          </a:bodyPr>
          <a:lstStyle/>
          <a:p>
            <a:r>
              <a:rPr lang="pl-PL" dirty="0" smtClean="0"/>
              <a:t>Wysyłasz pocztą </a:t>
            </a:r>
            <a:r>
              <a:rPr lang="pl-PL" u="sng" dirty="0" smtClean="0"/>
              <a:t>kopie</a:t>
            </a:r>
            <a:r>
              <a:rPr lang="pl-PL" dirty="0" smtClean="0"/>
              <a:t> wszystkich dokumentów, które masz. </a:t>
            </a:r>
            <a:r>
              <a:rPr lang="pl-PL" dirty="0" smtClean="0"/>
              <a:t>DODAJESZ UPOWAŻNIENIE na udzielenie przez bank informacji objętych tajemnicą bankową</a:t>
            </a:r>
          </a:p>
          <a:p>
            <a:r>
              <a:rPr lang="pl-PL" dirty="0" smtClean="0"/>
              <a:t>Rzecznik Konsumentów zapyta bank o jego stanowisko w Twojej sprawie</a:t>
            </a:r>
            <a:endParaRPr lang="pl-PL" dirty="0" smtClean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755576" y="5301208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Informacje, jak się zwrócić do Rzecznika </a:t>
            </a:r>
            <a:r>
              <a:rPr lang="pl-PL" dirty="0" smtClean="0"/>
              <a:t>Konsumentów, </a:t>
            </a:r>
            <a:r>
              <a:rPr lang="pl-PL" dirty="0" smtClean="0"/>
              <a:t>znajdziesz na stronie </a:t>
            </a:r>
            <a:r>
              <a:rPr lang="pl-PL" dirty="0" err="1" smtClean="0"/>
              <a:t>xxxxxxxx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55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Co warto wiedzieć na początek?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357464"/>
          </a:xfrm>
        </p:spPr>
        <p:txBody>
          <a:bodyPr>
            <a:normAutofit/>
          </a:bodyPr>
          <a:lstStyle/>
          <a:p>
            <a:r>
              <a:rPr lang="pl-PL" dirty="0" smtClean="0"/>
              <a:t>Jak działa </a:t>
            </a:r>
            <a:r>
              <a:rPr lang="pl-PL" b="1" dirty="0" smtClean="0"/>
              <a:t>przedawnienie</a:t>
            </a:r>
            <a:r>
              <a:rPr lang="pl-PL" dirty="0" smtClean="0"/>
              <a:t> w przypadku umowy kredytowej (jakie to ma znaczenie w Twojej sytuacji)?</a:t>
            </a:r>
          </a:p>
          <a:p>
            <a:r>
              <a:rPr lang="pl-PL" dirty="0" smtClean="0"/>
              <a:t>Jaki może mieć skutek </a:t>
            </a:r>
            <a:r>
              <a:rPr lang="pl-PL" b="1" dirty="0" smtClean="0"/>
              <a:t>unieważnienie</a:t>
            </a:r>
            <a:r>
              <a:rPr lang="pl-PL" dirty="0" smtClean="0"/>
              <a:t> umowy </a:t>
            </a:r>
            <a:br>
              <a:rPr lang="pl-PL" dirty="0" smtClean="0"/>
            </a:br>
            <a:r>
              <a:rPr lang="pl-PL" dirty="0" smtClean="0"/>
              <a:t>(czy warto o to zabiegać w Twojej sytuacji)?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NIE MUSISZ od razu decydować, czy w ogóle iść do sądu.</a:t>
            </a:r>
          </a:p>
          <a:p>
            <a:endParaRPr lang="pl-PL" b="1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173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701824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RF interweniuje w Twojej sprawie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879848"/>
            <a:ext cx="7772400" cy="4213448"/>
          </a:xfrm>
        </p:spPr>
        <p:txBody>
          <a:bodyPr>
            <a:normAutofit/>
          </a:bodyPr>
          <a:lstStyle/>
          <a:p>
            <a:r>
              <a:rPr lang="pl-PL" dirty="0" smtClean="0"/>
              <a:t>Na zbadanie Twojej umowy i interwencję w banku w Twojej sprawie RF </a:t>
            </a:r>
            <a:r>
              <a:rPr lang="pl-PL" b="1" dirty="0" smtClean="0"/>
              <a:t>potrzebuje kilku miesięcy. Będzie bowiem pisał do banku pytając go fachowym językiem o poszczególne punkty umowy.</a:t>
            </a:r>
          </a:p>
          <a:p>
            <a:r>
              <a:rPr lang="pl-PL" dirty="0" smtClean="0"/>
              <a:t>Bank prawdopodobnie nie ustąpi tak od razu, ale Ty dostaniesz do ręki fachowe argumenty. Będziesz mógł zdecydować, czy grasz dalej. </a:t>
            </a:r>
            <a:r>
              <a:rPr lang="pl-PL" b="1" dirty="0" smtClean="0"/>
              <a:t>Nie ponosisz kosztów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249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701824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Czekasz na efekt pracy RF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879848"/>
            <a:ext cx="7772400" cy="2989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Czy masz te kilka miesięcy? </a:t>
            </a:r>
          </a:p>
          <a:p>
            <a:r>
              <a:rPr lang="pl-PL" dirty="0" smtClean="0"/>
              <a:t>TAK (idziesz do zakończenia postępowania interwencyjnego)</a:t>
            </a:r>
          </a:p>
          <a:p>
            <a:r>
              <a:rPr lang="pl-PL" dirty="0" smtClean="0"/>
              <a:t>NIE, już tyle czasu nie mam (to w takim razie warto rozważyć inne możliwości – mamy nadzieję, że jednak masz już za sobą reklamację)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00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701824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Prosisz RF o pomoc </a:t>
            </a:r>
            <a:br>
              <a:rPr lang="pl-PL" dirty="0" smtClean="0"/>
            </a:br>
            <a:r>
              <a:rPr lang="pl-PL" dirty="0" smtClean="0"/>
              <a:t>w negocjacjach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879848"/>
            <a:ext cx="7772400" cy="2989312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Jeśli boisz się, że RF nie zdąży interweniować w Twojej sprawie w banku i dać Ci do ręki </a:t>
            </a:r>
            <a:r>
              <a:rPr lang="pl-PL" dirty="0" smtClean="0"/>
              <a:t>gotowych argumentów, </a:t>
            </a:r>
            <a:r>
              <a:rPr lang="pl-PL" dirty="0" smtClean="0"/>
              <a:t>musisz je zebrać inaczej – a do RF możesz wystąpić o przeprowadzenie postępowania polubownego</a:t>
            </a:r>
          </a:p>
          <a:p>
            <a:r>
              <a:rPr lang="pl-PL" dirty="0" smtClean="0"/>
              <a:t>Kosztuje to 50 zł</a:t>
            </a:r>
          </a:p>
          <a:p>
            <a:r>
              <a:rPr lang="pl-PL" dirty="0" smtClean="0"/>
              <a:t>Przyjęcie wniosku o postępowanie polubowne przez  Rzecznika Finansowego  </a:t>
            </a:r>
            <a:r>
              <a:rPr lang="pl-PL" b="1" dirty="0" smtClean="0"/>
              <a:t>PRZERYWA bieg przedawnienia</a:t>
            </a:r>
            <a:r>
              <a:rPr lang="pl-PL" dirty="0" smtClean="0"/>
              <a:t>. Ale…… wcześniej musiałeś  napisać reklamację</a:t>
            </a:r>
            <a:r>
              <a:rPr lang="pl-PL" dirty="0" smtClean="0">
                <a:solidFill>
                  <a:srgbClr val="C00000"/>
                </a:solidFill>
              </a:rPr>
              <a:t>.</a:t>
            </a:r>
          </a:p>
          <a:p>
            <a:endParaRPr lang="pl-PL" dirty="0" smtClean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43180" y="5482981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Wybierając tę ścieżkę zaczynasz prowadzić negocjacje. Zaraz powiemy o podstawowych zasadach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126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1061864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Innym sposobem na przerwanie biegu przedawnienia jest złożenie sprawy w sądzie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2132856"/>
            <a:ext cx="7772400" cy="2989312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ZAWEZWANIE DO PRÓBY UGODOWEJ</a:t>
            </a:r>
          </a:p>
          <a:p>
            <a:pPr marL="0" indent="0">
              <a:buNone/>
            </a:pPr>
            <a:r>
              <a:rPr lang="pl-PL" dirty="0" smtClean="0"/>
              <a:t>(mogą pomóc rzecznicy konsumentów</a:t>
            </a:r>
          </a:p>
          <a:p>
            <a:r>
              <a:rPr lang="pl-PL" dirty="0" smtClean="0"/>
              <a:t>W przypadku pozwu trzeba już wiedzieć</a:t>
            </a:r>
            <a:r>
              <a:rPr lang="pl-PL" dirty="0" smtClean="0"/>
              <a:t>, co się podważa i czego </a:t>
            </a:r>
            <a:r>
              <a:rPr lang="pl-PL" dirty="0" smtClean="0"/>
              <a:t>się żąda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7764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Sztuka negocjacji w postępowaniu polubownym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14144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ZASADA nr 1 – umiem pokazać chęć porozumienia (nawet jeśli jestem zły/zła na tę całą sytuację i jestem pewien/pewna, że to ja mam rację, a nie bank)</a:t>
            </a:r>
          </a:p>
          <a:p>
            <a:r>
              <a:rPr lang="pl-PL" dirty="0" smtClean="0"/>
              <a:t>ZASADA nr 2 – w negocjacjach wygrywa ten, kto nie upiera się przy </a:t>
            </a:r>
            <a:r>
              <a:rPr lang="pl-PL" dirty="0" smtClean="0"/>
              <a:t>swoim </a:t>
            </a:r>
            <a:r>
              <a:rPr lang="pl-PL" dirty="0" smtClean="0"/>
              <a:t>na 100 proc.</a:t>
            </a:r>
          </a:p>
          <a:p>
            <a:r>
              <a:rPr lang="pl-PL" dirty="0" smtClean="0"/>
              <a:t>ZASADA nr 3 – w przypadku, gdy negocjacje się nie udają, lepiej być tą stroną, która w sposób bardziej przekonywujący pokazywała chęć porozumienia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64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844408" cy="1224136"/>
          </a:xfrm>
        </p:spPr>
        <p:txBody>
          <a:bodyPr>
            <a:noAutofit/>
          </a:bodyPr>
          <a:lstStyle/>
          <a:p>
            <a:r>
              <a:rPr lang="pl-PL" dirty="0" smtClean="0"/>
              <a:t>Po co mam </a:t>
            </a:r>
            <a:r>
              <a:rPr lang="pl-PL" dirty="0" smtClean="0"/>
              <a:t>negocjować,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skoro wiem, że mam rację?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2023864"/>
            <a:ext cx="8421728" cy="3349352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Postępowanie polubowne </a:t>
            </a:r>
            <a:r>
              <a:rPr lang="pl-PL" dirty="0" smtClean="0"/>
              <a:t>wymyślono po to, by nie trzeba było chodzić z każdą sprawą do sądu. </a:t>
            </a:r>
          </a:p>
          <a:p>
            <a:r>
              <a:rPr lang="pl-PL" dirty="0" smtClean="0"/>
              <a:t>Ale negocjacje mogą się nie udać. Wtedy sprawa może trafić do sądu.</a:t>
            </a:r>
            <a:endParaRPr lang="pl-PL" dirty="0"/>
          </a:p>
          <a:p>
            <a:r>
              <a:rPr lang="pl-PL" dirty="0" smtClean="0"/>
              <a:t>A kiedy od umowy minęło 10 lat, sąd musi ocenić, czy te nieudane negocjacje przetrwały bieg przedawnienia </a:t>
            </a:r>
            <a:br>
              <a:rPr lang="pl-PL" dirty="0" smtClean="0"/>
            </a:br>
            <a:r>
              <a:rPr lang="pl-PL" dirty="0" smtClean="0"/>
              <a:t>(bank może twierdzić, że tak się nie stało)</a:t>
            </a:r>
          </a:p>
          <a:p>
            <a:r>
              <a:rPr lang="pl-PL" dirty="0" smtClean="0"/>
              <a:t>Sąd ma tylko jeden sposób na rozstrzygnięcie takiego sporu: jeśli negocjacje były tylko „na niby” (były czynnością pozorną), to nie mogły przerwać przedawnienia. Ale jeśli umiesz wykazać, że chciałeś/</a:t>
            </a:r>
            <a:r>
              <a:rPr lang="pl-PL" dirty="0" err="1" smtClean="0"/>
              <a:t>aś</a:t>
            </a:r>
            <a:r>
              <a:rPr lang="pl-PL" dirty="0" smtClean="0"/>
              <a:t> się porozumieć, to do przedawnienia </a:t>
            </a:r>
            <a:r>
              <a:rPr lang="pl-PL" dirty="0" smtClean="0"/>
              <a:t>doszło</a:t>
            </a:r>
            <a:r>
              <a:rPr lang="pl-PL" dirty="0" smtClean="0"/>
              <a:t>. </a:t>
            </a:r>
          </a:p>
          <a:p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61649" y="5373216"/>
            <a:ext cx="8255615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Dla </a:t>
            </a:r>
            <a:r>
              <a:rPr lang="pl-PL" dirty="0"/>
              <a:t>sądu istotne są nie tylko argumenty, ale to, czy strony działały w dobrej wierze (czy naprawdę chciały się porozumieć)</a:t>
            </a:r>
          </a:p>
        </p:txBody>
      </p:sp>
    </p:spTree>
    <p:extLst>
      <p:ext uri="{BB962C8B-B14F-4D97-AF65-F5344CB8AC3E}">
        <p14:creationId xmlns:p14="http://schemas.microsoft.com/office/powerpoint/2010/main" val="164718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1061864"/>
            <a:ext cx="7772400" cy="1143000"/>
          </a:xfrm>
        </p:spPr>
        <p:txBody>
          <a:bodyPr>
            <a:noAutofit/>
          </a:bodyPr>
          <a:lstStyle/>
          <a:p>
            <a:r>
              <a:rPr lang="pl-PL" dirty="0" smtClean="0"/>
              <a:t>Przeszedłeś postępowanie interwencyjne u RF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71600" y="2132856"/>
            <a:ext cx="7772400" cy="360040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Bank ustąpił – to super. Teraz możesz ocenić jego </a:t>
            </a:r>
            <a:r>
              <a:rPr lang="pl-PL" u="sng" dirty="0" smtClean="0"/>
              <a:t>indywidualną</a:t>
            </a:r>
            <a:r>
              <a:rPr lang="pl-PL" dirty="0" smtClean="0"/>
              <a:t> ofertę.</a:t>
            </a:r>
          </a:p>
          <a:p>
            <a:r>
              <a:rPr lang="pl-PL" dirty="0" smtClean="0"/>
              <a:t>Bank nie ustąpił - masz trzy drogi</a:t>
            </a:r>
          </a:p>
          <a:p>
            <a:pPr lvl="1"/>
            <a:r>
              <a:rPr lang="pl-PL" dirty="0" smtClean="0"/>
              <a:t>- </a:t>
            </a:r>
            <a:r>
              <a:rPr lang="pl-PL" dirty="0" smtClean="0"/>
              <a:t>pomoc </a:t>
            </a:r>
            <a:r>
              <a:rPr lang="pl-PL" dirty="0" smtClean="0"/>
              <a:t>adwokata/radcy prawnego  </a:t>
            </a:r>
            <a:r>
              <a:rPr lang="pl-PL" dirty="0" smtClean="0"/>
              <a:t>(droga płatna, ale masz już sporo fachowych dokumentów)</a:t>
            </a:r>
          </a:p>
          <a:p>
            <a:pPr lvl="1"/>
            <a:r>
              <a:rPr lang="pl-PL" dirty="0" smtClean="0"/>
              <a:t>- postępowanie polubowne u RF (za 50 zł)</a:t>
            </a:r>
          </a:p>
          <a:p>
            <a:pPr lvl="1"/>
            <a:r>
              <a:rPr lang="pl-PL" b="1" dirty="0" smtClean="0"/>
              <a:t>A może bank złożył wszystkim swoim klientom propozycję </a:t>
            </a:r>
            <a:r>
              <a:rPr lang="pl-PL" b="1" dirty="0" smtClean="0"/>
              <a:t>rozwiązania sporu </a:t>
            </a:r>
            <a:r>
              <a:rPr lang="pl-PL" dirty="0" smtClean="0"/>
              <a:t>(to super, bo dzięki temu, co już zrobiłeś, masz dokumenty, które pozwalają Ci lepiej ocenić propozycję banku)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6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2008" y="44624"/>
            <a:ext cx="849248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Idziesz </a:t>
            </a:r>
            <a:r>
              <a:rPr lang="pl-PL" dirty="0"/>
              <a:t>do </a:t>
            </a:r>
            <a:r>
              <a:rPr lang="pl-PL" dirty="0" smtClean="0"/>
              <a:t>adwokata/radcy prawnego…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421360"/>
          </a:xfrm>
        </p:spPr>
        <p:txBody>
          <a:bodyPr>
            <a:normAutofit fontScale="70000" lnSpcReduction="20000"/>
          </a:bodyPr>
          <a:lstStyle/>
          <a:p>
            <a:r>
              <a:rPr lang="pl-PL" sz="3100" dirty="0"/>
              <a:t>To on ustala dalsza strategię i bierze za to </a:t>
            </a:r>
            <a:r>
              <a:rPr lang="pl-PL" sz="3100" dirty="0" smtClean="0"/>
              <a:t>odpowiedzialność. </a:t>
            </a:r>
          </a:p>
          <a:p>
            <a:r>
              <a:rPr lang="pl-PL" sz="3100" dirty="0" smtClean="0"/>
              <a:t>Przydadzą </a:t>
            </a:r>
            <a:r>
              <a:rPr lang="pl-PL" sz="3100" dirty="0"/>
              <a:t>mu się dokumenty od Rzecznika </a:t>
            </a:r>
            <a:r>
              <a:rPr lang="pl-PL" sz="3100" dirty="0" smtClean="0"/>
              <a:t>Finansowego (argumenty przytoczone w postępowaniu interwencyjnym lub specjalnie przygotowany istotny pogląd na etapie postępowania sądowego)</a:t>
            </a:r>
          </a:p>
          <a:p>
            <a:r>
              <a:rPr lang="pl-PL" sz="3100" dirty="0"/>
              <a:t>Jeśli </a:t>
            </a:r>
            <a:r>
              <a:rPr lang="pl-PL" sz="3100" dirty="0" smtClean="0"/>
              <a:t>skierujesz </a:t>
            </a:r>
            <a:r>
              <a:rPr lang="pl-PL" sz="3100" dirty="0"/>
              <a:t>sprawę do sadu, to Rzecznik Finansowy albo UOKiK może przygotować dla </a:t>
            </a:r>
            <a:r>
              <a:rPr lang="pl-PL" sz="3100" dirty="0" smtClean="0"/>
              <a:t>Twojej umowy </a:t>
            </a:r>
            <a:r>
              <a:rPr lang="pl-PL" sz="3100" dirty="0"/>
              <a:t>tzw. istotny pogląd.  To "szyta na miarę" fachowa opinia dotycząca konkretnej umowy. Dla sądu jest bardzo poważnym argumentem w sprawie</a:t>
            </a:r>
            <a:r>
              <a:rPr lang="pl-PL" dirty="0"/>
              <a:t>.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43180" y="4869160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Dalsze kroki ustalam ze </a:t>
            </a:r>
            <a:r>
              <a:rPr lang="pl-PL" u="sng" dirty="0" smtClean="0"/>
              <a:t>SWOIM</a:t>
            </a:r>
            <a:r>
              <a:rPr lang="pl-PL" dirty="0" smtClean="0"/>
              <a:t> adwokatem </a:t>
            </a:r>
            <a:br>
              <a:rPr lang="pl-PL" dirty="0" smtClean="0"/>
            </a:br>
            <a:r>
              <a:rPr lang="pl-PL" dirty="0" smtClean="0"/>
              <a:t>(nie kopiuję ustaleń innych osób </a:t>
            </a:r>
            <a:br>
              <a:rPr lang="pl-PL" dirty="0" smtClean="0"/>
            </a:br>
            <a:r>
              <a:rPr lang="pl-PL" dirty="0" smtClean="0"/>
              <a:t>z ICH prawnikami).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67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277888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Albo decydujesz </a:t>
            </a:r>
            <a:r>
              <a:rPr lang="pl-PL" dirty="0"/>
              <a:t>się na postępowanie polubowne u </a:t>
            </a:r>
            <a:r>
              <a:rPr lang="pl-PL" dirty="0" smtClean="0"/>
              <a:t>RF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043180" y="2564904"/>
            <a:ext cx="7772400" cy="298931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składasz </a:t>
            </a:r>
            <a:r>
              <a:rPr lang="pl-PL" dirty="0"/>
              <a:t>swój wniosek o postępowanie polubowne (50 zł)</a:t>
            </a:r>
          </a:p>
          <a:p>
            <a:r>
              <a:rPr lang="pl-PL" dirty="0" smtClean="0"/>
              <a:t>dodajesz </a:t>
            </a:r>
            <a:r>
              <a:rPr lang="pl-PL" dirty="0"/>
              <a:t>następnie swoje stanowisko (czego się </a:t>
            </a:r>
            <a:r>
              <a:rPr lang="pl-PL" dirty="0" smtClean="0"/>
              <a:t>domagasz, </a:t>
            </a:r>
            <a:r>
              <a:rPr lang="pl-PL" dirty="0"/>
              <a:t>najlepiej </a:t>
            </a:r>
            <a:r>
              <a:rPr lang="pl-PL" dirty="0" smtClean="0"/>
              <a:t>konkretnie, a także jakie są Twoje oczekiwania co do sposobu zakończenia sporu)</a:t>
            </a:r>
            <a:endParaRPr lang="pl-PL" dirty="0"/>
          </a:p>
          <a:p>
            <a:r>
              <a:rPr lang="pl-PL" dirty="0" smtClean="0"/>
              <a:t>RF </a:t>
            </a:r>
            <a:r>
              <a:rPr lang="pl-PL" dirty="0"/>
              <a:t>pyta o stanowisko </a:t>
            </a:r>
            <a:r>
              <a:rPr lang="pl-PL" dirty="0" smtClean="0"/>
              <a:t>bank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16024" y="5517232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Negocjacja </a:t>
            </a:r>
            <a:r>
              <a:rPr lang="pl-PL" dirty="0"/>
              <a:t>oznacza, że trzeba być gotowym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ustępstw.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692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72400" cy="1143000"/>
          </a:xfrm>
        </p:spPr>
        <p:txBody>
          <a:bodyPr>
            <a:noAutofit/>
          </a:bodyPr>
          <a:lstStyle/>
          <a:p>
            <a:pPr lvl="0"/>
            <a:r>
              <a:rPr lang="pl-PL" dirty="0"/>
              <a:t>Negocjacje w postępowaniu polubownym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807840"/>
            <a:ext cx="7772400" cy="2989312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RF analizuje, </a:t>
            </a:r>
            <a:r>
              <a:rPr lang="pl-PL" dirty="0"/>
              <a:t>co w danej sytuacji byłoby najlepszym </a:t>
            </a:r>
            <a:r>
              <a:rPr lang="pl-PL" dirty="0" smtClean="0"/>
              <a:t>rozwiązaniem dla stron, </a:t>
            </a:r>
            <a:r>
              <a:rPr lang="pl-PL" dirty="0"/>
              <a:t>i proponuje to </a:t>
            </a:r>
            <a:r>
              <a:rPr lang="pl-PL" dirty="0" smtClean="0"/>
              <a:t>stronom lub</a:t>
            </a:r>
            <a:endParaRPr lang="pl-PL" dirty="0"/>
          </a:p>
          <a:p>
            <a:r>
              <a:rPr lang="pl-PL" dirty="0" smtClean="0"/>
              <a:t>strony negocjują, </a:t>
            </a:r>
            <a:r>
              <a:rPr lang="pl-PL" dirty="0"/>
              <a:t>a RF czyni starania w celu zbliżenia stanowisk stron. </a:t>
            </a:r>
            <a:endParaRPr lang="pl-PL" dirty="0" smtClean="0"/>
          </a:p>
          <a:p>
            <a:r>
              <a:rPr lang="pl-PL" dirty="0" smtClean="0"/>
              <a:t>RF pisze bezstronną opinię z negocjacji. Ważne, byś dał mu powody do napisania, że chciałeś się porozumieć</a:t>
            </a:r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71600" y="5013176"/>
            <a:ext cx="7772400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N</a:t>
            </a:r>
            <a:r>
              <a:rPr lang="pl-PL" dirty="0" smtClean="0"/>
              <a:t>egocjacje </a:t>
            </a:r>
            <a:r>
              <a:rPr lang="pl-PL" dirty="0"/>
              <a:t>są chronione tajemnicą</a:t>
            </a:r>
            <a:r>
              <a:rPr lang="pl-PL" dirty="0" smtClean="0"/>
              <a:t>. Protokół z postępowania polubownego </a:t>
            </a:r>
            <a:br>
              <a:rPr lang="pl-PL" dirty="0" smtClean="0"/>
            </a:br>
            <a:r>
              <a:rPr lang="pl-PL" dirty="0" smtClean="0"/>
              <a:t>nie </a:t>
            </a:r>
            <a:r>
              <a:rPr lang="pl-PL" dirty="0"/>
              <a:t>zawiera propozycji stron składanych sobie w trakcie </a:t>
            </a:r>
            <a:r>
              <a:rPr lang="pl-PL" dirty="0" smtClean="0"/>
              <a:t>postępowania. </a:t>
            </a:r>
          </a:p>
          <a:p>
            <a:r>
              <a:rPr lang="pl-PL" dirty="0" smtClean="0"/>
              <a:t>Protokół i opinia mogą być ujawnione w sądzie przez każdą ze stron. </a:t>
            </a:r>
            <a:br>
              <a:rPr lang="pl-PL" dirty="0" smtClean="0"/>
            </a:br>
            <a:r>
              <a:rPr lang="pl-PL" dirty="0" smtClean="0"/>
              <a:t>Opinia nie zawsze musi być korzystna dla klienta.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129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-27384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Przedawnienie – co to jest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087760"/>
            <a:ext cx="7772400" cy="4357464"/>
          </a:xfrm>
        </p:spPr>
        <p:txBody>
          <a:bodyPr>
            <a:normAutofit/>
          </a:bodyPr>
          <a:lstStyle/>
          <a:p>
            <a:r>
              <a:rPr lang="pl-PL" b="1" dirty="0" smtClean="0"/>
              <a:t>To generalny </a:t>
            </a:r>
            <a:r>
              <a:rPr lang="pl-PL" b="1" dirty="0" smtClean="0"/>
              <a:t>przepis dotyczący roszczeń finansowych</a:t>
            </a:r>
            <a:r>
              <a:rPr lang="pl-PL" dirty="0" smtClean="0"/>
              <a:t>.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Ten przepis działa także w przypadku wieloletniej umowy kredytowej, ale o tym, czy i kiedy doszło do przedawnienia </a:t>
            </a:r>
            <a:r>
              <a:rPr lang="pl-PL" b="1" dirty="0" smtClean="0"/>
              <a:t>decyduje ostatecznie sąd.</a:t>
            </a:r>
          </a:p>
          <a:p>
            <a:endParaRPr lang="pl-PL" dirty="0" smtClean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21403" y="5561856"/>
            <a:ext cx="8424936" cy="1035496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Problem jest prawnie skomplikowany – GENERALNIE lepiej nie </a:t>
            </a:r>
            <a:r>
              <a:rPr lang="pl-PL" dirty="0"/>
              <a:t>czekać, aż się umowa przedawni</a:t>
            </a:r>
          </a:p>
        </p:txBody>
      </p:sp>
    </p:spTree>
    <p:extLst>
      <p:ext uri="{BB962C8B-B14F-4D97-AF65-F5344CB8AC3E}">
        <p14:creationId xmlns:p14="http://schemas.microsoft.com/office/powerpoint/2010/main" val="24690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Efekt negocjacji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989312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Dochodzi do </a:t>
            </a:r>
            <a:r>
              <a:rPr lang="pl-PL" dirty="0" smtClean="0"/>
              <a:t>porozumienia. SUPER</a:t>
            </a: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albo</a:t>
            </a:r>
          </a:p>
          <a:p>
            <a:r>
              <a:rPr lang="pl-PL" dirty="0"/>
              <a:t>Nie dochodzi do porozumienia i RF pisze swoją </a:t>
            </a:r>
            <a:r>
              <a:rPr lang="pl-PL" b="1" dirty="0" smtClean="0"/>
              <a:t>bezstronną </a:t>
            </a:r>
            <a:r>
              <a:rPr lang="pl-PL" dirty="0" smtClean="0"/>
              <a:t>opinię (nie musi być dla Ciebie </a:t>
            </a:r>
            <a:r>
              <a:rPr lang="pl-PL" dirty="0" smtClean="0"/>
              <a:t>korzystna)</a:t>
            </a:r>
            <a:endParaRPr lang="pl-PL" dirty="0" smtClean="0"/>
          </a:p>
          <a:p>
            <a:r>
              <a:rPr lang="pl-PL" dirty="0" smtClean="0"/>
              <a:t>-&gt; czy chcesz w takim razie iść do sądu (wiedząc o swojej umowie wszystko to, co zebrałeś w czasie tego w zasadzie bezpłatnego procesu)  </a:t>
            </a:r>
          </a:p>
          <a:p>
            <a:r>
              <a:rPr lang="pl-PL" dirty="0" smtClean="0"/>
              <a:t>NIE </a:t>
            </a:r>
            <a:r>
              <a:rPr lang="pl-PL" dirty="0" smtClean="0"/>
              <a:t>(ale bank może podjąć generalne rozmowy z klientami i będziesz do nich przygotowany)</a:t>
            </a:r>
            <a:endParaRPr lang="pl-PL" dirty="0" smtClean="0"/>
          </a:p>
          <a:p>
            <a:r>
              <a:rPr lang="pl-PL" dirty="0" smtClean="0"/>
              <a:t>TAK -&gt; idziesz dalej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37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Idziesz do sądu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/>
          </a:bodyPr>
          <a:lstStyle/>
          <a:p>
            <a:r>
              <a:rPr lang="pl-PL" dirty="0" smtClean="0"/>
              <a:t>Lepiej mieć tu </a:t>
            </a:r>
            <a:r>
              <a:rPr lang="pl-PL" dirty="0" smtClean="0"/>
              <a:t>adwokata/radcę prawnego, </a:t>
            </a:r>
            <a:r>
              <a:rPr lang="pl-PL" dirty="0" smtClean="0"/>
              <a:t>choć można samemu pisać pisma procesowe</a:t>
            </a:r>
          </a:p>
          <a:p>
            <a:r>
              <a:rPr lang="pl-PL" dirty="0" smtClean="0"/>
              <a:t>Na etapie postępowania w sądzie UOKiK i Rzecznik Finansowy mogą na Twój wniosek napisać sądowi ekspercką opinię o Twojej umowie i o tym, co tam może być złego. Nazywa się to „istotnym poglądem” i ma naprawdę istotne znaczenie dla sprawy. Jest bezpłatne</a:t>
            </a:r>
          </a:p>
          <a:p>
            <a:r>
              <a:rPr lang="pl-PL" dirty="0" smtClean="0"/>
              <a:t>W sądzie liczy się też, jak starannie prowadziłeś </a:t>
            </a:r>
            <a:r>
              <a:rPr lang="pl-PL" dirty="0" smtClean="0"/>
              <a:t>dokumentację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68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Idziesz do sądu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/>
          </a:bodyPr>
          <a:lstStyle/>
          <a:p>
            <a:r>
              <a:rPr lang="pl-PL" dirty="0" smtClean="0"/>
              <a:t>Na etapie postępowania w sądzie UOKiK i Rzecznik Finansowy mogą na Twój wniosek napisać sądowi ekspercką opinię o Twojej umowie i o tym, co tam może być złego. Nazywa się to „istotnym poglądem” i ma naprawdę istotne znaczenie dla sprawy. Jest bezpłatne</a:t>
            </a:r>
          </a:p>
          <a:p>
            <a:r>
              <a:rPr lang="pl-PL" dirty="0" smtClean="0"/>
              <a:t>W sądzie liczy się też, jak starannie prowadziłeś dokumentację – bo w tych papierach znajdziesz dowody na to, że bardzo starałeś się porozumieć, nie obstawałeś przy swoim, ale szukałeś argumentów u różnych instytucji, jesteś bowiem osobą poważną i staranną. TO TEŻ SIĘ LICZY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5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Przedawnienie – kiedy?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9356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Roszczenia (Twoje do banku) przedawniają się </a:t>
            </a:r>
            <a:r>
              <a:rPr lang="pl-PL" b="1" dirty="0" smtClean="0"/>
              <a:t>generalnie</a:t>
            </a:r>
            <a:r>
              <a:rPr lang="pl-PL" dirty="0" smtClean="0"/>
              <a:t> po </a:t>
            </a:r>
            <a:r>
              <a:rPr lang="pl-PL" dirty="0"/>
              <a:t>10 latach. </a:t>
            </a:r>
          </a:p>
          <a:p>
            <a:r>
              <a:rPr lang="pl-PL" dirty="0"/>
              <a:t>W przypadku działalności gospodarczej – roszczenia przedawniają się po 3 latach (dotyczy to także roszczenia banku </a:t>
            </a:r>
            <a:r>
              <a:rPr lang="pl-PL" dirty="0" smtClean="0"/>
              <a:t>wobec Ciebie</a:t>
            </a:r>
            <a:r>
              <a:rPr lang="pl-PL" dirty="0"/>
              <a:t>).</a:t>
            </a:r>
          </a:p>
          <a:p>
            <a:r>
              <a:rPr lang="pl-PL" b="1" dirty="0" smtClean="0"/>
              <a:t>Generalnie </a:t>
            </a:r>
            <a:r>
              <a:rPr lang="pl-PL" dirty="0"/>
              <a:t>– </a:t>
            </a:r>
            <a:r>
              <a:rPr lang="pl-PL" b="1" dirty="0" smtClean="0"/>
              <a:t>przedawniają </a:t>
            </a:r>
            <a:r>
              <a:rPr lang="pl-PL" b="1" dirty="0"/>
              <a:t>się roszczenia finansowe. </a:t>
            </a:r>
            <a:r>
              <a:rPr lang="pl-PL" dirty="0" smtClean="0"/>
              <a:t>NIE przedawnia </a:t>
            </a:r>
            <a:r>
              <a:rPr lang="pl-PL" dirty="0"/>
              <a:t>się sam zarzut</a:t>
            </a:r>
            <a:r>
              <a:rPr lang="pl-PL" dirty="0" smtClean="0"/>
              <a:t>,</a:t>
            </a:r>
            <a:br>
              <a:rPr lang="pl-PL" dirty="0" smtClean="0"/>
            </a:br>
            <a:r>
              <a:rPr lang="pl-PL" dirty="0" smtClean="0"/>
              <a:t>że </a:t>
            </a:r>
            <a:r>
              <a:rPr lang="pl-PL" dirty="0"/>
              <a:t>w umowie jest </a:t>
            </a:r>
            <a:r>
              <a:rPr lang="pl-PL" dirty="0" smtClean="0"/>
              <a:t>klauzula niedozwolona (abuzywna</a:t>
            </a:r>
            <a:r>
              <a:rPr lang="pl-PL" dirty="0"/>
              <a:t>). </a:t>
            </a:r>
          </a:p>
          <a:p>
            <a:pPr lvl="1"/>
            <a:r>
              <a:rPr lang="pl-PL" i="1" dirty="0" smtClean="0"/>
              <a:t>PRZYKŁAD: Nawet po 10 latach </a:t>
            </a:r>
            <a:r>
              <a:rPr lang="pl-PL" i="1" u="sng" dirty="0" smtClean="0"/>
              <a:t>możemy </a:t>
            </a:r>
            <a:r>
              <a:rPr lang="pl-PL" i="1" dirty="0" smtClean="0"/>
              <a:t>dowodzić, że zawarta w umowie zasada </a:t>
            </a:r>
            <a:r>
              <a:rPr lang="pl-PL" i="1" dirty="0"/>
              <a:t>wyliczania rat kredytu była </a:t>
            </a:r>
            <a:r>
              <a:rPr lang="pl-PL" i="1" dirty="0" smtClean="0"/>
              <a:t>zła. Ale </a:t>
            </a:r>
            <a:r>
              <a:rPr lang="pl-PL" i="1" u="sng" dirty="0" smtClean="0"/>
              <a:t>raczej </a:t>
            </a:r>
            <a:r>
              <a:rPr lang="pl-PL" i="1" dirty="0"/>
              <a:t>nie </a:t>
            </a:r>
            <a:r>
              <a:rPr lang="pl-PL" i="1" dirty="0" smtClean="0"/>
              <a:t>uzyskamy zwrotu </a:t>
            </a:r>
            <a:r>
              <a:rPr lang="pl-PL" i="1" dirty="0"/>
              <a:t>tego, co </a:t>
            </a:r>
            <a:r>
              <a:rPr lang="pl-PL" i="1" dirty="0" smtClean="0"/>
              <a:t>nadpłaciliśmy ponad </a:t>
            </a:r>
            <a:r>
              <a:rPr lang="pl-PL" i="1" dirty="0"/>
              <a:t>10 lat temu</a:t>
            </a:r>
            <a:r>
              <a:rPr lang="pl-PL" i="1" dirty="0" smtClean="0"/>
              <a:t>).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0599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Przedawnienie – co z tym zrobić?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93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Przystępując do sprawy warto pamiętać </a:t>
            </a:r>
            <a:br>
              <a:rPr lang="pl-PL" dirty="0" smtClean="0"/>
            </a:br>
            <a:r>
              <a:rPr lang="pl-PL" dirty="0" smtClean="0"/>
              <a:t>o TRZECH rzeczach</a:t>
            </a:r>
          </a:p>
          <a:p>
            <a:pPr marL="0" indent="0">
              <a:buNone/>
            </a:pP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Lepiej nie czekać, aż minie 10 lat od umowy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To, że minęło 10 lat, nie znaczy, że już nic nie możemy zrobić.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Bieg przedawnienia można przerwać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51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Bieg przedawnienia </a:t>
            </a:r>
            <a:r>
              <a:rPr lang="pl-PL" dirty="0" smtClean="0"/>
              <a:t>może przerwać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916832"/>
            <a:ext cx="7772400" cy="3637384"/>
          </a:xfrm>
        </p:spPr>
        <p:txBody>
          <a:bodyPr>
            <a:normAutofit/>
          </a:bodyPr>
          <a:lstStyle/>
          <a:p>
            <a:r>
              <a:rPr lang="pl-PL" dirty="0" smtClean="0"/>
              <a:t>Zawezwanie do próby ugodowej (w sądzie)</a:t>
            </a:r>
          </a:p>
          <a:p>
            <a:r>
              <a:rPr lang="pl-PL" dirty="0" smtClean="0"/>
              <a:t>Mediacja przed sądem</a:t>
            </a:r>
            <a:endParaRPr lang="pl-PL" dirty="0" smtClean="0"/>
          </a:p>
          <a:p>
            <a:r>
              <a:rPr lang="pl-PL" dirty="0" smtClean="0"/>
              <a:t>Złożenie </a:t>
            </a:r>
            <a:r>
              <a:rPr lang="pl-PL" dirty="0" smtClean="0"/>
              <a:t>pozwu w sądzie;</a:t>
            </a:r>
          </a:p>
          <a:p>
            <a:r>
              <a:rPr lang="pl-PL" dirty="0"/>
              <a:t>W</a:t>
            </a:r>
            <a:r>
              <a:rPr lang="pl-PL" dirty="0" smtClean="0"/>
              <a:t>ystąpienie </a:t>
            </a:r>
            <a:r>
              <a:rPr lang="pl-PL" dirty="0" smtClean="0"/>
              <a:t>o polubowne rozwiązanie sprawy przed Rzecznikiem Finansowym.</a:t>
            </a:r>
          </a:p>
        </p:txBody>
      </p:sp>
    </p:spTree>
    <p:extLst>
      <p:ext uri="{BB962C8B-B14F-4D97-AF65-F5344CB8AC3E}">
        <p14:creationId xmlns:p14="http://schemas.microsoft.com/office/powerpoint/2010/main" val="7144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6064" y="332656"/>
            <a:ext cx="7916416" cy="1224136"/>
          </a:xfrm>
        </p:spPr>
        <p:txBody>
          <a:bodyPr>
            <a:noAutofit/>
          </a:bodyPr>
          <a:lstStyle/>
          <a:p>
            <a:pPr lvl="0"/>
            <a:r>
              <a:rPr lang="pl-PL" dirty="0" smtClean="0"/>
              <a:t>Unieważnienie umowy 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378" y="1772816"/>
            <a:ext cx="7772400" cy="298931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Wiele osób myśli, że to załatwi sprawę. Tymczasem tak nie jest. </a:t>
            </a:r>
            <a:r>
              <a:rPr lang="pl-PL" b="1" dirty="0" smtClean="0"/>
              <a:t>Unieważnienie umowy oznacza, że obie strony muszą sobie zwrócić to, co sobie dały.</a:t>
            </a:r>
            <a:r>
              <a:rPr lang="pl-PL" dirty="0" smtClean="0"/>
              <a:t> Zatem kredytobiorca musi np. od razu oddać tę część kredytu, której nie spłacił. </a:t>
            </a:r>
          </a:p>
          <a:p>
            <a:r>
              <a:rPr lang="pl-PL" dirty="0" smtClean="0"/>
              <a:t>Żeby myśleć o unieważnieniu, trzeba się orientować m.in., ile </a:t>
            </a:r>
            <a:r>
              <a:rPr lang="pl-PL" dirty="0"/>
              <a:t>się </a:t>
            </a:r>
            <a:r>
              <a:rPr lang="pl-PL" dirty="0" smtClean="0"/>
              <a:t>może mieć </a:t>
            </a:r>
            <a:r>
              <a:rPr lang="pl-PL" dirty="0"/>
              <a:t>do </a:t>
            </a:r>
            <a:r>
              <a:rPr lang="pl-PL" dirty="0" smtClean="0"/>
              <a:t>spłacenia.</a:t>
            </a:r>
          </a:p>
          <a:p>
            <a:r>
              <a:rPr lang="pl-PL" dirty="0" smtClean="0"/>
              <a:t>Może być jednak dla Ciebie bardziej korzystne, by </a:t>
            </a:r>
            <a:r>
              <a:rPr lang="pl-PL" dirty="0" smtClean="0"/>
              <a:t> domagać się tylko zwrotu nadpłat.</a:t>
            </a: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755576" y="5120208"/>
            <a:ext cx="8060004" cy="1261120"/>
          </a:xfrm>
          <a:prstGeom prst="rect">
            <a:avLst/>
          </a:prstGeom>
          <a:solidFill>
            <a:srgbClr val="FFFF00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Możesz się tego domagać, ale najpierw </a:t>
            </a:r>
            <a:r>
              <a:rPr lang="pl-PL" u="sng" dirty="0" smtClean="0"/>
              <a:t>DOKŁADNIE</a:t>
            </a:r>
            <a:r>
              <a:rPr lang="pl-PL" dirty="0" smtClean="0"/>
              <a:t> zanalizuj </a:t>
            </a:r>
            <a:r>
              <a:rPr lang="pl-PL" dirty="0" smtClean="0"/>
              <a:t>swoją sytuację. Każdy przypadek jest inny!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451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37231</TotalTime>
  <Words>3405</Words>
  <Application>Microsoft Office PowerPoint</Application>
  <PresentationFormat>Pokaz na ekranie (4:3)</PresentationFormat>
  <Paragraphs>339</Paragraphs>
  <Slides>52</Slides>
  <Notes>52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3" baseType="lpstr">
      <vt:lpstr>Kapitał</vt:lpstr>
      <vt:lpstr>Kłopot z kredytem „frankowym”?</vt:lpstr>
      <vt:lpstr>Dasz radę! To, co warto samemu zrobić, nie jest takie trudne</vt:lpstr>
      <vt:lpstr>Na jakim jesteś etapie?</vt:lpstr>
      <vt:lpstr>Co warto wiedzieć na początek?</vt:lpstr>
      <vt:lpstr>Przedawnienie – co to jest</vt:lpstr>
      <vt:lpstr>Przedawnienie – kiedy?</vt:lpstr>
      <vt:lpstr>Przedawnienie – co z tym zrobić?</vt:lpstr>
      <vt:lpstr>Bieg przedawnienia może przerwać </vt:lpstr>
      <vt:lpstr>Unieważnienie umowy </vt:lpstr>
      <vt:lpstr>Od czego masz zacząć?</vt:lpstr>
      <vt:lpstr>Dokumenty – co zebrać?</vt:lpstr>
      <vt:lpstr>Masz potrzebne dokumenty?</vt:lpstr>
      <vt:lpstr>Dowiedz się, jaki jest twój kredyt</vt:lpstr>
      <vt:lpstr>Wiesz, jaki masz kredyt?</vt:lpstr>
      <vt:lpstr>Pomyśl, co chcesz osiągnąć</vt:lpstr>
      <vt:lpstr>Co jest najważniejsze? PRZYKŁADY</vt:lpstr>
      <vt:lpstr>Wiesz co chcesz osiągnąć?</vt:lpstr>
      <vt:lpstr>Kto Ci pomoże?</vt:lpstr>
      <vt:lpstr>Reklamacja do banku</vt:lpstr>
      <vt:lpstr>Reklamacja do banku – jak?</vt:lpstr>
      <vt:lpstr>Czy za reklamację bank mi coś zrobi?</vt:lpstr>
      <vt:lpstr>Po co ta reklamacja?</vt:lpstr>
      <vt:lpstr>Jak Ci może pomóc Rzecznik Finansowy?</vt:lpstr>
      <vt:lpstr>Rzecznik Finansowy pomaga ludziom w sporach z bankami</vt:lpstr>
      <vt:lpstr>Jak pomaga Rzecznik Finansowy</vt:lpstr>
      <vt:lpstr>UWAGA ! Rzecznik Finansowy  nie pomoże bez reklamacji</vt:lpstr>
      <vt:lpstr>Jak napisać reklamację</vt:lpstr>
      <vt:lpstr>Czy wiesz, jak napisać reklamację?</vt:lpstr>
      <vt:lpstr>Co powinno być w reklamacji?</vt:lpstr>
      <vt:lpstr>Jak w reklamacji wskazać,  o co nam chodzi</vt:lpstr>
      <vt:lpstr>Dodać slajd o zadach i przykładach klauzul</vt:lpstr>
      <vt:lpstr>Pomysły na reklamację podsuwa nam Rzecznik Finansowy</vt:lpstr>
      <vt:lpstr>Pomysły na reklamację podsuwa nam też UOKiK</vt:lpstr>
      <vt:lpstr>Nie umiesz skorzystać z tych pomysłów, a chcesz, by reklamacja była bardziej fachowa?</vt:lpstr>
      <vt:lpstr>Wysyłasz reklamację do banku i…</vt:lpstr>
      <vt:lpstr>No to po co była ta reklamacja?</vt:lpstr>
      <vt:lpstr>Zaraz, zaraz, ale czy moja umowa się przypadkiem nie przedawnia?</vt:lpstr>
      <vt:lpstr>Składasz wniosek do RF, instytucji wyspecjalizowanej w sprawach finansowych</vt:lpstr>
      <vt:lpstr>Składasz wniosek do rzecznika konsumentów</vt:lpstr>
      <vt:lpstr>RF interweniuje w Twojej sprawie</vt:lpstr>
      <vt:lpstr>Czekasz na efekt pracy RF</vt:lpstr>
      <vt:lpstr>Prosisz RF o pomoc  w negocjacjach</vt:lpstr>
      <vt:lpstr>Innym sposobem na przerwanie biegu przedawnienia jest złożenie sprawy w sądzie</vt:lpstr>
      <vt:lpstr>Sztuka negocjacji w postępowaniu polubownym</vt:lpstr>
      <vt:lpstr>Po co mam negocjować,  skoro wiem, że mam rację?</vt:lpstr>
      <vt:lpstr>Przeszedłeś postępowanie interwencyjne u RF</vt:lpstr>
      <vt:lpstr>Idziesz do adwokata/radcy prawnego…</vt:lpstr>
      <vt:lpstr>Albo decydujesz się na postępowanie polubowne u RF</vt:lpstr>
      <vt:lpstr>Negocjacje w postępowaniu polubownym </vt:lpstr>
      <vt:lpstr>Efekt negocjacji</vt:lpstr>
      <vt:lpstr>Idziesz do sądu</vt:lpstr>
      <vt:lpstr>Idziesz do sądu</vt:lpstr>
    </vt:vector>
  </TitlesOfParts>
  <Company>BRPO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Masz kłopot z kredytem „frankowym”</dc:title>
  <dc:creator>Agnieszka Jędrzejczyk</dc:creator>
  <cp:lastModifiedBy>konferencja</cp:lastModifiedBy>
  <cp:revision>100</cp:revision>
  <cp:lastPrinted>2017-05-10T10:54:01Z</cp:lastPrinted>
  <dcterms:created xsi:type="dcterms:W3CDTF">2017-04-24T09:12:07Z</dcterms:created>
  <dcterms:modified xsi:type="dcterms:W3CDTF">2017-06-30T10:48:08Z</dcterms:modified>
</cp:coreProperties>
</file>