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Arkusz2!$A$1:$C$1</c:f>
              <c:strCache>
                <c:ptCount val="3"/>
                <c:pt idx="0">
                  <c:v>0-14</c:v>
                </c:pt>
                <c:pt idx="1">
                  <c:v>15-64</c:v>
                </c:pt>
                <c:pt idx="2">
                  <c:v>65+</c:v>
                </c:pt>
              </c:strCache>
            </c:strRef>
          </c:cat>
          <c:val>
            <c:numRef>
              <c:f>Arkusz2!$A$2:$C$2</c:f>
              <c:numCache>
                <c:formatCode>General</c:formatCode>
                <c:ptCount val="3"/>
                <c:pt idx="0">
                  <c:v>14</c:v>
                </c:pt>
                <c:pt idx="1">
                  <c:v>65.7</c:v>
                </c:pt>
                <c:pt idx="2">
                  <c:v>20.3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495786710871698E-3"/>
          <c:y val="4.9397953798076107E-2"/>
          <c:w val="0.7641026384859787"/>
          <c:h val="0.81735215215165646"/>
        </c:manualLayout>
      </c:layout>
      <c:pie3D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Arkusz1!$A$1:$C$1</c:f>
              <c:strCache>
                <c:ptCount val="3"/>
                <c:pt idx="0">
                  <c:v>0-14</c:v>
                </c:pt>
                <c:pt idx="1">
                  <c:v>15-64</c:v>
                </c:pt>
                <c:pt idx="2">
                  <c:v>65+</c:v>
                </c:pt>
              </c:strCache>
            </c:strRef>
          </c:cat>
          <c:val>
            <c:numRef>
              <c:f>Arkusz1!$A$2:$C$2</c:f>
              <c:numCache>
                <c:formatCode>General</c:formatCode>
                <c:ptCount val="3"/>
                <c:pt idx="0">
                  <c:v>-10.1</c:v>
                </c:pt>
                <c:pt idx="1">
                  <c:v>-3.5</c:v>
                </c:pt>
                <c:pt idx="2">
                  <c:v>42.5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15507436570427"/>
          <c:y val="7.407407407407407E-2"/>
          <c:w val="0.78324081364829445"/>
          <c:h val="0.8330941965587638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Arkusz3!$A$1:$B$1</c:f>
              <c:strCache>
                <c:ptCount val="2"/>
                <c:pt idx="0">
                  <c:v>kobiety</c:v>
                </c:pt>
                <c:pt idx="1">
                  <c:v>mężczyźni</c:v>
                </c:pt>
              </c:strCache>
            </c:strRef>
          </c:cat>
          <c:val>
            <c:numRef>
              <c:f>Arkusz3!$A$2:$B$2</c:f>
              <c:numCache>
                <c:formatCode>General</c:formatCode>
                <c:ptCount val="2"/>
                <c:pt idx="0">
                  <c:v>655.30999999999972</c:v>
                </c:pt>
                <c:pt idx="1">
                  <c:v>1271.0999999999999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207616"/>
        <c:axId val="32209152"/>
      </c:barChart>
      <c:catAx>
        <c:axId val="32207616"/>
        <c:scaling>
          <c:orientation val="minMax"/>
        </c:scaling>
        <c:delete val="0"/>
        <c:axPos val="l"/>
        <c:majorTickMark val="out"/>
        <c:minorTickMark val="none"/>
        <c:tickLblPos val="nextTo"/>
        <c:crossAx val="32209152"/>
        <c:crosses val="autoZero"/>
        <c:auto val="1"/>
        <c:lblAlgn val="ctr"/>
        <c:lblOffset val="100"/>
        <c:noMultiLvlLbl val="0"/>
      </c:catAx>
      <c:valAx>
        <c:axId val="322091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2207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Arkusz4!$A$1:$C$1</c:f>
              <c:strCache>
                <c:ptCount val="3"/>
                <c:pt idx="0">
                  <c:v>północ</c:v>
                </c:pt>
                <c:pt idx="1">
                  <c:v>centrum</c:v>
                </c:pt>
                <c:pt idx="2">
                  <c:v>południe</c:v>
                </c:pt>
              </c:strCache>
            </c:strRef>
          </c:cat>
          <c:val>
            <c:numRef>
              <c:f>Arkusz4!$A$2:$C$2</c:f>
              <c:numCache>
                <c:formatCode>General</c:formatCode>
                <c:ptCount val="3"/>
                <c:pt idx="0">
                  <c:v>1053.22</c:v>
                </c:pt>
                <c:pt idx="1">
                  <c:v>1028.0999999999999</c:v>
                </c:pt>
                <c:pt idx="2">
                  <c:v>812.26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222208"/>
        <c:axId val="32240384"/>
      </c:barChart>
      <c:catAx>
        <c:axId val="32222208"/>
        <c:scaling>
          <c:orientation val="minMax"/>
        </c:scaling>
        <c:delete val="0"/>
        <c:axPos val="l"/>
        <c:majorTickMark val="out"/>
        <c:minorTickMark val="none"/>
        <c:tickLblPos val="nextTo"/>
        <c:crossAx val="32240384"/>
        <c:crosses val="autoZero"/>
        <c:auto val="1"/>
        <c:lblAlgn val="ctr"/>
        <c:lblOffset val="100"/>
        <c:noMultiLvlLbl val="0"/>
      </c:catAx>
      <c:valAx>
        <c:axId val="322403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2222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Arkusz5!$A$1:$A$7</c:f>
              <c:strCache>
                <c:ptCount val="7"/>
                <c:pt idx="0">
                  <c:v>&lt;499</c:v>
                </c:pt>
                <c:pt idx="1">
                  <c:v>500-999,99</c:v>
                </c:pt>
                <c:pt idx="2">
                  <c:v>1.000-1.499</c:v>
                </c:pt>
                <c:pt idx="3">
                  <c:v>1.500-1.999</c:v>
                </c:pt>
                <c:pt idx="4">
                  <c:v>2.000-2.999</c:v>
                </c:pt>
                <c:pt idx="5">
                  <c:v>3.000-4.999</c:v>
                </c:pt>
                <c:pt idx="6">
                  <c:v>5.000&gt;</c:v>
                </c:pt>
              </c:strCache>
            </c:strRef>
          </c:cat>
          <c:val>
            <c:numRef>
              <c:f>Arkusz5!$B$1:$B$7</c:f>
              <c:numCache>
                <c:formatCode>General</c:formatCode>
                <c:ptCount val="7"/>
                <c:pt idx="0">
                  <c:v>33.9</c:v>
                </c:pt>
                <c:pt idx="1">
                  <c:v>33.300000000000004</c:v>
                </c:pt>
                <c:pt idx="2">
                  <c:v>13.6</c:v>
                </c:pt>
                <c:pt idx="3">
                  <c:v>8.8000000000000007</c:v>
                </c:pt>
                <c:pt idx="4">
                  <c:v>7.4</c:v>
                </c:pt>
                <c:pt idx="5">
                  <c:v>2.2000000000000002</c:v>
                </c:pt>
                <c:pt idx="6">
                  <c:v>0.70000000000000018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277632"/>
        <c:axId val="32279168"/>
      </c:lineChart>
      <c:catAx>
        <c:axId val="32277632"/>
        <c:scaling>
          <c:orientation val="minMax"/>
        </c:scaling>
        <c:delete val="0"/>
        <c:axPos val="b"/>
        <c:majorTickMark val="out"/>
        <c:minorTickMark val="none"/>
        <c:tickLblPos val="nextTo"/>
        <c:crossAx val="32279168"/>
        <c:crosses val="autoZero"/>
        <c:auto val="1"/>
        <c:lblAlgn val="ctr"/>
        <c:lblOffset val="100"/>
        <c:noMultiLvlLbl val="0"/>
      </c:catAx>
      <c:valAx>
        <c:axId val="32279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277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7C8B79-61E8-4322-B108-106516732816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D92A7C3-8FEA-4D69-AE7E-FD119EC0E72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Wsparcie instytucjonalne i pozainstytucjonalne osób starszych w ich środowiskach zamieszkania. Model włoski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Joanna </a:t>
            </a:r>
            <a:r>
              <a:rPr lang="pl-PL" dirty="0" err="1" smtClean="0"/>
              <a:t>Plak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08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% emerytów pobierających świadczenie w danej wysokości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świadczenia pieniężne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 smtClean="0"/>
              <a:t>Indennita</a:t>
            </a:r>
            <a:r>
              <a:rPr lang="pl-PL" b="1" dirty="0" smtClean="0"/>
              <a:t> di </a:t>
            </a:r>
            <a:r>
              <a:rPr lang="pl-PL" b="1" dirty="0" err="1" smtClean="0"/>
              <a:t>accompagnamento</a:t>
            </a:r>
            <a:r>
              <a:rPr lang="pl-PL" b="1" dirty="0" smtClean="0"/>
              <a:t> </a:t>
            </a:r>
          </a:p>
          <a:p>
            <a:pPr>
              <a:buFontTx/>
              <a:buChar char="-"/>
            </a:pPr>
            <a:r>
              <a:rPr lang="pl-PL" dirty="0" smtClean="0"/>
              <a:t>100% niezdolność do pracy + konieczność wsparcia w codziennym życiu</a:t>
            </a:r>
          </a:p>
          <a:p>
            <a:pPr>
              <a:buFontTx/>
              <a:buChar char="-"/>
            </a:pPr>
            <a:r>
              <a:rPr lang="pl-PL" dirty="0" smtClean="0"/>
              <a:t>Nie ma charakteru celowego</a:t>
            </a:r>
          </a:p>
          <a:p>
            <a:pPr>
              <a:buFontTx/>
              <a:buChar char="-"/>
            </a:pPr>
            <a:r>
              <a:rPr lang="pl-PL" dirty="0" smtClean="0"/>
              <a:t>Przyczynia się do rozwoju szarej strefy usług opiekuńczych</a:t>
            </a:r>
          </a:p>
          <a:p>
            <a:pPr>
              <a:buFontTx/>
              <a:buChar char="-"/>
            </a:pPr>
            <a:r>
              <a:rPr lang="pl-PL" dirty="0" smtClean="0"/>
              <a:t>Także dla osób młodszych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świadczenie pieniężne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 smtClean="0"/>
              <a:t>Assegno</a:t>
            </a:r>
            <a:r>
              <a:rPr lang="pl-PL" b="1" dirty="0" smtClean="0"/>
              <a:t> di </a:t>
            </a:r>
            <a:r>
              <a:rPr lang="pl-PL" b="1" dirty="0" err="1" smtClean="0"/>
              <a:t>cura</a:t>
            </a:r>
            <a:endParaRPr lang="pl-PL" b="1" dirty="0" smtClean="0"/>
          </a:p>
          <a:p>
            <a:pPr>
              <a:buFontTx/>
              <a:buChar char="-"/>
            </a:pPr>
            <a:r>
              <a:rPr lang="pl-PL" dirty="0" smtClean="0"/>
              <a:t>Świadczenie wypłacane na poziomie regionów</a:t>
            </a:r>
          </a:p>
          <a:p>
            <a:pPr>
              <a:buFontTx/>
              <a:buChar char="-"/>
            </a:pPr>
            <a:r>
              <a:rPr lang="pl-PL" dirty="0" smtClean="0"/>
              <a:t>Test dochodowy (&lt;15 tys. Euro na rok)</a:t>
            </a:r>
          </a:p>
          <a:p>
            <a:pPr>
              <a:buFontTx/>
              <a:buChar char="-"/>
            </a:pPr>
            <a:r>
              <a:rPr lang="pl-PL" dirty="0" smtClean="0"/>
              <a:t>Ciężka sytuacja </a:t>
            </a:r>
            <a:r>
              <a:rPr lang="pl-PL" dirty="0" err="1" smtClean="0"/>
              <a:t>finansowa+wsparcie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Kontrakt na usługi społeczne min.20 godzin/tydzień</a:t>
            </a:r>
          </a:p>
          <a:p>
            <a:pPr>
              <a:buNone/>
            </a:pPr>
            <a:r>
              <a:rPr lang="pl-PL" dirty="0" smtClean="0"/>
              <a:t>    </a:t>
            </a:r>
            <a:r>
              <a:rPr lang="pl-PL" b="1" dirty="0" smtClean="0"/>
              <a:t>Voucher opiekuńczy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Usługi świadczone w mieszkaniach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Rodzina jako główny opiekun</a:t>
            </a:r>
          </a:p>
          <a:p>
            <a:r>
              <a:rPr lang="pl-PL" dirty="0" smtClean="0"/>
              <a:t>Przejście od modelu opieki w rodzinie do modelu opieki z </a:t>
            </a:r>
            <a:r>
              <a:rPr lang="pl-PL" dirty="0" err="1" smtClean="0"/>
              <a:t>badante</a:t>
            </a:r>
            <a:r>
              <a:rPr lang="pl-PL" dirty="0" smtClean="0"/>
              <a:t> (silna promocja od 2008 roku)</a:t>
            </a:r>
          </a:p>
          <a:p>
            <a:r>
              <a:rPr lang="pl-PL" dirty="0" err="1" smtClean="0"/>
              <a:t>Badante</a:t>
            </a:r>
            <a:r>
              <a:rPr lang="pl-PL" dirty="0" smtClean="0"/>
              <a:t>- zmniejszenie restrykcji dotyczącej zatrudnienia opiekunów, głównie kobiety ze wschodu, zarobki od 500 do 1000 Euro, edukacja opiekunek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Usługi świadczone w mieszkaniach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Opieka paliatywna – hospicjum domowe</a:t>
            </a:r>
          </a:p>
          <a:p>
            <a:r>
              <a:rPr lang="pl-PL" dirty="0" smtClean="0"/>
              <a:t>Monitoring z systemem alarmowym</a:t>
            </a:r>
          </a:p>
          <a:p>
            <a:r>
              <a:rPr lang="pl-PL" dirty="0" smtClean="0"/>
              <a:t>SAD (</a:t>
            </a:r>
            <a:r>
              <a:rPr lang="pl-PL" dirty="0" err="1" smtClean="0"/>
              <a:t>Assistenza</a:t>
            </a:r>
            <a:r>
              <a:rPr lang="pl-PL" dirty="0" smtClean="0"/>
              <a:t> </a:t>
            </a:r>
            <a:r>
              <a:rPr lang="pl-PL" dirty="0" err="1" smtClean="0"/>
              <a:t>Domicilare</a:t>
            </a:r>
            <a:r>
              <a:rPr lang="pl-PL" dirty="0" smtClean="0"/>
              <a:t> </a:t>
            </a:r>
            <a:r>
              <a:rPr lang="pl-PL" dirty="0" err="1" smtClean="0"/>
              <a:t>Socio-Assistenziale</a:t>
            </a:r>
            <a:r>
              <a:rPr lang="pl-PL" dirty="0" smtClean="0"/>
              <a:t>) wyspecjalizowane usługi opiekuńcze, m.in. higiena, poruszanie się</a:t>
            </a:r>
          </a:p>
          <a:p>
            <a:r>
              <a:rPr lang="pl-PL" dirty="0" smtClean="0"/>
              <a:t>ADI (</a:t>
            </a:r>
            <a:r>
              <a:rPr lang="pl-PL" dirty="0" err="1" smtClean="0"/>
              <a:t>Assistenza</a:t>
            </a:r>
            <a:r>
              <a:rPr lang="pl-PL" dirty="0" smtClean="0"/>
              <a:t> </a:t>
            </a:r>
            <a:r>
              <a:rPr lang="pl-PL" dirty="0" err="1" smtClean="0"/>
              <a:t>Domicilare</a:t>
            </a:r>
            <a:r>
              <a:rPr lang="pl-PL" dirty="0" smtClean="0"/>
              <a:t> </a:t>
            </a:r>
            <a:r>
              <a:rPr lang="pl-PL" dirty="0" err="1" smtClean="0"/>
              <a:t>integrata</a:t>
            </a:r>
            <a:r>
              <a:rPr lang="pl-PL" dirty="0" smtClean="0"/>
              <a:t> </a:t>
            </a:r>
            <a:r>
              <a:rPr lang="pl-PL" dirty="0" err="1" smtClean="0"/>
              <a:t>con</a:t>
            </a:r>
            <a:r>
              <a:rPr lang="pl-PL" dirty="0" smtClean="0"/>
              <a:t> </a:t>
            </a:r>
            <a:r>
              <a:rPr lang="pl-PL" dirty="0" err="1" smtClean="0"/>
              <a:t>servizi</a:t>
            </a:r>
            <a:r>
              <a:rPr lang="pl-PL" dirty="0" smtClean="0"/>
              <a:t> </a:t>
            </a:r>
            <a:r>
              <a:rPr lang="pl-PL" dirty="0" err="1" smtClean="0"/>
              <a:t>Sanitari</a:t>
            </a:r>
            <a:r>
              <a:rPr lang="pl-PL" dirty="0" smtClean="0"/>
              <a:t>) – usługi zdrowotne zintegrowane ze społecznymi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Usługi świadczone w mieszkaniach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AID (</a:t>
            </a:r>
            <a:r>
              <a:rPr lang="pl-PL" dirty="0" err="1" smtClean="0"/>
              <a:t>Assistenza</a:t>
            </a:r>
            <a:r>
              <a:rPr lang="pl-PL" dirty="0" smtClean="0"/>
              <a:t> </a:t>
            </a:r>
            <a:r>
              <a:rPr lang="pl-PL" dirty="0" err="1" smtClean="0"/>
              <a:t>Infermistica</a:t>
            </a:r>
            <a:r>
              <a:rPr lang="pl-PL" dirty="0" smtClean="0"/>
              <a:t> </a:t>
            </a:r>
            <a:r>
              <a:rPr lang="pl-PL" dirty="0" err="1" smtClean="0"/>
              <a:t>Domicilare</a:t>
            </a:r>
            <a:r>
              <a:rPr lang="pl-PL" dirty="0" smtClean="0"/>
              <a:t>) – opieka pielęgniarska</a:t>
            </a:r>
          </a:p>
          <a:p>
            <a:r>
              <a:rPr lang="pl-PL" dirty="0" err="1" smtClean="0"/>
              <a:t>Telesoccorso</a:t>
            </a:r>
            <a:r>
              <a:rPr lang="pl-PL" dirty="0" smtClean="0"/>
              <a:t> </a:t>
            </a:r>
          </a:p>
          <a:p>
            <a:r>
              <a:rPr lang="pl-PL" dirty="0" err="1" smtClean="0"/>
              <a:t>Telemedycyna</a:t>
            </a:r>
            <a:endParaRPr lang="pl-PL" dirty="0" smtClean="0"/>
          </a:p>
          <a:p>
            <a:r>
              <a:rPr lang="pl-PL" dirty="0" smtClean="0"/>
              <a:t>Pronto </a:t>
            </a:r>
            <a:r>
              <a:rPr lang="pl-PL" dirty="0" err="1" smtClean="0"/>
              <a:t>salute</a:t>
            </a:r>
            <a:r>
              <a:rPr lang="pl-PL" dirty="0" smtClean="0"/>
              <a:t> – leki</a:t>
            </a:r>
          </a:p>
          <a:p>
            <a:r>
              <a:rPr lang="pl-PL" dirty="0" smtClean="0"/>
              <a:t>Książki z biblioteki do domu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Usługi świadczone w mieszkaniach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Caad</a:t>
            </a:r>
            <a:r>
              <a:rPr lang="pl-PL" dirty="0" smtClean="0"/>
              <a:t> – (Centro </a:t>
            </a:r>
            <a:r>
              <a:rPr lang="pl-PL" dirty="0" err="1" smtClean="0"/>
              <a:t>Provinciale</a:t>
            </a:r>
            <a:r>
              <a:rPr lang="pl-PL" dirty="0" smtClean="0"/>
              <a:t> per </a:t>
            </a:r>
            <a:r>
              <a:rPr lang="pl-PL" dirty="0" err="1" smtClean="0"/>
              <a:t>l’Adattamento</a:t>
            </a:r>
            <a:r>
              <a:rPr lang="pl-PL" dirty="0" smtClean="0"/>
              <a:t> </a:t>
            </a:r>
            <a:r>
              <a:rPr lang="pl-PL" dirty="0" err="1" smtClean="0"/>
              <a:t>dell’Ambiente</a:t>
            </a:r>
            <a:r>
              <a:rPr lang="pl-PL" dirty="0" smtClean="0"/>
              <a:t> </a:t>
            </a:r>
            <a:r>
              <a:rPr lang="pl-PL" dirty="0" err="1" smtClean="0"/>
              <a:t>Domestico</a:t>
            </a:r>
            <a:r>
              <a:rPr lang="pl-PL" dirty="0" smtClean="0"/>
              <a:t>) – zespół </a:t>
            </a:r>
            <a:r>
              <a:rPr lang="pl-PL" dirty="0" err="1" smtClean="0"/>
              <a:t>multidyscyplinarny</a:t>
            </a:r>
            <a:r>
              <a:rPr lang="pl-PL" dirty="0" smtClean="0"/>
              <a:t>- fizjoterapeuta, pracownik socjalny, architekt- dostosowanie domu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Usługi świadczone w mieszkaniach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Niski odsetek korzystających</a:t>
            </a:r>
          </a:p>
          <a:p>
            <a:r>
              <a:rPr lang="pl-PL" dirty="0" smtClean="0"/>
              <a:t>Średni koszt opieki to około 1500-1800 tys. Euro na miesiąc</a:t>
            </a:r>
          </a:p>
          <a:p>
            <a:r>
              <a:rPr lang="pl-PL" dirty="0" smtClean="0"/>
              <a:t>Dużo usług świadczą </a:t>
            </a:r>
            <a:r>
              <a:rPr lang="pl-PL" dirty="0" err="1" smtClean="0"/>
              <a:t>badante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Instytucje pobytu dziennego i czasowego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Centra dzienne- półstacjonarne,65+ częściowo samodzielni, usługi opiekuńcze i aktywizacja społeczna, odciążenie rodzin </a:t>
            </a:r>
          </a:p>
          <a:p>
            <a:r>
              <a:rPr lang="pl-PL" dirty="0" smtClean="0"/>
              <a:t>Wyspecjalizowane centra pobytu dziennego – dla seniorów z zaburzeniami poznawczymi, powyżej 50 lat</a:t>
            </a:r>
          </a:p>
          <a:p>
            <a:r>
              <a:rPr lang="pl-PL" dirty="0" smtClean="0"/>
              <a:t>Szpitale i oddziały geriatryczne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Instytucje pobytu stałego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Residenza</a:t>
            </a:r>
            <a:r>
              <a:rPr lang="pl-PL" dirty="0" smtClean="0"/>
              <a:t> Sanitarie </a:t>
            </a:r>
            <a:r>
              <a:rPr lang="pl-PL" dirty="0" err="1" smtClean="0"/>
              <a:t>Assistenziali</a:t>
            </a:r>
            <a:r>
              <a:rPr lang="pl-PL" dirty="0" smtClean="0"/>
              <a:t> (RSA) – usługi społeczne i zdrowotne dla seniorów i osób niepełnosprawnych, które nie mogą zostać objęte opieką domową, od 20 do 120 łóżek, pokój socjalny, kuchnia, jadalnia, toaleta, łazienka dla niepełnosprawnych, pokój rehabilitacyjny, punkt ambulatoryjny, miejsce kultu religijnego</a:t>
            </a:r>
          </a:p>
          <a:p>
            <a:pPr>
              <a:buNone/>
            </a:pPr>
            <a:r>
              <a:rPr lang="pl-PL" dirty="0" smtClean="0"/>
              <a:t>- Osoby dla osób sprawnych lub zależnych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Agenda wystąpienia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Charakterystyka populacji seniorów we Włoszech</a:t>
            </a:r>
          </a:p>
          <a:p>
            <a:pPr>
              <a:buFontTx/>
              <a:buChar char="-"/>
            </a:pPr>
            <a:r>
              <a:rPr lang="pl-PL" dirty="0"/>
              <a:t>d</a:t>
            </a:r>
            <a:r>
              <a:rPr lang="pl-PL" dirty="0" smtClean="0"/>
              <a:t>emograficzna</a:t>
            </a:r>
          </a:p>
          <a:p>
            <a:pPr>
              <a:buFontTx/>
              <a:buChar char="-"/>
            </a:pPr>
            <a:r>
              <a:rPr lang="pl-PL" dirty="0"/>
              <a:t>s</a:t>
            </a:r>
            <a:r>
              <a:rPr lang="pl-PL" dirty="0" smtClean="0"/>
              <a:t>połeczno-ekonomiczna</a:t>
            </a:r>
          </a:p>
          <a:p>
            <a:pPr marL="0" indent="0">
              <a:buNone/>
            </a:pPr>
            <a:r>
              <a:rPr lang="pl-PL" dirty="0" smtClean="0"/>
              <a:t>2. Świadczenia pieniężne dla osób starszych</a:t>
            </a:r>
          </a:p>
          <a:p>
            <a:pPr>
              <a:buFontTx/>
              <a:buChar char="-"/>
            </a:pPr>
            <a:r>
              <a:rPr lang="pl-PL" dirty="0" smtClean="0"/>
              <a:t>emerytura</a:t>
            </a:r>
          </a:p>
          <a:p>
            <a:pPr>
              <a:buFontTx/>
              <a:buChar char="-"/>
            </a:pPr>
            <a:r>
              <a:rPr lang="pl-PL" dirty="0"/>
              <a:t>z</a:t>
            </a:r>
            <a:r>
              <a:rPr lang="pl-PL" dirty="0" smtClean="0"/>
              <a:t>asiłki </a:t>
            </a:r>
          </a:p>
          <a:p>
            <a:pPr marL="0" indent="0">
              <a:buNone/>
            </a:pPr>
            <a:r>
              <a:rPr lang="pl-PL" dirty="0" smtClean="0"/>
              <a:t>3. Usługi dla osób starszych</a:t>
            </a:r>
          </a:p>
          <a:p>
            <a:pPr>
              <a:buFontTx/>
              <a:buChar char="-"/>
            </a:pPr>
            <a:r>
              <a:rPr lang="pl-PL" dirty="0" smtClean="0"/>
              <a:t>świadczone w mieszkaniach</a:t>
            </a:r>
          </a:p>
          <a:p>
            <a:pPr>
              <a:buFontTx/>
              <a:buChar char="-"/>
            </a:pPr>
            <a:r>
              <a:rPr lang="pl-PL" dirty="0" smtClean="0"/>
              <a:t>świadczone w instytucjach pobytu dziennego i czasowego</a:t>
            </a:r>
          </a:p>
          <a:p>
            <a:pPr>
              <a:buFontTx/>
              <a:buChar char="-"/>
            </a:pPr>
            <a:r>
              <a:rPr lang="pl-PL" dirty="0" smtClean="0"/>
              <a:t>świadczone w instytucjach pobytu stałego</a:t>
            </a:r>
          </a:p>
          <a:p>
            <a:pPr>
              <a:buFontTx/>
              <a:buChar char="-"/>
            </a:pPr>
            <a:r>
              <a:rPr lang="pl-PL" dirty="0" smtClean="0"/>
              <a:t>Inne formy wsparcia</a:t>
            </a:r>
          </a:p>
          <a:p>
            <a:pPr marL="0" indent="0">
              <a:buNone/>
            </a:pPr>
            <a:r>
              <a:rPr lang="pl-PL" dirty="0" smtClean="0"/>
              <a:t>4. Cechy włoskiego modelu wsparcia osób starszych w ich środowiskach zamieszkania.</a:t>
            </a:r>
          </a:p>
        </p:txBody>
      </p:sp>
    </p:spTree>
    <p:extLst>
      <p:ext uri="{BB962C8B-B14F-4D97-AF65-F5344CB8AC3E}">
        <p14:creationId xmlns:p14="http://schemas.microsoft.com/office/powerpoint/2010/main" val="139286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Instytucje pobytu stałego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Mieszkania chronione – 65+, osoby sprawne lub częściowo sprawne, wsparcie domowe zintegrowane z siecią usług socjalnych i społeczno-socjalnych na danym terenie, zapobiegają izolacji, koszty w </a:t>
            </a:r>
            <a:r>
              <a:rPr lang="pl-PL" smtClean="0"/>
              <a:t>ostateczności dofinansowane </a:t>
            </a:r>
            <a:r>
              <a:rPr lang="pl-PL" dirty="0" smtClean="0"/>
              <a:t>przez władze regionalne.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formy wsparcia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UTW</a:t>
            </a:r>
          </a:p>
          <a:p>
            <a:r>
              <a:rPr lang="pl-PL" dirty="0" smtClean="0"/>
              <a:t>Centra wolontariatu</a:t>
            </a:r>
          </a:p>
          <a:p>
            <a:r>
              <a:rPr lang="pl-PL" dirty="0" smtClean="0"/>
              <a:t>Kluby i zrzeszenia seniorów</a:t>
            </a:r>
          </a:p>
          <a:p>
            <a:r>
              <a:rPr lang="pl-PL" dirty="0" smtClean="0"/>
              <a:t>Zniżki na transport, kina, teatry</a:t>
            </a:r>
          </a:p>
          <a:p>
            <a:r>
              <a:rPr lang="pl-PL" dirty="0" smtClean="0"/>
              <a:t>Dostosowanie transportu publicznego i przestrzeni społecznej (likwidacja barier)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>Cechy włoskiego modelu wsparcia osób starszych w ich środowiskach zamieszkania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Włosi nie posiadają jednolitej i spójnej polityki wobec seniorów.</a:t>
            </a:r>
          </a:p>
          <a:p>
            <a:r>
              <a:rPr lang="pl-PL" dirty="0" smtClean="0"/>
              <a:t>Ciężar opieki spoczywa na rodzinach seniorów, (</a:t>
            </a:r>
            <a:r>
              <a:rPr lang="pl-PL" dirty="0" err="1" smtClean="0"/>
              <a:t>badante</a:t>
            </a:r>
            <a:r>
              <a:rPr lang="pl-PL" dirty="0" smtClean="0"/>
              <a:t>) odsetek korzystających z opieki instytucjonalnej jest znikomy.</a:t>
            </a:r>
          </a:p>
          <a:p>
            <a:r>
              <a:rPr lang="pl-PL" dirty="0" smtClean="0"/>
              <a:t>Rozdrobnienie: instytucjonalne, regionalne, źródeł finansowania, zarządzanie</a:t>
            </a:r>
          </a:p>
          <a:p>
            <a:r>
              <a:rPr lang="pl-PL" dirty="0" smtClean="0"/>
              <a:t>Dążenie do zintegrowania opieki zdrowotnej i społecznej.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800" dirty="0" smtClean="0"/>
              <a:t>Cechy włoskiego modelu wsparcia osób starszych w ich środowiskach zamieszkania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Usługi zdrowotne świadczone są w ramach Narodowej Służby Zdrowia – poziom centralny poprzez ASL (lokalna służba zdrowia)- poziom regionalny</a:t>
            </a:r>
          </a:p>
          <a:p>
            <a:r>
              <a:rPr lang="pl-PL" dirty="0" smtClean="0"/>
              <a:t>Usługi socjalne są uzupełnieniem usług zdrowotnych. Są one kontrolowane przez samorządy.</a:t>
            </a:r>
          </a:p>
          <a:p>
            <a:r>
              <a:rPr lang="pl-PL" dirty="0" smtClean="0"/>
              <a:t>Subsydiarność w obszarze usług świadczonych dla seniorów – autonomia regionów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800" dirty="0" smtClean="0"/>
              <a:t>Cechy włoskiego modelu wsparcia osób starszych w ich środowiskach zamieszkania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Celem jest przedłużenie aktywności seniora i jego niezależności w środowisku zamieszkania</a:t>
            </a:r>
          </a:p>
          <a:p>
            <a:r>
              <a:rPr lang="pl-PL" dirty="0" smtClean="0"/>
              <a:t>Takie założenia nie są powiązanie z odpowiednim wsparciem rodziny w opiece nad seniorem.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Demografia</a:t>
            </a:r>
            <a:br>
              <a:rPr lang="pl-PL" dirty="0" smtClean="0"/>
            </a:br>
            <a:r>
              <a:rPr lang="pl-PL" sz="1800" dirty="0" smtClean="0"/>
              <a:t>2011</a:t>
            </a:r>
            <a:endParaRPr lang="pl-PL" sz="1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Wykres 5"/>
          <p:cNvGraphicFramePr/>
          <p:nvPr/>
        </p:nvGraphicFramePr>
        <p:xfrm>
          <a:off x="899592" y="1484784"/>
          <a:ext cx="734481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Demografia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1600" dirty="0" smtClean="0"/>
              <a:t>2000-2020</a:t>
            </a:r>
            <a:endParaRPr lang="pl-PL" sz="1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Demografia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Populacja starzejąca się</a:t>
            </a:r>
          </a:p>
          <a:p>
            <a:r>
              <a:rPr lang="pl-PL" dirty="0" smtClean="0"/>
              <a:t>Zjawisko podwójnego starzenia</a:t>
            </a:r>
          </a:p>
          <a:p>
            <a:r>
              <a:rPr lang="pl-PL" dirty="0" smtClean="0"/>
              <a:t>Spadek liczby urodzeń poniżej prostej zastępowalności pokoleń</a:t>
            </a:r>
          </a:p>
          <a:p>
            <a:r>
              <a:rPr lang="pl-PL" dirty="0" smtClean="0"/>
              <a:t>Wzrost odsetka jednoosobowych gospodarstw domowych seniorów (</a:t>
            </a:r>
            <a:r>
              <a:rPr lang="pl-PL" dirty="0" err="1" smtClean="0"/>
              <a:t>singularyzacja</a:t>
            </a:r>
            <a:r>
              <a:rPr lang="pl-PL" dirty="0" smtClean="0"/>
              <a:t>)</a:t>
            </a:r>
          </a:p>
          <a:p>
            <a:r>
              <a:rPr lang="pl-PL" dirty="0" smtClean="0"/>
              <a:t>Feminizacja starości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Społeczno-ekonomiczna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Ubóstwo seniorów (zróżnicowanie regionalne)</a:t>
            </a:r>
          </a:p>
          <a:p>
            <a:r>
              <a:rPr lang="pl-PL" dirty="0" smtClean="0"/>
              <a:t>Wzrost wydatków (energia transport)</a:t>
            </a:r>
          </a:p>
          <a:p>
            <a:r>
              <a:rPr lang="pl-PL" dirty="0" smtClean="0"/>
              <a:t>Spadek wydatków (wyżywienie, ubrania i buty, usługi medyczne)</a:t>
            </a:r>
          </a:p>
          <a:p>
            <a:r>
              <a:rPr lang="pl-PL" dirty="0" smtClean="0"/>
              <a:t>Co 4 senior trafia do szpitala z powodu złego żywienia się</a:t>
            </a:r>
          </a:p>
          <a:p>
            <a:r>
              <a:rPr lang="pl-PL" dirty="0" smtClean="0"/>
              <a:t>Główne źródło utrzymania- emerytury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Społeczno-ekonomiczna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Problemy zdrowotne- głównie kardiologiczne, ale też osteoporoza. Odsetek chorych wzrasta z wiekiem</a:t>
            </a:r>
          </a:p>
          <a:p>
            <a:r>
              <a:rPr lang="pl-PL" dirty="0" smtClean="0"/>
              <a:t>Stan zdrowia – ani dobry ani zły (65-74), dobry (75+)</a:t>
            </a:r>
          </a:p>
          <a:p>
            <a:r>
              <a:rPr lang="pl-PL" dirty="0" smtClean="0"/>
              <a:t>Przemoc domowa- problem w miastach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Emerytura</a:t>
            </a:r>
            <a:br>
              <a:rPr lang="pl-PL" dirty="0" smtClean="0"/>
            </a:br>
            <a:r>
              <a:rPr lang="pl-PL" sz="2200" dirty="0" smtClean="0"/>
              <a:t>2011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992,47 średnia emerytura w skali miesiąca</a:t>
            </a:r>
          </a:p>
          <a:p>
            <a:endParaRPr lang="pl-PL" dirty="0" smtClean="0"/>
          </a:p>
        </p:txBody>
      </p:sp>
      <p:graphicFrame>
        <p:nvGraphicFramePr>
          <p:cNvPr id="4" name="Wykres 3"/>
          <p:cNvGraphicFramePr/>
          <p:nvPr/>
        </p:nvGraphicFramePr>
        <p:xfrm>
          <a:off x="1403648" y="2780928"/>
          <a:ext cx="561662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Emerytura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89</TotalTime>
  <Words>727</Words>
  <Application>Microsoft Office PowerPoint</Application>
  <PresentationFormat>Pokaz na ekranie (4:3)</PresentationFormat>
  <Paragraphs>98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Bogaty</vt:lpstr>
      <vt:lpstr>Wsparcie instytucjonalne i pozainstytucjonalne osób starszych w ich środowiskach zamieszkania. Model włoski</vt:lpstr>
      <vt:lpstr>Agenda wystąpienia</vt:lpstr>
      <vt:lpstr>Demografia 2011</vt:lpstr>
      <vt:lpstr>Demografia 2000-2020</vt:lpstr>
      <vt:lpstr>Demografia</vt:lpstr>
      <vt:lpstr>Społeczno-ekonomiczna</vt:lpstr>
      <vt:lpstr>Społeczno-ekonomiczna</vt:lpstr>
      <vt:lpstr>Emerytura 2011</vt:lpstr>
      <vt:lpstr>Emerytura</vt:lpstr>
      <vt:lpstr>% emerytów pobierających świadczenie w danej wysokości</vt:lpstr>
      <vt:lpstr>Inne świadczenia pieniężne</vt:lpstr>
      <vt:lpstr>Inne świadczenie pieniężne</vt:lpstr>
      <vt:lpstr>Usługi świadczone w mieszkaniach</vt:lpstr>
      <vt:lpstr>Usługi świadczone w mieszkaniach</vt:lpstr>
      <vt:lpstr>Usługi świadczone w mieszkaniach</vt:lpstr>
      <vt:lpstr>Usługi świadczone w mieszkaniach</vt:lpstr>
      <vt:lpstr>Usługi świadczone w mieszkaniach</vt:lpstr>
      <vt:lpstr>Instytucje pobytu dziennego i czasowego</vt:lpstr>
      <vt:lpstr>Instytucje pobytu stałego</vt:lpstr>
      <vt:lpstr>Instytucje pobytu stałego</vt:lpstr>
      <vt:lpstr>Inne formy wsparcia</vt:lpstr>
      <vt:lpstr>Cechy włoskiego modelu wsparcia osób starszych w ich środowiskach zamieszkania</vt:lpstr>
      <vt:lpstr>Cechy włoskiego modelu wsparcia osób starszych w ich środowiskach zamieszkania</vt:lpstr>
      <vt:lpstr>Cechy włoskiego modelu wsparcia osób starszych w ich środowiskach zamieszkania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Wsparcie instytucjonalne i pozainstytucjonalne osób starszych w ich środowiskach zamieszkania, Model włoski</dc:title>
  <dc:creator>Joanna Plak</dc:creator>
  <cp:lastModifiedBy>Monika Foremniak</cp:lastModifiedBy>
  <cp:revision>21</cp:revision>
  <dcterms:created xsi:type="dcterms:W3CDTF">2014-11-18T13:46:00Z</dcterms:created>
  <dcterms:modified xsi:type="dcterms:W3CDTF">2014-12-03T10:31:58Z</dcterms:modified>
</cp:coreProperties>
</file>