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8" r:id="rId10"/>
    <p:sldId id="265" r:id="rId11"/>
    <p:sldId id="266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0" autoAdjust="0"/>
    <p:restoredTop sz="94660"/>
  </p:normalViewPr>
  <p:slideViewPr>
    <p:cSldViewPr snapToGrid="0">
      <p:cViewPr>
        <p:scale>
          <a:sx n="56" d="100"/>
          <a:sy n="56" d="100"/>
        </p:scale>
        <p:origin x="-1044" y="-10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67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1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080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506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097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583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205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879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526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564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39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AAEFB-70DD-4EDB-960D-4640122BF1E4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1899F-00AA-4EB3-AFDC-BB42F8603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744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Opieka domowa i wsparcie środowiskowe dla osób starszych w Szwecji</a:t>
            </a:r>
            <a:endParaRPr lang="pl-PL" sz="2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Rafał Bakalarczyk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7797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Opieka domowa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Zakres: ADL i IADL </a:t>
            </a:r>
          </a:p>
          <a:p>
            <a:pPr marL="0" indent="0">
              <a:buNone/>
            </a:pPr>
            <a:r>
              <a:rPr lang="pl-PL" sz="2400" dirty="0" smtClean="0"/>
              <a:t>Rozwój publicznej opieki domowej od lat 50 – powiązany z rozwojem uniwersalnego </a:t>
            </a:r>
            <a:r>
              <a:rPr lang="pl-PL" sz="2400" i="1" dirty="0" err="1" smtClean="0"/>
              <a:t>welfare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state</a:t>
            </a:r>
            <a:endParaRPr lang="pl-PL" sz="2400" i="1" dirty="0" smtClean="0"/>
          </a:p>
          <a:p>
            <a:pPr marL="0" indent="0">
              <a:buNone/>
            </a:pPr>
            <a:r>
              <a:rPr lang="pl-PL" sz="2400" dirty="0" smtClean="0"/>
              <a:t>Uwarunkowania rozwoju i zagrożenia  od lat 90. </a:t>
            </a:r>
          </a:p>
          <a:p>
            <a:pPr>
              <a:buFontTx/>
              <a:buChar char="-"/>
            </a:pPr>
            <a:r>
              <a:rPr lang="pl-PL" sz="2400" dirty="0" smtClean="0"/>
              <a:t>konieczność konkurowania o środki z innymi sektorami społecznymi w ramach jednej puli środków </a:t>
            </a:r>
          </a:p>
          <a:p>
            <a:pPr>
              <a:buFontTx/>
              <a:buChar char="-"/>
            </a:pPr>
            <a:r>
              <a:rPr lang="pl-PL" sz="2400" dirty="0" smtClean="0"/>
              <a:t>cięcia w opiece szpitalnej i skrócenie pobytu w instytucjach medycznych skutkujące większym zapotrzebowaniem na opiekę w sektorze socjalnym</a:t>
            </a:r>
          </a:p>
          <a:p>
            <a:pPr marL="0" indent="0">
              <a:buNone/>
            </a:pPr>
            <a:r>
              <a:rPr lang="pl-PL" sz="2400" dirty="0" smtClean="0"/>
              <a:t>- Urynkowienie i </a:t>
            </a:r>
            <a:r>
              <a:rPr lang="pl-PL" sz="2400" dirty="0" err="1" smtClean="0"/>
              <a:t>familizacja</a:t>
            </a:r>
            <a:r>
              <a:rPr lang="pl-PL" sz="2400" dirty="0" smtClean="0"/>
              <a:t> </a:t>
            </a:r>
          </a:p>
          <a:p>
            <a:pPr>
              <a:buFontTx/>
              <a:buChar char="-"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15208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Komercjalizacja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 smtClean="0"/>
              <a:t>1)  Możliwość zawierania kontraktów z prywatnymi świadczeniodawcami ( udział podmiotów prywatnych w opiece finansowanej z podatków  wzrósł z 2% w 1993 do 21% w 2012 roku).</a:t>
            </a:r>
          </a:p>
          <a:p>
            <a:pPr marL="0" indent="0">
              <a:buNone/>
            </a:pPr>
            <a:r>
              <a:rPr lang="pl-PL" sz="2400" dirty="0" smtClean="0"/>
              <a:t>2)  wprowadzenie ulg podatkowych dla osób korzystających z usług poza publicznym finansowaniem</a:t>
            </a:r>
          </a:p>
          <a:p>
            <a:pPr marL="0" indent="0">
              <a:buNone/>
            </a:pPr>
            <a:r>
              <a:rPr lang="pl-PL" sz="2400" dirty="0" smtClean="0"/>
              <a:t>3) wprowadzenie wyboru świadczeniodawcy po stronie odbiorcy usług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Społeczne skutki uboczne ( według badań </a:t>
            </a:r>
            <a:r>
              <a:rPr lang="pl-PL" sz="2400" dirty="0" err="1" smtClean="0"/>
              <a:t>M.Szebehely</a:t>
            </a:r>
            <a:r>
              <a:rPr lang="pl-PL" sz="2400" dirty="0"/>
              <a:t> </a:t>
            </a:r>
            <a:r>
              <a:rPr lang="pl-PL" sz="2400" dirty="0" smtClean="0"/>
              <a:t>i </a:t>
            </a:r>
            <a:r>
              <a:rPr lang="pl-PL" sz="2400" dirty="0" err="1" smtClean="0"/>
              <a:t>Trydegarda</a:t>
            </a:r>
            <a:r>
              <a:rPr lang="pl-PL" sz="2400" dirty="0" smtClean="0"/>
              <a:t>).</a:t>
            </a:r>
          </a:p>
          <a:p>
            <a:pPr marL="0" indent="0">
              <a:buNone/>
            </a:pPr>
            <a:r>
              <a:rPr lang="pl-PL" sz="2400" dirty="0"/>
              <a:t>o</a:t>
            </a:r>
            <a:r>
              <a:rPr lang="pl-PL" sz="2400" dirty="0" smtClean="0"/>
              <a:t>dpływ części klasy średniej w stronę prywatnego sektora, zaś osoby o niższym statusie częściej zostają w sektorze publicznym lub decydują się na opiekę rodzinną. Tworzy się dualizm systemu, zmniejsza się presja pro-jakościowa wobec publicznych usługodawców i różnicuje się jakość opieki dla obywateli o różnym statusie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263336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Re-</a:t>
            </a:r>
            <a:r>
              <a:rPr lang="pl-PL" dirty="0" err="1" smtClean="0"/>
              <a:t>familizacja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 smtClean="0"/>
              <a:t>Dostrzeżenie rodziny jako podmiotu opieki w latach 90.</a:t>
            </a:r>
          </a:p>
          <a:p>
            <a:pPr marL="0" indent="0">
              <a:buNone/>
            </a:pPr>
            <a:r>
              <a:rPr lang="pl-PL" sz="2000" dirty="0" smtClean="0"/>
              <a:t>1997 – pierwszy grant z budżetu centralnego dla samorządów na wsparcie opiekunów. W kolejnych latach ponawiane i poszerzane wsparcie finansowe dla gmin z budżetu.</a:t>
            </a:r>
          </a:p>
          <a:p>
            <a:pPr marL="0" indent="0">
              <a:buNone/>
            </a:pPr>
            <a:r>
              <a:rPr lang="pl-PL" sz="2000" dirty="0" smtClean="0"/>
              <a:t>1998 – zapis prawny mówiący że samorządy powinny wspierać opiekunów nieformalnych, a w 2009 że są zobowiązane zapewnić każdemu opiekunowi pomoc.</a:t>
            </a:r>
          </a:p>
          <a:p>
            <a:pPr marL="0" indent="0">
              <a:buNone/>
            </a:pPr>
            <a:r>
              <a:rPr lang="pl-PL" sz="2000" dirty="0" smtClean="0"/>
              <a:t>Równolegle rozwój różnych form wsparcia po stronie samorządów</a:t>
            </a:r>
          </a:p>
          <a:p>
            <a:pPr marL="0" indent="0">
              <a:buNone/>
            </a:pPr>
            <a:r>
              <a:rPr lang="pl-PL" sz="2000" dirty="0" smtClean="0"/>
              <a:t>Re-</a:t>
            </a:r>
            <a:r>
              <a:rPr lang="pl-PL" sz="2000" dirty="0" err="1" smtClean="0"/>
              <a:t>familizacja</a:t>
            </a:r>
            <a:r>
              <a:rPr lang="pl-PL" sz="2000" dirty="0" smtClean="0"/>
              <a:t> nie poprzez wycofywanie się państwa, ale poszerzanie zakresu stosowanych instrumentów  </a:t>
            </a:r>
          </a:p>
          <a:p>
            <a:pPr marL="0" indent="0">
              <a:buNone/>
            </a:pPr>
            <a:r>
              <a:rPr lang="pl-PL" sz="2000" dirty="0" smtClean="0"/>
              <a:t>Jedynie kilka procent opiekunów nieformalnych wspólnie zamieszkuje z podopiecznymi.</a:t>
            </a:r>
          </a:p>
          <a:p>
            <a:pPr marL="0" indent="0">
              <a:buNone/>
            </a:pPr>
            <a:r>
              <a:rPr lang="pl-PL" sz="2000" dirty="0" smtClean="0"/>
              <a:t>W społeczeństwie szwedzkim jest silne przeświadczenie, że w pierwszej kolejności za zapewnienie opieki odpowiada państwo, a dopiero w dalszej kolejności rodzina.</a:t>
            </a:r>
          </a:p>
          <a:p>
            <a:pPr marL="0" indent="0">
              <a:buNone/>
            </a:pPr>
            <a:r>
              <a:rPr lang="pl-PL" sz="2000" dirty="0" smtClean="0"/>
              <a:t>Według sondaży z 2000 roku w szwedzkim społeczeństwie ok.60% preferuje publiczną opiekę domową, około 10% opiekę ze strony córki lub innego krewnego, 17% ze strony małżonka/partnera, około 1% ze strony podmiotów rynkowych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11272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 </a:t>
            </a:r>
            <a:r>
              <a:rPr lang="pl-PL" sz="2400" dirty="0" smtClean="0"/>
              <a:t>                    Udział gmin stosujących dane formy wsparcia (%) 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206399"/>
              </p:ext>
            </p:extLst>
          </p:nvPr>
        </p:nvGraphicFramePr>
        <p:xfrm>
          <a:off x="1057274" y="1312607"/>
          <a:ext cx="8929689" cy="5291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1989"/>
                <a:gridCol w="2414587"/>
                <a:gridCol w="2043113"/>
              </a:tblGrid>
              <a:tr h="3709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 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2005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2008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</a:tr>
              <a:tr h="5230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Opieka </a:t>
                      </a:r>
                      <a:r>
                        <a:rPr lang="pl-PL" sz="1400" kern="150" dirty="0" err="1">
                          <a:effectLst/>
                        </a:rPr>
                        <a:t>wytchnieniowa</a:t>
                      </a:r>
                      <a:r>
                        <a:rPr lang="pl-PL" sz="1400" kern="150" dirty="0">
                          <a:effectLst/>
                        </a:rPr>
                        <a:t> w domu krótkiego pobytu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100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99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  <a:tr h="5707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Opieka </a:t>
                      </a:r>
                      <a:r>
                        <a:rPr lang="pl-PL" sz="1400" kern="150" dirty="0" err="1">
                          <a:effectLst/>
                        </a:rPr>
                        <a:t>wytchnieniowa</a:t>
                      </a:r>
                      <a:r>
                        <a:rPr lang="pl-PL" sz="1400" kern="150" dirty="0">
                          <a:effectLst/>
                        </a:rPr>
                        <a:t> w centrum dziennym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92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93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  <a:tr h="3990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Opieka </a:t>
                      </a:r>
                      <a:r>
                        <a:rPr lang="pl-PL" sz="1400" kern="150" dirty="0" err="1">
                          <a:effectLst/>
                        </a:rPr>
                        <a:t>wytchnieniowa</a:t>
                      </a:r>
                      <a:r>
                        <a:rPr lang="pl-PL" sz="1400" kern="150" dirty="0">
                          <a:effectLst/>
                        </a:rPr>
                        <a:t> w domu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94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98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  <a:tr h="3990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Doradztwo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81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90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  <a:tr h="5230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Grupy wsparcia dla nieformalnych opiekunów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76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90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  <a:tr h="5230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Szkolenia dla nieformalnych opiekunów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33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78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  <a:tr h="3990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Centra opiekunów nieformalnych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40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65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  <a:tr h="3990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Centra wolontariatu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brak danych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37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  <a:tr h="7681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Aktywności na rzecz dobrego samopoczucia opiekunów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18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>
                          <a:effectLst/>
                        </a:rPr>
                        <a:t>57</a:t>
                      </a:r>
                      <a:endParaRPr lang="pl-PL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  <a:tr h="3990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Inne formy wsparcia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34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50" dirty="0">
                          <a:effectLst/>
                        </a:rPr>
                        <a:t>46</a:t>
                      </a:r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336" marR="34336" marT="34336" marB="3433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043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Opieka instytucjonalna (w domach seniora)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Zauważalny spadek znaczenia -  także w liczbach bezwzględnych osób które korzystają z tego typu opieki ( obecnie około 5% powyżej 65 roku życia z czego ¾ w wieku 80+)</a:t>
            </a:r>
          </a:p>
          <a:p>
            <a:pPr marL="0" indent="0">
              <a:buNone/>
            </a:pPr>
            <a:r>
              <a:rPr lang="pl-PL" dirty="0" smtClean="0"/>
              <a:t>Upodobnianie się tego segmentu opieki do warunków domowych:</a:t>
            </a:r>
          </a:p>
          <a:p>
            <a:pPr marL="0" indent="0">
              <a:buNone/>
            </a:pPr>
            <a:r>
              <a:rPr lang="pl-PL" dirty="0" smtClean="0"/>
              <a:t>Średnio od 8-10 pokoi</a:t>
            </a:r>
          </a:p>
          <a:p>
            <a:pPr marL="0" indent="0">
              <a:buNone/>
            </a:pPr>
            <a:r>
              <a:rPr lang="pl-PL" dirty="0" smtClean="0"/>
              <a:t>98% – mieszkańców domów seniora ma samodzielne pokoje, ponad 90% samodzielną łazienką.</a:t>
            </a:r>
          </a:p>
          <a:p>
            <a:pPr marL="0" indent="0">
              <a:buNone/>
            </a:pPr>
            <a:r>
              <a:rPr lang="pl-PL" dirty="0" smtClean="0"/>
              <a:t>Coraz mniej zmedykalizowany wizerunek tego typu instytucji</a:t>
            </a:r>
          </a:p>
          <a:p>
            <a:pPr marL="0" indent="0">
              <a:buNone/>
            </a:pPr>
            <a:r>
              <a:rPr lang="pl-PL" dirty="0" smtClean="0"/>
              <a:t>------------------------------------------</a:t>
            </a:r>
          </a:p>
          <a:p>
            <a:pPr marL="0" indent="0">
              <a:buNone/>
            </a:pPr>
            <a:r>
              <a:rPr lang="pl-PL" dirty="0" smtClean="0"/>
              <a:t>Czas oczekiwania </a:t>
            </a:r>
            <a:r>
              <a:rPr lang="pl-PL" dirty="0"/>
              <a:t> </a:t>
            </a:r>
            <a:r>
              <a:rPr lang="pl-PL" dirty="0" smtClean="0"/>
              <a:t>na miejsce to średnio 70 dni, duże zróżnicowanie między samorządami</a:t>
            </a:r>
          </a:p>
        </p:txBody>
      </p:sp>
    </p:spTree>
    <p:extLst>
      <p:ext uri="{BB962C8B-B14F-4D97-AF65-F5344CB8AC3E}">
        <p14:creationId xmlns:p14="http://schemas.microsoft.com/office/powerpoint/2010/main" val="2424374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93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Uwarunkowania demograficzne, zdrowotne i ekonomiczne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Wysoka długość życia, w tym życia w zdrowiu zarówno kobiet i mężczyzn ( dobra kondycja zdrowotna ogranicza koszty opieki zdrowotnej i długoterminowej starzejącego się społeczeństwa).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Dość korzystny współczynnik dzietności, dodatnie saldo migracji częściowo łagodzące tempo starzenia się społeczeństwa i jego społeczne skutki ( choć rodzące nowe wyzwania).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Względnie wysoki wskaźnik aktywności zawodowej we wczesnej starości zmniejszający ryzyko deprywacji w późniejszej starości.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Kompleksowe i skuteczne zabezpieczenie społeczne seniorów przed ubóstwem ( duża dywersyfikacja w ramach systemu emerytalnego, obecność emerytury gwarantowanej). </a:t>
            </a:r>
          </a:p>
        </p:txBody>
      </p:sp>
    </p:spTree>
    <p:extLst>
      <p:ext uri="{BB962C8B-B14F-4D97-AF65-F5344CB8AC3E}">
        <p14:creationId xmlns:p14="http://schemas.microsoft.com/office/powerpoint/2010/main" val="377973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„Nordyckie” cechy szwedzkiego modelu opieki nad osobami starszymi i niesamodzielnymi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smtClean="0"/>
              <a:t>1.Bardzo wysoki udział państwa </a:t>
            </a:r>
            <a:r>
              <a:rPr lang="pl-PL" sz="2400" dirty="0" smtClean="0"/>
              <a:t>w zapewnianiu dobrobytu osobom starszym</a:t>
            </a:r>
          </a:p>
          <a:p>
            <a:pPr marL="0" indent="0">
              <a:buNone/>
            </a:pPr>
            <a:r>
              <a:rPr lang="pl-PL" sz="2400" dirty="0" smtClean="0"/>
              <a:t>( państwo jest w pierwszej kolejności odpowiedzialne za zabezpieczenie osoby starszej;  od strony finansowej system jest niemal całkowicie publiczny ( udział środków prywatnych nie przekracza kilku procent łącznych nakładów). </a:t>
            </a:r>
          </a:p>
          <a:p>
            <a:pPr marL="0" indent="0">
              <a:buNone/>
            </a:pPr>
            <a:r>
              <a:rPr lang="pl-PL" sz="2400" b="1" dirty="0" smtClean="0"/>
              <a:t>2.Zaopatrzeniowy charakter zabezpieczenia </a:t>
            </a:r>
            <a:r>
              <a:rPr lang="pl-PL" sz="2400" dirty="0" smtClean="0"/>
              <a:t>( finansowanie z podatków świadczenia, niezależnie od wcześniejszego opłacania składek ani aktualnego dochodu). </a:t>
            </a:r>
          </a:p>
          <a:p>
            <a:pPr marL="0" indent="0">
              <a:buNone/>
            </a:pPr>
            <a:r>
              <a:rPr lang="pl-PL" sz="2400" b="1" dirty="0" smtClean="0"/>
              <a:t>3.„uniwersalne” publiczne usługi opiekuńcze </a:t>
            </a:r>
            <a:r>
              <a:rPr lang="pl-PL" sz="2400" dirty="0" smtClean="0"/>
              <a:t>( integrujące dla różnych grup społecznych, w zależności od diagnozy potrzeb a nie testu dochodów, choć sytuacja finansowa bywa brana pod uwagę przy określaniu kwoty odpłatności, jednak mocno limitowej.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50567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Tendencje i zjawiska w ostatnich dekadach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Częściowe urynkowienie </a:t>
            </a:r>
            <a:r>
              <a:rPr lang="pl-PL" dirty="0" smtClean="0"/>
              <a:t>– od początku lat 90. wprowadzenie kontraktowania usług publicznych z podmiotami prywatnymi. </a:t>
            </a:r>
          </a:p>
          <a:p>
            <a:pPr marL="0" indent="0">
              <a:buNone/>
            </a:pPr>
            <a:r>
              <a:rPr lang="pl-PL" b="1" dirty="0" smtClean="0"/>
              <a:t>Decentralizacja</a:t>
            </a:r>
            <a:r>
              <a:rPr lang="pl-PL" dirty="0" smtClean="0"/>
              <a:t> – od początku lat 90. reforma przekazująca odpowiedzialność za organizację wsparcia seniorów i dająca dużą dowolność w dysponowaniu środkami i osiąganiu ramowych celów</a:t>
            </a:r>
            <a:endParaRPr lang="pl-PL" dirty="0"/>
          </a:p>
          <a:p>
            <a:pPr marL="0" indent="0">
              <a:buNone/>
            </a:pPr>
            <a:r>
              <a:rPr lang="pl-PL" b="1" dirty="0" err="1" smtClean="0"/>
              <a:t>Deinstytucjonalizacja</a:t>
            </a:r>
            <a:r>
              <a:rPr lang="pl-PL" dirty="0" smtClean="0"/>
              <a:t> – rosnąca przewaga domowych i środowiskowych form opieki względem tych instytucjonalnych</a:t>
            </a:r>
          </a:p>
          <a:p>
            <a:pPr marL="0" indent="0">
              <a:buNone/>
            </a:pPr>
            <a:r>
              <a:rPr lang="pl-PL" b="1" dirty="0" smtClean="0"/>
              <a:t>Re-</a:t>
            </a:r>
            <a:r>
              <a:rPr lang="pl-PL" b="1" dirty="0" err="1" smtClean="0"/>
              <a:t>familizacja</a:t>
            </a:r>
            <a:r>
              <a:rPr lang="pl-PL" dirty="0" smtClean="0"/>
              <a:t> – od drugiej połowy lat 90 dostrzeżenie roli rodziny w zaspokajaniu potrzeb seniorów i rozwój polityki wsparcia na jej rzecz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435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Podział zadań między szczeble administracji 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589207"/>
              </p:ext>
            </p:extLst>
          </p:nvPr>
        </p:nvGraphicFramePr>
        <p:xfrm>
          <a:off x="838199" y="1985963"/>
          <a:ext cx="8315326" cy="4151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8616"/>
                <a:gridCol w="2078616"/>
                <a:gridCol w="2078616"/>
                <a:gridCol w="2079478"/>
              </a:tblGrid>
              <a:tr h="1419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kern="150" dirty="0" smtClean="0">
                          <a:effectLst/>
                        </a:rPr>
                        <a:t>Poziom</a:t>
                      </a:r>
                      <a:r>
                        <a:rPr lang="pl-PL" sz="2000" kern="150" baseline="0" dirty="0" smtClean="0">
                          <a:effectLst/>
                        </a:rPr>
                        <a:t> administracji publicznej</a:t>
                      </a:r>
                      <a:endParaRPr lang="pl-PL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kern="150" dirty="0">
                          <a:solidFill>
                            <a:srgbClr val="FF0000"/>
                          </a:solidFill>
                          <a:effectLst/>
                        </a:rPr>
                        <a:t>Poziom centralny</a:t>
                      </a:r>
                      <a:endParaRPr lang="pl-PL" sz="2000" kern="1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solidFill>
                            <a:schemeClr val="tx2"/>
                          </a:solidFill>
                          <a:effectLst/>
                        </a:rPr>
                        <a:t>Poziom regionalny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Poziom  lokalny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(gminy)</a:t>
                      </a:r>
                      <a:endParaRPr lang="pl-PL" sz="1800" kern="1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27099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800" kern="150" dirty="0" smtClean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effectLst/>
                        </a:rPr>
                        <a:t>Zakres </a:t>
                      </a:r>
                      <a:r>
                        <a:rPr lang="pl-PL" sz="1800" kern="150" dirty="0">
                          <a:effectLst/>
                        </a:rPr>
                        <a:t>odpowiedzialności</a:t>
                      </a:r>
                      <a:endParaRPr lang="pl-PL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800" kern="15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rgbClr val="FF0000"/>
                          </a:solidFill>
                          <a:effectLst/>
                        </a:rPr>
                        <a:t>Wyznaczenie </a:t>
                      </a:r>
                      <a:r>
                        <a:rPr lang="pl-PL" sz="1800" kern="150" dirty="0">
                          <a:solidFill>
                            <a:srgbClr val="FF0000"/>
                          </a:solidFill>
                          <a:effectLst/>
                        </a:rPr>
                        <a:t>celów,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solidFill>
                            <a:srgbClr val="FF0000"/>
                          </a:solidFill>
                          <a:effectLst/>
                        </a:rPr>
                        <a:t>ogólne ramy prawne, granty celowe,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solidFill>
                            <a:srgbClr val="FF0000"/>
                          </a:solidFill>
                          <a:effectLst/>
                        </a:rPr>
                        <a:t>kontrola i nadzór</a:t>
                      </a:r>
                      <a:endParaRPr lang="pl-PL" sz="1800" kern="1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800" kern="15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2"/>
                          </a:solidFill>
                          <a:effectLst/>
                        </a:rPr>
                        <a:t>Dostarczenie medycznej  </a:t>
                      </a:r>
                      <a:r>
                        <a:rPr lang="pl-PL" sz="1800" kern="150" dirty="0">
                          <a:solidFill>
                            <a:schemeClr val="tx2"/>
                          </a:solidFill>
                          <a:effectLst/>
                        </a:rPr>
                        <a:t>opieki</a:t>
                      </a:r>
                      <a:endParaRPr lang="pl-PL" sz="1800" kern="1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800" kern="15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Zapewnienie </a:t>
                      </a:r>
                      <a:r>
                        <a:rPr lang="pl-PL" sz="1800" kern="1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opieki domowej, mieszkalnictwa dla seniorów i usług społecznych</a:t>
                      </a:r>
                      <a:endParaRPr lang="pl-PL" sz="1800" kern="1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63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Deinstytucjonalizacja</a:t>
            </a:r>
            <a:r>
              <a:rPr lang="pl-PL" dirty="0" smtClean="0"/>
              <a:t>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457330"/>
              </p:ext>
            </p:extLst>
          </p:nvPr>
        </p:nvGraphicFramePr>
        <p:xfrm>
          <a:off x="1109663" y="2514603"/>
          <a:ext cx="7710489" cy="16436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2225"/>
                <a:gridCol w="657225"/>
                <a:gridCol w="1000125"/>
                <a:gridCol w="1000125"/>
                <a:gridCol w="1057275"/>
                <a:gridCol w="800100"/>
                <a:gridCol w="633414"/>
              </a:tblGrid>
              <a:tr h="5893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% osób w wieku 80+ z danego typu opieki</a:t>
                      </a:r>
                    </a:p>
                  </a:txBody>
                  <a:tcPr marL="34925" marR="34925" marT="34925" marB="349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1960</a:t>
                      </a:r>
                    </a:p>
                  </a:txBody>
                  <a:tcPr marL="34925" marR="34925" marT="34925" marB="349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/>
                        <a:t>1970</a:t>
                      </a:r>
                    </a:p>
                  </a:txBody>
                  <a:tcPr marL="34925" marR="34925" marT="34925" marB="349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1980</a:t>
                      </a:r>
                    </a:p>
                  </a:txBody>
                  <a:tcPr marL="34925" marR="34925" marT="34925" marB="349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/>
                        <a:t>1990</a:t>
                      </a:r>
                    </a:p>
                  </a:txBody>
                  <a:tcPr marL="34925" marR="34925" marT="34925" marB="349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/>
                        <a:t>2000</a:t>
                      </a:r>
                    </a:p>
                  </a:txBody>
                  <a:tcPr marL="34925" marR="34925" marT="34925" marB="349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2010</a:t>
                      </a:r>
                    </a:p>
                  </a:txBody>
                  <a:tcPr marL="34925" marR="34925" marT="34925" marB="34925">
                    <a:solidFill>
                      <a:schemeClr val="accent2"/>
                    </a:solidFill>
                  </a:tcPr>
                </a:tc>
              </a:tr>
              <a:tr h="376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w domu</a:t>
                      </a:r>
                    </a:p>
                  </a:txBody>
                  <a:tcPr marL="34925" marR="34925" marT="34925" marB="349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10</a:t>
                      </a:r>
                    </a:p>
                  </a:txBody>
                  <a:tcPr marL="34925" marR="34925" marT="34925" marB="349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25</a:t>
                      </a:r>
                    </a:p>
                  </a:txBody>
                  <a:tcPr marL="34925" marR="34925" marT="34925" marB="349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34</a:t>
                      </a:r>
                    </a:p>
                  </a:txBody>
                  <a:tcPr marL="34925" marR="34925" marT="34925" marB="349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26</a:t>
                      </a:r>
                    </a:p>
                  </a:txBody>
                  <a:tcPr marL="34925" marR="34925" marT="34925" marB="349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18</a:t>
                      </a:r>
                    </a:p>
                  </a:txBody>
                  <a:tcPr marL="34925" marR="34925" marT="34925" marB="349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23</a:t>
                      </a:r>
                    </a:p>
                  </a:txBody>
                  <a:tcPr marL="34925" marR="34925" marT="34925" marB="34925">
                    <a:solidFill>
                      <a:schemeClr val="accent6"/>
                    </a:solidFill>
                  </a:tcPr>
                </a:tc>
              </a:tr>
              <a:tr h="648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w instytucji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 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/>
                        <a:t>20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28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dirty="0"/>
                        <a:t>22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/>
                        <a:t>22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/>
                        <a:t>20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14</a:t>
                      </a:r>
                      <a:endParaRPr lang="pl-PL" dirty="0"/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483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Deinstytucjonalizacja</a:t>
            </a:r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Wymiar ideowy</a:t>
            </a:r>
            <a:r>
              <a:rPr lang="pl-PL" dirty="0" smtClean="0"/>
              <a:t>: możliwość starzenia się w środowisku życia jednym z oficjalnych celów polityki państwa  wobec osób starszych, którą mają orientować takie wartości  jak godność, podmiotowość osoby starszej oraz troska o jakość</a:t>
            </a:r>
            <a:r>
              <a:rPr lang="pl-PL" dirty="0"/>
              <a:t> </a:t>
            </a:r>
            <a:r>
              <a:rPr lang="pl-PL" dirty="0" smtClean="0"/>
              <a:t>opieki.</a:t>
            </a:r>
          </a:p>
          <a:p>
            <a:pPr marL="0" indent="0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Wymiar finansowy</a:t>
            </a:r>
            <a:r>
              <a:rPr lang="pl-PL" dirty="0" smtClean="0"/>
              <a:t>: mimo, że więcej osób korzysta z opieki środowiskowej niż instytucjonalnej, ta druga pochłania większą część wydatków (2/3) gmin, ergo opłacalne jest inwestowanie we wsparcie domowe i środowiskowe niż w instytucjonalne.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205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Formy wsparcia w domu i w środowisku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w</a:t>
            </a:r>
            <a:r>
              <a:rPr lang="pl-PL" b="1" dirty="0" smtClean="0"/>
              <a:t> domu</a:t>
            </a:r>
          </a:p>
          <a:p>
            <a:pPr marL="0" indent="0">
              <a:buNone/>
            </a:pPr>
            <a:r>
              <a:rPr lang="pl-PL" dirty="0" smtClean="0"/>
              <a:t>- </a:t>
            </a:r>
            <a:r>
              <a:rPr lang="pl-PL" sz="2600" dirty="0" smtClean="0"/>
              <a:t>opieka domowa</a:t>
            </a:r>
          </a:p>
          <a:p>
            <a:pPr marL="0" indent="0">
              <a:buNone/>
            </a:pPr>
            <a:r>
              <a:rPr lang="pl-PL" sz="2600" dirty="0" smtClean="0"/>
              <a:t>- pielęgniarska opieka domowa</a:t>
            </a:r>
          </a:p>
          <a:p>
            <a:pPr>
              <a:buFontTx/>
              <a:buChar char="-"/>
            </a:pPr>
            <a:r>
              <a:rPr lang="pl-PL" sz="2600" dirty="0" smtClean="0"/>
              <a:t>usługi prewencyjne, zapobiegające urazom( np. przy wkręcaniu żarówek czy wieszaniu firanek).</a:t>
            </a:r>
          </a:p>
          <a:p>
            <a:pPr>
              <a:buFontTx/>
              <a:buChar char="-"/>
            </a:pPr>
            <a:r>
              <a:rPr lang="pl-PL" sz="2600" dirty="0"/>
              <a:t>a</a:t>
            </a:r>
            <a:r>
              <a:rPr lang="pl-PL" sz="2600" dirty="0" smtClean="0"/>
              <a:t>daptacja pomieszczeń i urządzeń do </a:t>
            </a:r>
            <a:r>
              <a:rPr lang="pl-PL" sz="2600" dirty="0" err="1" smtClean="0"/>
              <a:t>teleopieki</a:t>
            </a:r>
            <a:r>
              <a:rPr lang="pl-PL" sz="2600" dirty="0" smtClean="0"/>
              <a:t> </a:t>
            </a:r>
          </a:p>
          <a:p>
            <a:pPr>
              <a:buFontTx/>
              <a:buChar char="-"/>
            </a:pPr>
            <a:r>
              <a:rPr lang="pl-PL" sz="2600" dirty="0"/>
              <a:t>d</a:t>
            </a:r>
            <a:r>
              <a:rPr lang="pl-PL" sz="2600" dirty="0" smtClean="0"/>
              <a:t>owożenie posiłków ( może być też w formie środowiskowej) – otrzymuje około 60 tys. </a:t>
            </a:r>
            <a:r>
              <a:rPr lang="pl-PL" sz="2600" dirty="0"/>
              <a:t>o</a:t>
            </a:r>
            <a:r>
              <a:rPr lang="pl-PL" sz="2600" dirty="0" smtClean="0"/>
              <a:t>sób.</a:t>
            </a:r>
          </a:p>
          <a:p>
            <a:pPr marL="0" indent="0">
              <a:buNone/>
            </a:pPr>
            <a:endParaRPr lang="pl-PL" sz="2600" dirty="0" smtClean="0"/>
          </a:p>
        </p:txBody>
      </p:sp>
    </p:spTree>
    <p:extLst>
      <p:ext uri="{BB962C8B-B14F-4D97-AF65-F5344CB8AC3E}">
        <p14:creationId xmlns:p14="http://schemas.microsoft.com/office/powerpoint/2010/main" val="378440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Wsparcie środowiskowe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 </a:t>
            </a:r>
            <a:r>
              <a:rPr lang="pl-PL" dirty="0" smtClean="0"/>
              <a:t>1) </a:t>
            </a:r>
            <a:r>
              <a:rPr lang="pl-PL" b="1" dirty="0" smtClean="0"/>
              <a:t>specjalny transport </a:t>
            </a:r>
            <a:endParaRPr lang="pl-PL" dirty="0" smtClean="0"/>
          </a:p>
          <a:p>
            <a:pPr marL="0" indent="0">
              <a:buNone/>
            </a:pPr>
            <a:r>
              <a:rPr lang="pl-PL" b="1" dirty="0"/>
              <a:t> </a:t>
            </a:r>
            <a:r>
              <a:rPr lang="pl-PL" b="1" dirty="0" smtClean="0"/>
              <a:t>2) centra dzienne – </a:t>
            </a:r>
            <a:r>
              <a:rPr lang="pl-PL" dirty="0" smtClean="0"/>
              <a:t>profilaktyka i prewencja, rehabilitacja, integracja i aktywizacja społeczna, funkcja </a:t>
            </a:r>
            <a:r>
              <a:rPr lang="pl-PL" dirty="0" err="1" smtClean="0"/>
              <a:t>wytchnieniowa</a:t>
            </a:r>
            <a:r>
              <a:rPr lang="pl-PL" dirty="0" smtClean="0"/>
              <a:t> (dla opiekuna nieformalnego).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3) </a:t>
            </a:r>
            <a:r>
              <a:rPr lang="pl-PL" b="1" dirty="0" smtClean="0"/>
              <a:t>ośrodki pobytu czasowego </a:t>
            </a:r>
            <a:r>
              <a:rPr lang="pl-PL" dirty="0" smtClean="0"/>
              <a:t>–  funkcja </a:t>
            </a:r>
            <a:r>
              <a:rPr lang="pl-PL" dirty="0" err="1" smtClean="0"/>
              <a:t>wytchnieniowa</a:t>
            </a:r>
            <a:r>
              <a:rPr lang="pl-PL" dirty="0" smtClean="0"/>
              <a:t>, rehabilitacja, opieka po okresie hospitalizacji, tymczasowy pobyt przed  otrzymaniem miejsca w domu seniora.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4) </a:t>
            </a:r>
            <a:r>
              <a:rPr lang="pl-PL" b="1" dirty="0" smtClean="0"/>
              <a:t>budownictwo z mieszkaniami chronionymi  </a:t>
            </a:r>
            <a:r>
              <a:rPr lang="pl-PL" dirty="0" smtClean="0"/>
              <a:t>( </a:t>
            </a:r>
            <a:r>
              <a:rPr lang="pl-PL" dirty="0" err="1" smtClean="0"/>
              <a:t>secure</a:t>
            </a:r>
            <a:r>
              <a:rPr lang="pl-PL" dirty="0" smtClean="0"/>
              <a:t> </a:t>
            </a:r>
            <a:r>
              <a:rPr lang="pl-PL" dirty="0" err="1" smtClean="0"/>
              <a:t>housing</a:t>
            </a:r>
            <a:r>
              <a:rPr lang="pl-PL" dirty="0" smtClean="0"/>
              <a:t>)- kompleksy mieszkalne z mieszkankami dla niesamodzielnych seniorów, ze wspólną przestrzenią integracyjną  i całodobowym dostępem do służb socjalnych i pielęgniarskich.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704062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1036</Words>
  <Application>Microsoft Office PowerPoint</Application>
  <PresentationFormat>Niestandardowy</PresentationFormat>
  <Paragraphs>139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Opieka domowa i wsparcie środowiskowe dla osób starszych w Szwecji</vt:lpstr>
      <vt:lpstr>Uwarunkowania demograficzne, zdrowotne i ekonomiczne </vt:lpstr>
      <vt:lpstr>„Nordyckie” cechy szwedzkiego modelu opieki nad osobami starszymi i niesamodzielnymi </vt:lpstr>
      <vt:lpstr>Tendencje i zjawiska w ostatnich dekadach</vt:lpstr>
      <vt:lpstr>Podział zadań między szczeble administracji </vt:lpstr>
      <vt:lpstr>Deinstytucjonalizacja </vt:lpstr>
      <vt:lpstr>Deinstytucjonalizacja  </vt:lpstr>
      <vt:lpstr>Formy wsparcia w domu i w środowisku</vt:lpstr>
      <vt:lpstr>Wsparcie środowiskowe </vt:lpstr>
      <vt:lpstr>Opieka domowa </vt:lpstr>
      <vt:lpstr>Komercjalizacja </vt:lpstr>
      <vt:lpstr>Re-familizacja </vt:lpstr>
      <vt:lpstr>                     Udział gmin stosujących dane formy wsparcia (%) </vt:lpstr>
      <vt:lpstr>Opieka instytucjonalna (w domach seniora)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</dc:creator>
  <cp:lastModifiedBy>Monika Foremniak</cp:lastModifiedBy>
  <cp:revision>16</cp:revision>
  <dcterms:created xsi:type="dcterms:W3CDTF">2014-11-18T16:15:45Z</dcterms:created>
  <dcterms:modified xsi:type="dcterms:W3CDTF">2014-12-03T10:31:39Z</dcterms:modified>
</cp:coreProperties>
</file>