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107" d="100"/>
          <a:sy n="107" d="100"/>
        </p:scale>
        <p:origin x="-8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DB128-510A-468C-8BA4-B8F2DF591E58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AC228-3678-459F-BAD5-7AD27E7F81A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616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2355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EE2943-A533-4279-A29B-1451DD4DF609}" type="slidenum">
              <a:rPr lang="pl-PL" smtClean="0"/>
              <a:pPr/>
              <a:t>1</a:t>
            </a:fld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Pewne elementy czy wątki z rozprawy będą, z uwagi na ograniczony czas, pominięte. </a:t>
            </a:r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3E69C9-B90C-4AA5-946B-3424459F49ED}" type="slidenum">
              <a:rPr lang="pl-PL" smtClean="0"/>
              <a:pPr/>
              <a:t>2</a:t>
            </a:fld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Pewne elementy czy wątki z rozprawy będą, z uwagi na ograniczony czas, pominięte. </a:t>
            </a:r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3E69C9-B90C-4AA5-946B-3424459F49ED}" type="slidenum">
              <a:rPr lang="pl-PL" smtClean="0"/>
              <a:pPr/>
              <a:t>3</a:t>
            </a:fld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dirty="0" smtClean="0"/>
              <a:t>Pewne elementy czy wątki z rozprawy będą, z uwagi na ograniczony czas, pominięte. </a:t>
            </a:r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3E69C9-B90C-4AA5-946B-3424459F49ED}" type="slidenum">
              <a:rPr lang="pl-PL" smtClean="0"/>
              <a:pPr/>
              <a:t>4</a:t>
            </a:fld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  <a:p>
            <a:endParaRPr lang="pl-PL" smtClean="0"/>
          </a:p>
          <a:p>
            <a:r>
              <a:rPr lang="pl-PL" smtClean="0"/>
              <a:t>2. Wynika to z analiz na podstawie danych SHARE, zgodnie z którymi strukturalne uwarunkowanie transferów międzypokoleniowych w postaci dostępu osób niesamodzielnych do opiekunów nieformalnych, przede wszystkim dorosłych dzieci, ma dużo większe znaczenie w odniesieniu do Polski niż Republiki Czeskiej</a:t>
            </a:r>
          </a:p>
        </p:txBody>
      </p:sp>
      <p:sp>
        <p:nvSpPr>
          <p:cNvPr id="327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D244AC-9199-40A9-A202-2233BA883834}" type="slidenum">
              <a:rPr lang="pl-PL" smtClean="0"/>
              <a:pPr/>
              <a:t>7</a:t>
            </a:fld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2014-12-03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tlo prezentacj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05100"/>
            <a:ext cx="91440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ytuł 4"/>
          <p:cNvSpPr>
            <a:spLocks noGrp="1"/>
          </p:cNvSpPr>
          <p:nvPr>
            <p:ph type="ctrTitle"/>
          </p:nvPr>
        </p:nvSpPr>
        <p:spPr>
          <a:xfrm>
            <a:off x="-180528" y="404664"/>
            <a:ext cx="9324528" cy="2520279"/>
          </a:xfrm>
        </p:spPr>
        <p:txBody>
          <a:bodyPr>
            <a:noAutofit/>
          </a:bodyPr>
          <a:lstStyle/>
          <a:p>
            <a:r>
              <a:rPr lang="pl-PL" sz="3200" b="1" i="1" dirty="0" smtClean="0"/>
              <a:t>Wsparcie dla osób starszych w miejscu zamieszkania </a:t>
            </a:r>
            <a:br>
              <a:rPr lang="pl-PL" sz="3200" b="1" i="1" dirty="0" smtClean="0"/>
            </a:br>
            <a:r>
              <a:rPr lang="pl-PL" sz="3200" b="1" i="1" dirty="0" smtClean="0"/>
              <a:t>w Republice Czeskiej w kontekście reformy usług społecznych</a:t>
            </a:r>
          </a:p>
        </p:txBody>
      </p:sp>
      <p:sp>
        <p:nvSpPr>
          <p:cNvPr id="2052" name="Podtytuł 5"/>
          <p:cNvSpPr>
            <a:spLocks noGrp="1"/>
          </p:cNvSpPr>
          <p:nvPr>
            <p:ph type="subTitle" idx="1"/>
          </p:nvPr>
        </p:nvSpPr>
        <p:spPr>
          <a:xfrm>
            <a:off x="1979613" y="3573463"/>
            <a:ext cx="6400800" cy="1752600"/>
          </a:xfrm>
        </p:spPr>
        <p:txBody>
          <a:bodyPr/>
          <a:lstStyle/>
          <a:p>
            <a:pPr algn="r" eaLnBrk="1" hangingPunct="1"/>
            <a:r>
              <a:rPr lang="pl-PL" sz="2800" dirty="0" smtClean="0"/>
              <a:t>dr Paweł Łuczak </a:t>
            </a:r>
            <a:br>
              <a:rPr lang="pl-PL" sz="2800" dirty="0" smtClean="0"/>
            </a:br>
            <a:r>
              <a:rPr lang="pl-PL" sz="2800" dirty="0" smtClean="0"/>
              <a:t>20.11.2014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684213" y="0"/>
            <a:ext cx="8229600" cy="1143000"/>
          </a:xfrm>
        </p:spPr>
        <p:txBody>
          <a:bodyPr/>
          <a:lstStyle/>
          <a:p>
            <a:pPr eaLnBrk="1" hangingPunct="1"/>
            <a:r>
              <a:rPr lang="pl-PL" sz="3600" b="1" dirty="0" smtClean="0"/>
              <a:t>Struktura prezentacji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196753"/>
            <a:ext cx="8229600" cy="4742086"/>
          </a:xfrm>
        </p:spPr>
        <p:txBody>
          <a:bodyPr/>
          <a:lstStyle/>
          <a:p>
            <a:pPr marL="531813" indent="-531813" eaLnBrk="1" hangingPunct="1">
              <a:buNone/>
              <a:defRPr/>
            </a:pPr>
            <a:r>
              <a:rPr lang="pl-PL" sz="3600" dirty="0" smtClean="0"/>
              <a:t>1. Reforma usług społecznych w Republice Czeskiej  </a:t>
            </a:r>
          </a:p>
          <a:p>
            <a:pPr marL="531813" indent="-531813" eaLnBrk="1" hangingPunct="1">
              <a:buNone/>
              <a:defRPr/>
            </a:pPr>
            <a:r>
              <a:rPr lang="pl-PL" sz="3600" dirty="0" smtClean="0"/>
              <a:t>2. Wsparcie dla osób starszych w miejscu zamieszkania w Republice Czeskiej</a:t>
            </a:r>
          </a:p>
          <a:p>
            <a:pPr marL="531813" indent="-531813" eaLnBrk="1" hangingPunct="1">
              <a:buNone/>
              <a:defRPr/>
            </a:pPr>
            <a:r>
              <a:rPr lang="pl-PL" sz="3600" dirty="0" smtClean="0"/>
              <a:t>3. Skutki reformy. Wnioski dla Polski </a:t>
            </a:r>
          </a:p>
          <a:p>
            <a:pPr eaLnBrk="1" hangingPunct="1">
              <a:buFontTx/>
              <a:buNone/>
              <a:defRPr/>
            </a:pPr>
            <a:endParaRPr lang="pl-PL" sz="2800" b="1" dirty="0" smtClean="0"/>
          </a:p>
          <a:p>
            <a:pPr eaLnBrk="1" hangingPunct="1">
              <a:buFontTx/>
              <a:buNone/>
              <a:defRPr/>
            </a:pPr>
            <a:endParaRPr lang="pl-PL" sz="2800" b="1" dirty="0" smtClean="0"/>
          </a:p>
        </p:txBody>
      </p:sp>
      <p:pic>
        <p:nvPicPr>
          <p:cNvPr id="3076" name="Picture 2" descr="tlo prezentacji 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99125"/>
            <a:ext cx="91440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590285" cy="908720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>Reforma usług społecznych w Republice Czeskiej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908720"/>
            <a:ext cx="8229600" cy="503011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l-PL" sz="3000" dirty="0" smtClean="0"/>
              <a:t>Republika Czeska to kraj, który </a:t>
            </a:r>
            <a:r>
              <a:rPr lang="pl-PL" sz="3000" b="1" dirty="0" smtClean="0"/>
              <a:t>jako pierwszy </a:t>
            </a:r>
            <a:br>
              <a:rPr lang="pl-PL" sz="3000" b="1" dirty="0" smtClean="0"/>
            </a:br>
            <a:r>
              <a:rPr lang="pl-PL" sz="3000" b="1" dirty="0" smtClean="0"/>
              <a:t>w Europie Środkowo-Wschodniej</a:t>
            </a:r>
            <a:r>
              <a:rPr lang="pl-PL" sz="3000" dirty="0" smtClean="0"/>
              <a:t> wprowadził kompleksową reformę dotyczącą opieki długoterminowej (</a:t>
            </a:r>
            <a:r>
              <a:rPr lang="pl-PL" sz="3000" i="1" dirty="0" err="1" smtClean="0"/>
              <a:t>příspěvek</a:t>
            </a:r>
            <a:r>
              <a:rPr lang="pl-PL" sz="3000" i="1" dirty="0" smtClean="0"/>
              <a:t> na </a:t>
            </a:r>
            <a:r>
              <a:rPr lang="pl-PL" sz="3000" i="1" dirty="0" err="1" smtClean="0"/>
              <a:t>péči</a:t>
            </a:r>
            <a:r>
              <a:rPr lang="pl-PL" sz="3000" i="1" dirty="0" smtClean="0"/>
              <a:t>) </a:t>
            </a:r>
          </a:p>
          <a:p>
            <a:pPr>
              <a:defRPr/>
            </a:pPr>
            <a:endParaRPr lang="pl-PL" sz="3000" i="1" dirty="0" smtClean="0"/>
          </a:p>
          <a:p>
            <a:pPr>
              <a:defRPr/>
            </a:pPr>
            <a:r>
              <a:rPr lang="pl-PL" sz="3000" dirty="0" smtClean="0"/>
              <a:t>Najważniejsze zasady systemu usług społecznych: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pl-PL" sz="3000" i="1" dirty="0" smtClean="0"/>
              <a:t>Wybór formy wsparcia przez osobę niesamodzielną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pl-PL" sz="3000" i="1" dirty="0" smtClean="0"/>
              <a:t>Odpłatność za usług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pl-PL" sz="3000" i="1" dirty="0" smtClean="0"/>
              <a:t>Zasada kontraktowania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pl-PL" sz="3000" i="1" dirty="0" smtClean="0"/>
              <a:t>Rejestracja świadczeniodawców i standardy jakości</a:t>
            </a:r>
            <a:r>
              <a:rPr lang="pl-PL" sz="2800" i="1" dirty="0" smtClean="0"/>
              <a:t/>
            </a:r>
            <a:br>
              <a:rPr lang="pl-PL" sz="2800" i="1" dirty="0" smtClean="0"/>
            </a:br>
            <a:endParaRPr lang="pl-PL" sz="2800" b="1" dirty="0" smtClean="0"/>
          </a:p>
          <a:p>
            <a:pPr eaLnBrk="1" hangingPunct="1">
              <a:buFontTx/>
              <a:buNone/>
              <a:defRPr/>
            </a:pPr>
            <a:endParaRPr lang="pl-PL" sz="2800" b="1" dirty="0" smtClean="0"/>
          </a:p>
        </p:txBody>
      </p:sp>
      <p:pic>
        <p:nvPicPr>
          <p:cNvPr id="3076" name="Picture 2" descr="tlo prezentacji 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99125"/>
            <a:ext cx="91440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230187" y="0"/>
            <a:ext cx="8913813" cy="114300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Wsparcie dla osób starszych w miejscu zamieszkania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958111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pl-PL" sz="3600" dirty="0" smtClean="0"/>
          </a:p>
          <a:p>
            <a:pPr eaLnBrk="1" hangingPunct="1">
              <a:buFontTx/>
              <a:buNone/>
              <a:defRPr/>
            </a:pPr>
            <a:r>
              <a:rPr lang="pl-PL" sz="3600" dirty="0" smtClean="0"/>
              <a:t>Podstawowe formy wsparcia:</a:t>
            </a:r>
          </a:p>
          <a:p>
            <a:pPr>
              <a:defRPr/>
            </a:pPr>
            <a:r>
              <a:rPr lang="pl-PL" sz="3600" smtClean="0"/>
              <a:t>Pomoc osobista </a:t>
            </a:r>
            <a:endParaRPr lang="pl-PL" sz="3600" dirty="0" smtClean="0"/>
          </a:p>
          <a:p>
            <a:pPr>
              <a:defRPr/>
            </a:pPr>
            <a:r>
              <a:rPr lang="pl-PL" sz="3600" dirty="0" smtClean="0"/>
              <a:t>Usługi opiekuńcze </a:t>
            </a:r>
          </a:p>
          <a:p>
            <a:pPr>
              <a:defRPr/>
            </a:pPr>
            <a:endParaRPr lang="pl-PL" sz="3600" dirty="0" smtClean="0"/>
          </a:p>
          <a:p>
            <a:pPr>
              <a:defRPr/>
            </a:pPr>
            <a:r>
              <a:rPr lang="pl-PL" sz="3600" dirty="0" smtClean="0"/>
              <a:t>Pomoc w nagłych wypadkach</a:t>
            </a:r>
          </a:p>
          <a:p>
            <a:pPr>
              <a:defRPr/>
            </a:pPr>
            <a:endParaRPr lang="pl-PL" sz="2800" dirty="0" smtClean="0"/>
          </a:p>
          <a:p>
            <a:pPr>
              <a:defRPr/>
            </a:pPr>
            <a:endParaRPr lang="pl-PL" sz="2800" dirty="0" smtClean="0"/>
          </a:p>
          <a:p>
            <a:pPr>
              <a:defRPr/>
            </a:pPr>
            <a:endParaRPr lang="pl-PL" sz="2800" dirty="0" smtClean="0"/>
          </a:p>
        </p:txBody>
      </p:sp>
      <p:pic>
        <p:nvPicPr>
          <p:cNvPr id="3076" name="Picture 2" descr="tlo prezentacji 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99125"/>
            <a:ext cx="91440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4860032" y="2348880"/>
            <a:ext cx="3384376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l-PL" sz="2400" dirty="0" smtClean="0"/>
              <a:t>Różnice:</a:t>
            </a:r>
            <a:br>
              <a:rPr lang="pl-PL" sz="2400" dirty="0" smtClean="0"/>
            </a:br>
            <a:r>
              <a:rPr lang="pl-PL" sz="2400" dirty="0" smtClean="0"/>
              <a:t>1. Zakres wsparcia </a:t>
            </a:r>
          </a:p>
          <a:p>
            <a:r>
              <a:rPr lang="pl-PL" sz="2400" dirty="0" smtClean="0"/>
              <a:t>2. Limit czasu 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l-PL" b="1" dirty="0" smtClean="0"/>
              <a:t>Skutki reformy </a:t>
            </a:r>
            <a:endParaRPr lang="pl-PL" b="1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784975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703"/>
                <a:gridCol w="1223460"/>
                <a:gridCol w="1494081"/>
                <a:gridCol w="1494081"/>
                <a:gridCol w="1494081"/>
                <a:gridCol w="1314569"/>
              </a:tblGrid>
              <a:tr h="62445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/>
                        <a:t>2000</a:t>
                      </a:r>
                      <a:endParaRPr lang="pl-P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/>
                        <a:t>2005</a:t>
                      </a:r>
                      <a:endParaRPr lang="pl-P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/>
                        <a:t>2007</a:t>
                      </a:r>
                      <a:br>
                        <a:rPr lang="pl-PL" sz="2000" b="1" dirty="0" smtClean="0"/>
                      </a:br>
                      <a:r>
                        <a:rPr lang="pl-PL" sz="2000" b="1" dirty="0" smtClean="0"/>
                        <a:t>Reforma</a:t>
                      </a:r>
                      <a:r>
                        <a:rPr lang="pl-PL" sz="2000" b="1" baseline="0" dirty="0" smtClean="0"/>
                        <a:t> </a:t>
                      </a:r>
                      <a:endParaRPr lang="pl-P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/>
                        <a:t>2010</a:t>
                      </a:r>
                      <a:endParaRPr lang="pl-P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/>
                        <a:t>2012</a:t>
                      </a:r>
                      <a:endParaRPr lang="pl-PL" sz="2000" b="1" dirty="0"/>
                    </a:p>
                  </a:txBody>
                  <a:tcPr/>
                </a:tc>
              </a:tr>
              <a:tr h="7929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Liczba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beneficjentó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</a:p>
                    <a:p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113 528</a:t>
                      </a:r>
                      <a:endParaRPr lang="pl-PL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112 927</a:t>
                      </a:r>
                      <a:endParaRPr lang="pl-PL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95 520</a:t>
                      </a:r>
                      <a:endParaRPr lang="pl-PL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113 238</a:t>
                      </a:r>
                      <a:endParaRPr lang="pl-PL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113 041</a:t>
                      </a:r>
                      <a:endParaRPr lang="pl-PL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l-PL" sz="2400" dirty="0"/>
                    </a:p>
                  </a:txBody>
                  <a:tcPr/>
                </a:tc>
              </a:tr>
              <a:tr h="1030855">
                <a:tc>
                  <a:txBody>
                    <a:bodyPr/>
                    <a:lstStyle/>
                    <a:p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Udział wydatków prywatnych </a:t>
                      </a:r>
                      <a:b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 %)</a:t>
                      </a:r>
                      <a:endParaRPr lang="pl-P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20,7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23,1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21,2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29,9</a:t>
                      </a:r>
                      <a:endParaRPr lang="pl-P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32,6</a:t>
                      </a:r>
                      <a:endParaRPr lang="pl-PL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tlo prezentacji m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9125"/>
            <a:ext cx="91440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/>
          <p:cNvSpPr txBox="1"/>
          <p:nvPr/>
        </p:nvSpPr>
        <p:spPr>
          <a:xfrm>
            <a:off x="251520" y="4653136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Źródło: Ministerstwa Pracy i Spraw Socjalnych oraz  Czeski Urząd Statystyczny</a:t>
            </a: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l-PL" b="1" dirty="0" smtClean="0"/>
              <a:t>Skutki reformy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br>
              <a:rPr lang="pl-PL" dirty="0" smtClean="0"/>
            </a:br>
            <a:r>
              <a:rPr lang="pl-PL" dirty="0" smtClean="0"/>
              <a:t>Skutki reformy, w krótkim okresie, są najbardziej widoczne w kontekście rozwoju infrastruktury opieki stacjonarnej. Podobny proces </a:t>
            </a:r>
            <a:r>
              <a:rPr lang="pl-PL" b="1" dirty="0" smtClean="0"/>
              <a:t>nie wystąpił </a:t>
            </a:r>
            <a:r>
              <a:rPr lang="pl-PL" dirty="0" smtClean="0"/>
              <a:t>w odniesieniu do usług środowiskowych.</a:t>
            </a:r>
          </a:p>
        </p:txBody>
      </p:sp>
      <p:pic>
        <p:nvPicPr>
          <p:cNvPr id="4" name="Picture 2" descr="tlo prezentacji m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9125"/>
            <a:ext cx="91440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/>
          <p:cNvSpPr>
            <a:spLocks noGrp="1"/>
          </p:cNvSpPr>
          <p:nvPr>
            <p:ph type="title"/>
          </p:nvPr>
        </p:nvSpPr>
        <p:spPr>
          <a:xfrm>
            <a:off x="-180528" y="0"/>
            <a:ext cx="9324528" cy="981075"/>
          </a:xfrm>
        </p:spPr>
        <p:txBody>
          <a:bodyPr>
            <a:normAutofit/>
          </a:bodyPr>
          <a:lstStyle/>
          <a:p>
            <a:pPr eaLnBrk="1" hangingPunct="1"/>
            <a:r>
              <a:rPr lang="pl-PL" sz="3200" b="1" dirty="0" smtClean="0"/>
              <a:t>Wnioski dla polityki społecznej w Polsce  </a:t>
            </a:r>
          </a:p>
        </p:txBody>
      </p:sp>
      <p:sp>
        <p:nvSpPr>
          <p:cNvPr id="21507" name="Symbol zastępczy zawartości 2"/>
          <p:cNvSpPr>
            <a:spLocks noGrp="1"/>
          </p:cNvSpPr>
          <p:nvPr>
            <p:ph idx="1"/>
          </p:nvPr>
        </p:nvSpPr>
        <p:spPr>
          <a:xfrm>
            <a:off x="250825" y="908720"/>
            <a:ext cx="8229600" cy="5400599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</a:pPr>
            <a:r>
              <a:rPr lang="pl-PL" sz="3600" dirty="0" smtClean="0"/>
              <a:t>	</a:t>
            </a:r>
            <a:r>
              <a:rPr lang="pl-PL" sz="2800" dirty="0" smtClean="0"/>
              <a:t>Zależą od </a:t>
            </a:r>
            <a:r>
              <a:rPr lang="pl-PL" sz="2800" b="1" u="sng" dirty="0" smtClean="0"/>
              <a:t>celów,</a:t>
            </a:r>
            <a:r>
              <a:rPr lang="pl-PL" sz="2800" b="1" dirty="0" smtClean="0"/>
              <a:t> </a:t>
            </a:r>
            <a:r>
              <a:rPr lang="pl-PL" sz="2800" dirty="0" smtClean="0"/>
              <a:t>którym służyć ma reforma </a:t>
            </a:r>
            <a:br>
              <a:rPr lang="pl-PL" sz="2800" dirty="0" smtClean="0"/>
            </a:br>
            <a:endParaRPr lang="pl-PL" sz="2800" dirty="0" smtClean="0"/>
          </a:p>
          <a:p>
            <a:pPr eaLnBrk="1" hangingPunct="1"/>
            <a:r>
              <a:rPr lang="pl-PL" sz="3000" b="1" dirty="0" smtClean="0"/>
              <a:t>Wsparcie materialne </a:t>
            </a:r>
            <a:r>
              <a:rPr lang="pl-PL" sz="3000" dirty="0" smtClean="0"/>
              <a:t>dla osób niesamodzielnych </a:t>
            </a:r>
            <a:br>
              <a:rPr lang="pl-PL" sz="3000" dirty="0" smtClean="0"/>
            </a:br>
            <a:r>
              <a:rPr lang="pl-PL" sz="3000" dirty="0" smtClean="0"/>
              <a:t>(i ich rodzin)</a:t>
            </a:r>
          </a:p>
          <a:p>
            <a:pPr eaLnBrk="1" hangingPunct="1">
              <a:buFontTx/>
              <a:buNone/>
            </a:pPr>
            <a:r>
              <a:rPr lang="pl-PL" sz="3000" dirty="0" smtClean="0">
                <a:sym typeface="Wingdings" pitchFamily="2" charset="2"/>
              </a:rPr>
              <a:t> przykład czeski jako dobry wzorzec reformy </a:t>
            </a:r>
            <a:br>
              <a:rPr lang="pl-PL" sz="3000" dirty="0" smtClean="0">
                <a:sym typeface="Wingdings" pitchFamily="2" charset="2"/>
              </a:rPr>
            </a:br>
            <a:endParaRPr lang="pl-PL" sz="3000" dirty="0" smtClean="0"/>
          </a:p>
          <a:p>
            <a:pPr eaLnBrk="1" hangingPunct="1"/>
            <a:r>
              <a:rPr lang="pl-PL" sz="3000" dirty="0" smtClean="0"/>
              <a:t>Stymulacja rynku formalnych usług opiekuńczych, przede wszystkim </a:t>
            </a:r>
            <a:r>
              <a:rPr lang="pl-PL" sz="3000" b="1" dirty="0" smtClean="0"/>
              <a:t>opieki środowiskowej </a:t>
            </a:r>
          </a:p>
          <a:p>
            <a:pPr eaLnBrk="1" hangingPunct="1">
              <a:buFontTx/>
              <a:buNone/>
            </a:pPr>
            <a:r>
              <a:rPr lang="pl-PL" sz="3000" dirty="0" smtClean="0">
                <a:sym typeface="Wingdings" pitchFamily="2" charset="2"/>
              </a:rPr>
              <a:t> rekomendowany jest wybór </a:t>
            </a:r>
            <a:r>
              <a:rPr lang="pl-PL" sz="3000" b="1" dirty="0" smtClean="0">
                <a:sym typeface="Wingdings" pitchFamily="2" charset="2"/>
              </a:rPr>
              <a:t>innej metody </a:t>
            </a:r>
            <a:r>
              <a:rPr lang="pl-PL" sz="3000" dirty="0" smtClean="0">
                <a:sym typeface="Wingdings" pitchFamily="2" charset="2"/>
              </a:rPr>
              <a:t/>
            </a:r>
            <a:br>
              <a:rPr lang="pl-PL" sz="3000" dirty="0" smtClean="0">
                <a:sym typeface="Wingdings" pitchFamily="2" charset="2"/>
              </a:rPr>
            </a:br>
            <a:r>
              <a:rPr lang="pl-PL" sz="3000" dirty="0" smtClean="0">
                <a:sym typeface="Wingdings" pitchFamily="2" charset="2"/>
              </a:rPr>
              <a:t>niż w Republice Czeskiej</a:t>
            </a:r>
          </a:p>
          <a:p>
            <a:pPr eaLnBrk="1" hangingPunct="1">
              <a:buFont typeface="Wingdings" pitchFamily="2" charset="2"/>
              <a:buChar char="à"/>
            </a:pPr>
            <a:endParaRPr lang="pl-PL" sz="2800" dirty="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Char char="à"/>
            </a:pPr>
            <a:endParaRPr lang="pl-PL" sz="2800" dirty="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pl-PL" sz="2800" dirty="0" smtClean="0">
                <a:sym typeface="Wingdings" pitchFamily="2" charset="2"/>
              </a:rPr>
              <a:t>	</a:t>
            </a:r>
            <a:endParaRPr lang="pl-PL" sz="2800" dirty="0" smtClean="0"/>
          </a:p>
        </p:txBody>
      </p:sp>
      <p:pic>
        <p:nvPicPr>
          <p:cNvPr id="19460" name="Picture 2" descr="tlo prezentacji 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99125"/>
            <a:ext cx="91440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			</a:t>
            </a:r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		</a:t>
            </a:r>
            <a:r>
              <a:rPr lang="pl-PL" sz="4400" b="1" dirty="0" smtClean="0"/>
              <a:t>Dziękuję za uwagę </a:t>
            </a:r>
            <a:endParaRPr lang="pl-PL" sz="4400" b="1" dirty="0"/>
          </a:p>
        </p:txBody>
      </p:sp>
      <p:pic>
        <p:nvPicPr>
          <p:cNvPr id="4" name="Picture 2" descr="tlo prezentacji m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99125"/>
            <a:ext cx="914400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216</Words>
  <Application>Microsoft Office PowerPoint</Application>
  <PresentationFormat>Pokaz na ekranie (4:3)</PresentationFormat>
  <Paragraphs>68</Paragraphs>
  <Slides>8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Wsparcie dla osób starszych w miejscu zamieszkania  w Republice Czeskiej w kontekście reformy usług społecznych</vt:lpstr>
      <vt:lpstr>Struktura prezentacji </vt:lpstr>
      <vt:lpstr>Reforma usług społecznych w Republice Czeskiej</vt:lpstr>
      <vt:lpstr>Wsparcie dla osób starszych w miejscu zamieszkania</vt:lpstr>
      <vt:lpstr>Skutki reformy </vt:lpstr>
      <vt:lpstr>Skutki reformy </vt:lpstr>
      <vt:lpstr>Wnioski dla polityki społecznej w Polsce 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Wsparcie dla osób starszych w miejscu zamieszkania  w Republice Czeskiej w kontekście reformy usług społecznych</dc:title>
  <dc:creator>Monika Foremniak</dc:creator>
  <cp:lastModifiedBy>Monika Foremniak</cp:lastModifiedBy>
  <cp:revision>39</cp:revision>
  <dcterms:modified xsi:type="dcterms:W3CDTF">2014-12-03T10:31:24Z</dcterms:modified>
</cp:coreProperties>
</file>