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7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708" r:id="rId1"/>
  </p:sldMasterIdLst>
  <p:notesMasterIdLst>
    <p:notesMasterId r:id="rId23"/>
  </p:notesMasterIdLst>
  <p:handoutMasterIdLst>
    <p:handoutMasterId r:id="rId24"/>
  </p:handoutMasterIdLst>
  <p:sldIdLst>
    <p:sldId id="480" r:id="rId2"/>
    <p:sldId id="636" r:id="rId3"/>
    <p:sldId id="637" r:id="rId4"/>
    <p:sldId id="638" r:id="rId5"/>
    <p:sldId id="639" r:id="rId6"/>
    <p:sldId id="644" r:id="rId7"/>
    <p:sldId id="640" r:id="rId8"/>
    <p:sldId id="641" r:id="rId9"/>
    <p:sldId id="642" r:id="rId10"/>
    <p:sldId id="643" r:id="rId11"/>
    <p:sldId id="646" r:id="rId12"/>
    <p:sldId id="645" r:id="rId13"/>
    <p:sldId id="647" r:id="rId14"/>
    <p:sldId id="648" r:id="rId15"/>
    <p:sldId id="650" r:id="rId16"/>
    <p:sldId id="654" r:id="rId17"/>
    <p:sldId id="653" r:id="rId18"/>
    <p:sldId id="655" r:id="rId19"/>
    <p:sldId id="651" r:id="rId20"/>
    <p:sldId id="649" r:id="rId21"/>
    <p:sldId id="542" r:id="rId22"/>
  </p:sldIdLst>
  <p:sldSz cx="13004800" cy="9753600"/>
  <p:notesSz cx="6797675" cy="9926638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42">
          <p15:clr>
            <a:srgbClr val="A4A3A4"/>
          </p15:clr>
        </p15:guide>
        <p15:guide id="5" orient="horz" pos="2896">
          <p15:clr>
            <a:srgbClr val="A4A3A4"/>
          </p15:clr>
        </p15:guide>
        <p15:guide id="6" orient="horz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E01"/>
    <a:srgbClr val="00B047"/>
    <a:srgbClr val="00A242"/>
    <a:srgbClr val="ED3F3F"/>
    <a:srgbClr val="C5C000"/>
    <a:srgbClr val="DFDA00"/>
    <a:srgbClr val="004D86"/>
    <a:srgbClr val="A19D01"/>
    <a:srgbClr val="C6C102"/>
    <a:srgbClr val="DCD7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0" autoAdjust="0"/>
    <p:restoredTop sz="89704" autoAdjust="0"/>
  </p:normalViewPr>
  <p:slideViewPr>
    <p:cSldViewPr>
      <p:cViewPr varScale="1">
        <p:scale>
          <a:sx n="46" d="100"/>
          <a:sy n="46" d="100"/>
        </p:scale>
        <p:origin x="1174" y="3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8" y="84"/>
      </p:cViewPr>
      <p:guideLst>
        <p:guide orient="horz" pos="2880"/>
        <p:guide pos="2160"/>
        <p:guide orient="horz" pos="3110"/>
        <p:guide pos="2142"/>
        <p:guide orient="horz" pos="2896"/>
        <p:guide orient="horz"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537612254659661E-2"/>
          <c:y val="1.6238040073625198E-2"/>
          <c:w val="0.39986001222751699"/>
          <c:h val="0.96590405302171256"/>
        </c:manualLayout>
      </c:layout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Opóźnienie w przechodzeniu na emeryturę</c:v>
                </c:pt>
              </c:strCache>
            </c:strRef>
          </c:tx>
          <c:explosion val="25"/>
          <c:dPt>
            <c:idx val="0"/>
            <c:bubble3D val="0"/>
            <c:explosion val="12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explosion val="17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explosion val="15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Arkusz1!$A$2:$A$4</c:f>
              <c:strCache>
                <c:ptCount val="3"/>
                <c:pt idx="0">
                  <c:v>83% uprawionych – przechodziło na emeryturę bezpośrednio po osiągnięciu wieku emerytalnego</c:v>
                </c:pt>
                <c:pt idx="1">
                  <c:v>11% uprawnionych – przechodziło na emeryturę w ciągu roku (1–11 miesięcy) od nabycia uprawnień</c:v>
                </c:pt>
                <c:pt idx="2">
                  <c:v>6% uprawnionych – odkładało decyzję o emeryturze o ponad rok (12 i więcej miesięcy) od nabycia uprawnień</c:v>
                </c:pt>
              </c:strCache>
            </c:strRef>
          </c:cat>
          <c:val>
            <c:numRef>
              <c:f>Arkusz1!$B$2:$B$4</c:f>
              <c:numCache>
                <c:formatCode>0%</c:formatCode>
                <c:ptCount val="3"/>
                <c:pt idx="0">
                  <c:v>0.83</c:v>
                </c:pt>
                <c:pt idx="1">
                  <c:v>0.11</c:v>
                </c:pt>
                <c:pt idx="2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0067279616968698"/>
          <c:y val="1.5306777346853383E-2"/>
          <c:w val="0.59299058255004256"/>
          <c:h val="0.981632871565491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02355889028202"/>
          <c:y val="0.16014455385322679"/>
          <c:w val="0.8687740879320287"/>
          <c:h val="0.71776376227404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Arkusz1!$A$1</c:f>
              <c:strCache>
                <c:ptCount val="1"/>
                <c:pt idx="0">
                  <c:v>Liczba emerytów (FUS)</c:v>
                </c:pt>
              </c:strCache>
            </c:strRef>
          </c:tx>
          <c:invertIfNegative val="0"/>
          <c:dLbls>
            <c:spPr>
              <a:solidFill>
                <a:schemeClr val="bg2">
                  <a:lumMod val="95000"/>
                </a:schemeClr>
              </a:solidFill>
            </c:spPr>
            <c:txPr>
              <a:bodyPr/>
              <a:lstStyle/>
              <a:p>
                <a:pPr>
                  <a:defRPr sz="3200" b="1">
                    <a:solidFill>
                      <a:srgbClr val="00B050"/>
                    </a:solidFill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Arkusz1!$A$2:$A$9</c:f>
              <c:strCache>
                <c:ptCount val="8"/>
                <c:pt idx="0">
                  <c:v>I 2017</c:v>
                </c:pt>
                <c:pt idx="1">
                  <c:v>IX 2017</c:v>
                </c:pt>
                <c:pt idx="2">
                  <c:v>X 2017</c:v>
                </c:pt>
                <c:pt idx="3">
                  <c:v>XI 2017</c:v>
                </c:pt>
                <c:pt idx="4">
                  <c:v>XII 2017</c:v>
                </c:pt>
                <c:pt idx="5">
                  <c:v>I 2018</c:v>
                </c:pt>
                <c:pt idx="6">
                  <c:v>IV 2018</c:v>
                </c:pt>
                <c:pt idx="7">
                  <c:v>VII 2018</c:v>
                </c:pt>
              </c:strCache>
            </c:strRef>
          </c:cat>
          <c:val>
            <c:numRef>
              <c:f>Arkusz1!$B$2:$B$9</c:f>
              <c:numCache>
                <c:formatCode>#,##0</c:formatCode>
                <c:ptCount val="8"/>
                <c:pt idx="0">
                  <c:v>5169</c:v>
                </c:pt>
                <c:pt idx="1">
                  <c:v>5214</c:v>
                </c:pt>
                <c:pt idx="2">
                  <c:v>5233</c:v>
                </c:pt>
                <c:pt idx="3">
                  <c:v>5389</c:v>
                </c:pt>
                <c:pt idx="4">
                  <c:v>5494</c:v>
                </c:pt>
                <c:pt idx="5">
                  <c:v>5525</c:v>
                </c:pt>
                <c:pt idx="6">
                  <c:v>5586</c:v>
                </c:pt>
                <c:pt idx="7">
                  <c:v>5614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187261888"/>
        <c:axId val="187265808"/>
      </c:barChart>
      <c:catAx>
        <c:axId val="18726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pl-PL"/>
          </a:p>
        </c:txPr>
        <c:crossAx val="187265808"/>
        <c:crosses val="autoZero"/>
        <c:auto val="1"/>
        <c:lblAlgn val="ctr"/>
        <c:lblOffset val="100"/>
        <c:noMultiLvlLbl val="0"/>
      </c:catAx>
      <c:valAx>
        <c:axId val="1872658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pl-PL" sz="2800" dirty="0" smtClean="0"/>
                  <a:t>w tys.</a:t>
                </a:r>
                <a:endParaRPr lang="pl-PL" sz="2800" dirty="0"/>
              </a:p>
            </c:rich>
          </c:tx>
          <c:layout>
            <c:manualLayout>
              <c:xMode val="edge"/>
              <c:yMode val="edge"/>
              <c:x val="0"/>
              <c:y val="0.4076990285435884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pl-PL"/>
          </a:p>
        </c:txPr>
        <c:crossAx val="187261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8070439263362271"/>
          <c:y val="2.4719761355439993E-2"/>
          <c:w val="0.26736844054364328"/>
          <c:h val="8.2017819243299345E-2"/>
        </c:manualLayout>
      </c:layout>
      <c:overlay val="0"/>
      <c:txPr>
        <a:bodyPr/>
        <a:lstStyle/>
        <a:p>
          <a:pPr>
            <a:defRPr sz="24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l-PL" sz="3200" dirty="0" smtClean="0">
                <a:solidFill>
                  <a:schemeClr val="tx2"/>
                </a:solidFill>
              </a:rPr>
              <a:t>Przejście na emeryturę:</a:t>
            </a:r>
            <a:endParaRPr lang="pl-PL" sz="3200" dirty="0">
              <a:solidFill>
                <a:schemeClr val="tx2"/>
              </a:solidFill>
            </a:endParaRPr>
          </a:p>
        </c:rich>
      </c:tx>
      <c:layout>
        <c:manualLayout>
          <c:xMode val="edge"/>
          <c:yMode val="edge"/>
          <c:x val="0.47345479577452138"/>
          <c:y val="9.9494052754546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2.3098647721776756E-2"/>
          <c:y val="1.6238040073625202E-2"/>
          <c:w val="0.39986001222751699"/>
          <c:h val="0.96590405302171256"/>
        </c:manualLayout>
      </c:layout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2015</c:v>
                </c:pt>
              </c:strCache>
            </c:strRef>
          </c:tx>
          <c:explosion val="25"/>
          <c:dPt>
            <c:idx val="0"/>
            <c:bubble3D val="0"/>
            <c:explosion val="12"/>
            <c:spPr>
              <a:solidFill>
                <a:srgbClr val="00B047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explosion val="17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explosion val="15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1.3729346107252221E-2"/>
                  <c:y val="-0.4285897657118947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Arkusz1!$A$2:$A$4</c:f>
              <c:strCache>
                <c:ptCount val="3"/>
                <c:pt idx="0">
                  <c:v>bezpośrednio po osiągnięciu wieku emerytalnego</c:v>
                </c:pt>
                <c:pt idx="1">
                  <c:v>w ciągu roku (1–11 miesięcy) od nabycia uprawnień</c:v>
                </c:pt>
                <c:pt idx="2">
                  <c:v>ponad rok (12 i więcej miesięcy) od nabycia uprawnień</c:v>
                </c:pt>
              </c:strCache>
            </c:strRef>
          </c:cat>
          <c:val>
            <c:numRef>
              <c:f>Arkusz1!$B$2:$B$4</c:f>
              <c:numCache>
                <c:formatCode>0%</c:formatCode>
                <c:ptCount val="3"/>
                <c:pt idx="0">
                  <c:v>0.83</c:v>
                </c:pt>
                <c:pt idx="1">
                  <c:v>0.11</c:v>
                </c:pt>
                <c:pt idx="2">
                  <c:v>0.06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2016</c:v>
                </c:pt>
              </c:strCache>
            </c:strRef>
          </c:tx>
          <c:dPt>
            <c:idx val="0"/>
            <c:bubble3D val="0"/>
            <c:spPr>
              <a:solidFill>
                <a:srgbClr val="00A24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3.6963624134909827E-2"/>
                  <c:y val="-0.5918620574116640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065967387522476E-2"/>
                  <c:y val="-4.336920248275127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Arkusz1!$A$2:$A$4</c:f>
              <c:strCache>
                <c:ptCount val="3"/>
                <c:pt idx="0">
                  <c:v>bezpośrednio po osiągnięciu wieku emerytalnego</c:v>
                </c:pt>
                <c:pt idx="1">
                  <c:v>w ciągu roku (1–11 miesięcy) od nabycia uprawnień</c:v>
                </c:pt>
                <c:pt idx="2">
                  <c:v>ponad rok (12 i więcej miesięcy) od nabycia uprawnień</c:v>
                </c:pt>
              </c:strCache>
            </c:strRef>
          </c:cat>
          <c:val>
            <c:numRef>
              <c:f>Arkusz1!$C$2:$C$4</c:f>
              <c:numCache>
                <c:formatCode>0%</c:formatCode>
                <c:ptCount val="3"/>
                <c:pt idx="0">
                  <c:v>0.81</c:v>
                </c:pt>
                <c:pt idx="1">
                  <c:v>0.13</c:v>
                </c:pt>
                <c:pt idx="2">
                  <c:v>7.0000000000000007E-2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2017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2.7458692214504442E-2"/>
                  <c:y val="-0.824014847172273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Arkusz1!$A$2:$A$4</c:f>
              <c:strCache>
                <c:ptCount val="3"/>
                <c:pt idx="0">
                  <c:v>bezpośrednio po osiągnięciu wieku emerytalnego</c:v>
                </c:pt>
                <c:pt idx="1">
                  <c:v>w ciągu roku (1–11 miesięcy) od nabycia uprawnień</c:v>
                </c:pt>
                <c:pt idx="2">
                  <c:v>ponad rok (12 i więcej miesięcy) od nabycia uprawnień</c:v>
                </c:pt>
              </c:strCache>
            </c:strRef>
          </c:cat>
          <c:val>
            <c:numRef>
              <c:f>Arkusz1!$D$2:$D$4</c:f>
              <c:numCache>
                <c:formatCode>0%</c:formatCode>
                <c:ptCount val="3"/>
                <c:pt idx="0">
                  <c:v>0.88</c:v>
                </c:pt>
                <c:pt idx="1">
                  <c:v>0.08</c:v>
                </c:pt>
                <c:pt idx="2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4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5451195708793501"/>
          <c:y val="0.24547792198244059"/>
          <c:w val="0.54443193936535328"/>
          <c:h val="0.694906800407457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628676840139454E-2"/>
          <c:y val="0.22099759562352775"/>
          <c:w val="0.89816896998217133"/>
          <c:h val="0.627889249743899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Arkusz1!$E$4</c:f>
              <c:strCache>
                <c:ptCount val="1"/>
                <c:pt idx="0">
                  <c:v>Liczba emerytów (FUS) podlegających ubezpieczeniom emerytalnemu i rentowym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solidFill>
                <a:schemeClr val="bg2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Arkusz1!$H$7:$H$17</c:f>
              <c:strCache>
                <c:ptCount val="11"/>
                <c:pt idx="0">
                  <c:v>Q4 2015</c:v>
                </c:pt>
                <c:pt idx="1">
                  <c:v>Q1 2016</c:v>
                </c:pt>
                <c:pt idx="2">
                  <c:v>Q2 2016</c:v>
                </c:pt>
                <c:pt idx="3">
                  <c:v>Q3 2016</c:v>
                </c:pt>
                <c:pt idx="4">
                  <c:v>Q4 2016</c:v>
                </c:pt>
                <c:pt idx="5">
                  <c:v>Q1 2017</c:v>
                </c:pt>
                <c:pt idx="6">
                  <c:v>Q2 2017</c:v>
                </c:pt>
                <c:pt idx="7">
                  <c:v>Q3 2017</c:v>
                </c:pt>
                <c:pt idx="8">
                  <c:v>Q4 2017</c:v>
                </c:pt>
                <c:pt idx="9">
                  <c:v>Q1 2018</c:v>
                </c:pt>
                <c:pt idx="10">
                  <c:v>Q2 2018</c:v>
                </c:pt>
              </c:strCache>
            </c:strRef>
          </c:cat>
          <c:val>
            <c:numRef>
              <c:f>Arkusz1!$F$7:$F$17</c:f>
              <c:numCache>
                <c:formatCode>#,##0.0</c:formatCode>
                <c:ptCount val="11"/>
                <c:pt idx="0">
                  <c:v>371.9</c:v>
                </c:pt>
                <c:pt idx="1">
                  <c:v>374.9</c:v>
                </c:pt>
                <c:pt idx="2">
                  <c:v>367.4</c:v>
                </c:pt>
                <c:pt idx="3">
                  <c:v>362.2</c:v>
                </c:pt>
                <c:pt idx="4">
                  <c:v>388.7</c:v>
                </c:pt>
                <c:pt idx="5">
                  <c:v>390.5</c:v>
                </c:pt>
                <c:pt idx="6">
                  <c:v>384.8</c:v>
                </c:pt>
                <c:pt idx="7">
                  <c:v>380.8</c:v>
                </c:pt>
                <c:pt idx="8">
                  <c:v>453.7</c:v>
                </c:pt>
                <c:pt idx="9">
                  <c:v>461.4</c:v>
                </c:pt>
                <c:pt idx="10">
                  <c:v>450</c:v>
                </c:pt>
              </c:numCache>
            </c:numRef>
          </c:val>
        </c:ser>
        <c:ser>
          <c:idx val="1"/>
          <c:order val="1"/>
          <c:tx>
            <c:strRef>
              <c:f>Arkusz1!$H$4</c:f>
              <c:strCache>
                <c:ptCount val="1"/>
                <c:pt idx="0">
                  <c:v>Liczba emerytów (FUS) podlegających ubezpieczeniu zdrowotnemu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solidFill>
                <a:schemeClr val="bg2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817E0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Arkusz1!$H$7:$H$17</c:f>
              <c:strCache>
                <c:ptCount val="11"/>
                <c:pt idx="0">
                  <c:v>Q4 2015</c:v>
                </c:pt>
                <c:pt idx="1">
                  <c:v>Q1 2016</c:v>
                </c:pt>
                <c:pt idx="2">
                  <c:v>Q2 2016</c:v>
                </c:pt>
                <c:pt idx="3">
                  <c:v>Q3 2016</c:v>
                </c:pt>
                <c:pt idx="4">
                  <c:v>Q4 2016</c:v>
                </c:pt>
                <c:pt idx="5">
                  <c:v>Q1 2017</c:v>
                </c:pt>
                <c:pt idx="6">
                  <c:v>Q2 2017</c:v>
                </c:pt>
                <c:pt idx="7">
                  <c:v>Q3 2017</c:v>
                </c:pt>
                <c:pt idx="8">
                  <c:v>Q4 2017</c:v>
                </c:pt>
                <c:pt idx="9">
                  <c:v>Q1 2018</c:v>
                </c:pt>
                <c:pt idx="10">
                  <c:v>Q2 2018</c:v>
                </c:pt>
              </c:strCache>
            </c:strRef>
          </c:cat>
          <c:val>
            <c:numRef>
              <c:f>Arkusz1!$I$7:$I$17</c:f>
              <c:numCache>
                <c:formatCode>#,##0.0</c:formatCode>
                <c:ptCount val="11"/>
                <c:pt idx="0">
                  <c:v>575.4</c:v>
                </c:pt>
                <c:pt idx="1">
                  <c:v>569.29999999999995</c:v>
                </c:pt>
                <c:pt idx="2">
                  <c:v>566.6</c:v>
                </c:pt>
                <c:pt idx="3">
                  <c:v>567.29999999999995</c:v>
                </c:pt>
                <c:pt idx="4">
                  <c:v>595.9</c:v>
                </c:pt>
                <c:pt idx="5">
                  <c:v>590</c:v>
                </c:pt>
                <c:pt idx="6">
                  <c:v>591</c:v>
                </c:pt>
                <c:pt idx="7">
                  <c:v>592.1</c:v>
                </c:pt>
                <c:pt idx="8">
                  <c:v>689.4</c:v>
                </c:pt>
                <c:pt idx="9">
                  <c:v>691.2</c:v>
                </c:pt>
                <c:pt idx="10">
                  <c:v>686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87263848"/>
        <c:axId val="187267768"/>
      </c:barChart>
      <c:catAx>
        <c:axId val="187263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7267768"/>
        <c:crosses val="autoZero"/>
        <c:auto val="1"/>
        <c:lblAlgn val="ctr"/>
        <c:lblOffset val="100"/>
        <c:noMultiLvlLbl val="0"/>
      </c:catAx>
      <c:valAx>
        <c:axId val="187267768"/>
        <c:scaling>
          <c:orientation val="minMax"/>
          <c:max val="8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2800" dirty="0" smtClean="0"/>
                  <a:t>w tys.</a:t>
                </a:r>
                <a:endParaRPr lang="pl-PL" sz="2800" dirty="0"/>
              </a:p>
            </c:rich>
          </c:tx>
          <c:layout>
            <c:manualLayout>
              <c:xMode val="edge"/>
              <c:yMode val="edge"/>
              <c:x val="0"/>
              <c:y val="0.407699028543588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7263848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7.1008313891049127E-2"/>
          <c:y val="2.4699565528541905E-3"/>
          <c:w val="0.91009497621957347"/>
          <c:h val="0.173891342467821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628676840139454E-2"/>
          <c:y val="0.11292275938010214"/>
          <c:w val="0.89816896998217133"/>
          <c:h val="0.692447211275259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Arkusz1!$C$4</c:f>
              <c:strCache>
                <c:ptCount val="1"/>
                <c:pt idx="0">
                  <c:v>Mężczyźni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Arkusz1!$A$6:$A$16</c:f>
              <c:strCache>
                <c:ptCount val="11"/>
                <c:pt idx="0">
                  <c:v>0–54</c:v>
                </c:pt>
                <c:pt idx="1">
                  <c:v>55</c:v>
                </c:pt>
                <c:pt idx="2">
                  <c:v>56</c:v>
                </c:pt>
                <c:pt idx="3">
                  <c:v>57</c:v>
                </c:pt>
                <c:pt idx="4">
                  <c:v>58</c:v>
                </c:pt>
                <c:pt idx="5">
                  <c:v>59</c:v>
                </c:pt>
                <c:pt idx="6">
                  <c:v>60</c:v>
                </c:pt>
                <c:pt idx="7">
                  <c:v>61</c:v>
                </c:pt>
                <c:pt idx="8">
                  <c:v>62</c:v>
                </c:pt>
                <c:pt idx="9">
                  <c:v>63</c:v>
                </c:pt>
                <c:pt idx="10">
                  <c:v>64</c:v>
                </c:pt>
              </c:strCache>
            </c:strRef>
          </c:cat>
          <c:val>
            <c:numRef>
              <c:f>Arkusz1!$F$6:$F$16</c:f>
              <c:numCache>
                <c:formatCode>0.0</c:formatCode>
                <c:ptCount val="11"/>
                <c:pt idx="0">
                  <c:v>45.015000000000001</c:v>
                </c:pt>
                <c:pt idx="1">
                  <c:v>8.548</c:v>
                </c:pt>
                <c:pt idx="2">
                  <c:v>9.0129999999999999</c:v>
                </c:pt>
                <c:pt idx="3">
                  <c:v>9.8979999999999997</c:v>
                </c:pt>
                <c:pt idx="4">
                  <c:v>10.315</c:v>
                </c:pt>
                <c:pt idx="5">
                  <c:v>10.817</c:v>
                </c:pt>
                <c:pt idx="6">
                  <c:v>21.666</c:v>
                </c:pt>
                <c:pt idx="7">
                  <c:v>32.985999999999997</c:v>
                </c:pt>
                <c:pt idx="8">
                  <c:v>41.732999999999997</c:v>
                </c:pt>
                <c:pt idx="9">
                  <c:v>47.734999999999999</c:v>
                </c:pt>
                <c:pt idx="10">
                  <c:v>54.530999999999999</c:v>
                </c:pt>
              </c:numCache>
            </c:numRef>
          </c:val>
        </c:ser>
        <c:ser>
          <c:idx val="1"/>
          <c:order val="1"/>
          <c:tx>
            <c:strRef>
              <c:f>Arkusz1!$D$4</c:f>
              <c:strCache>
                <c:ptCount val="1"/>
                <c:pt idx="0">
                  <c:v>Kobiety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498172160765206E-3"/>
                  <c:y val="-6.84597436143670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1494516482295232E-3"/>
                  <c:y val="-7.860192785353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9.127965815248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9.635075027207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0.121706210869985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0498172160765206E-3"/>
                  <c:y val="-0.159739401766856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817E0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Arkusz1!$A$6:$A$16</c:f>
              <c:strCache>
                <c:ptCount val="11"/>
                <c:pt idx="0">
                  <c:v>0–54</c:v>
                </c:pt>
                <c:pt idx="1">
                  <c:v>55</c:v>
                </c:pt>
                <c:pt idx="2">
                  <c:v>56</c:v>
                </c:pt>
                <c:pt idx="3">
                  <c:v>57</c:v>
                </c:pt>
                <c:pt idx="4">
                  <c:v>58</c:v>
                </c:pt>
                <c:pt idx="5">
                  <c:v>59</c:v>
                </c:pt>
                <c:pt idx="6">
                  <c:v>60</c:v>
                </c:pt>
                <c:pt idx="7">
                  <c:v>61</c:v>
                </c:pt>
                <c:pt idx="8">
                  <c:v>62</c:v>
                </c:pt>
                <c:pt idx="9">
                  <c:v>63</c:v>
                </c:pt>
                <c:pt idx="10">
                  <c:v>64</c:v>
                </c:pt>
              </c:strCache>
            </c:strRef>
          </c:cat>
          <c:val>
            <c:numRef>
              <c:f>Arkusz1!$G$6:$G$11</c:f>
              <c:numCache>
                <c:formatCode>0.0</c:formatCode>
                <c:ptCount val="6"/>
                <c:pt idx="0">
                  <c:v>0.47399999999999998</c:v>
                </c:pt>
                <c:pt idx="1">
                  <c:v>2.3740000000000001</c:v>
                </c:pt>
                <c:pt idx="2">
                  <c:v>4.2610000000000001</c:v>
                </c:pt>
                <c:pt idx="3">
                  <c:v>6.7939999999999996</c:v>
                </c:pt>
                <c:pt idx="4">
                  <c:v>11.278</c:v>
                </c:pt>
                <c:pt idx="5">
                  <c:v>16.327000000000002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87265024"/>
        <c:axId val="187264240"/>
      </c:barChart>
      <c:catAx>
        <c:axId val="1872650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2400" dirty="0" smtClean="0"/>
                  <a:t>wiek</a:t>
                </a:r>
                <a:endParaRPr lang="pl-PL" sz="24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7264240"/>
        <c:crosses val="autoZero"/>
        <c:auto val="1"/>
        <c:lblAlgn val="ctr"/>
        <c:lblOffset val="100"/>
        <c:noMultiLvlLbl val="0"/>
      </c:catAx>
      <c:valAx>
        <c:axId val="18726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2400" dirty="0" smtClean="0"/>
                  <a:t>osoby w tys.</a:t>
                </a:r>
                <a:endParaRPr lang="pl-PL" sz="2400" dirty="0"/>
              </a:p>
            </c:rich>
          </c:tx>
          <c:layout>
            <c:manualLayout>
              <c:xMode val="edge"/>
              <c:yMode val="edge"/>
              <c:x val="4.1992688643060824E-3"/>
              <c:y val="0.27585064076443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7265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788721226742002"/>
          <c:y val="2.4699565528541905E-3"/>
          <c:w val="0.48858551100142311"/>
          <c:h val="8.8754493856092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1178C-28A7-4D31-BD52-F1491313C44E}" type="datetimeFigureOut">
              <a:rPr lang="pl-PL" smtClean="0"/>
              <a:pPr/>
              <a:t>09.10.2018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B21CF-8D73-4311-9B7F-12EA652CC1E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3925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06360" y="4715154"/>
            <a:ext cx="4984962" cy="44669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860267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700" baseline="0" dirty="0"/>
          </a:p>
        </p:txBody>
      </p:sp>
    </p:spTree>
    <p:extLst>
      <p:ext uri="{BB962C8B-B14F-4D97-AF65-F5344CB8AC3E}">
        <p14:creationId xmlns:p14="http://schemas.microsoft.com/office/powerpoint/2010/main" val="18338962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4759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61890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34187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66986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53981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52070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62158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70626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87512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5869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01756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46122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5536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44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6915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5086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41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68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175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861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podtytuł z grafiką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tekstu 2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81074" y="268289"/>
            <a:ext cx="5329238" cy="5040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5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/>
              <a:t>Miejsce i data</a:t>
            </a:r>
          </a:p>
        </p:txBody>
      </p:sp>
      <p:sp>
        <p:nvSpPr>
          <p:cNvPr id="22" name="Symbol zastępczy tekstu 2"/>
          <p:cNvSpPr>
            <a:spLocks noGrp="1"/>
          </p:cNvSpPr>
          <p:nvPr>
            <p:ph type="body" sz="quarter" idx="11" hasCustomPrompt="1"/>
          </p:nvPr>
        </p:nvSpPr>
        <p:spPr>
          <a:xfrm>
            <a:off x="381074" y="5003675"/>
            <a:ext cx="12242006" cy="10801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584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 sz="3400" b="1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 smtClean="0"/>
              <a:t>Prelegent</a:t>
            </a:r>
            <a:endParaRPr lang="pl-PL" dirty="0"/>
          </a:p>
        </p:txBody>
      </p:sp>
      <p:sp>
        <p:nvSpPr>
          <p:cNvPr id="25" name="Tytuł 1"/>
          <p:cNvSpPr>
            <a:spLocks noGrp="1"/>
          </p:cNvSpPr>
          <p:nvPr>
            <p:ph type="title" hasCustomPrompt="1"/>
          </p:nvPr>
        </p:nvSpPr>
        <p:spPr>
          <a:xfrm>
            <a:off x="381720" y="1060376"/>
            <a:ext cx="12241360" cy="2952328"/>
          </a:xfrm>
          <a:prstGeom prst="rect">
            <a:avLst/>
          </a:prstGeom>
        </p:spPr>
        <p:txBody>
          <a:bodyPr/>
          <a:lstStyle>
            <a:lvl1pPr algn="l">
              <a:spcBef>
                <a:spcPts val="0"/>
              </a:spcBef>
              <a:defRPr sz="6400" b="1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pl-PL" dirty="0"/>
              <a:t>Tutaj proszę wpisać tytuł prezentacji</a:t>
            </a:r>
          </a:p>
        </p:txBody>
      </p:sp>
    </p:spTree>
    <p:extLst>
      <p:ext uri="{BB962C8B-B14F-4D97-AF65-F5344CB8AC3E}">
        <p14:creationId xmlns:p14="http://schemas.microsoft.com/office/powerpoint/2010/main" val="66896017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grafika - krótszy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tekstu 14"/>
          <p:cNvSpPr>
            <a:spLocks noGrp="1"/>
          </p:cNvSpPr>
          <p:nvPr>
            <p:ph type="body" sz="quarter" idx="11"/>
          </p:nvPr>
        </p:nvSpPr>
        <p:spPr>
          <a:xfrm>
            <a:off x="777600" y="3364632"/>
            <a:ext cx="5508776" cy="496855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32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864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296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</p:txBody>
      </p:sp>
      <p:sp>
        <p:nvSpPr>
          <p:cNvPr id="16" name="Symbol zastępczy tekstu 14"/>
          <p:cNvSpPr>
            <a:spLocks noGrp="1"/>
          </p:cNvSpPr>
          <p:nvPr>
            <p:ph type="body" sz="quarter" idx="12" hasCustomPrompt="1"/>
          </p:nvPr>
        </p:nvSpPr>
        <p:spPr>
          <a:xfrm>
            <a:off x="741760" y="2212504"/>
            <a:ext cx="11521280" cy="864096"/>
          </a:xfrm>
          <a:prstGeom prst="rect">
            <a:avLst/>
          </a:prstGeom>
        </p:spPr>
        <p:txBody>
          <a:bodyPr/>
          <a:lstStyle>
            <a:lvl1pPr marL="0" marR="0" indent="0" defTabSz="584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75000"/>
              <a:buFont typeface="Arial" panose="020B0604020202020204" pitchFamily="34" charset="0"/>
              <a:buNone/>
              <a:tabLst/>
              <a:defRPr sz="2500" b="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89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2pPr>
            <a:lvl3pPr marL="1333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3pPr>
            <a:lvl4pPr marL="1778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marL="0" marR="0" lvl="0" indent="0" defTabSz="584200" eaLnBrk="1" fontAlgn="auto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None/>
              <a:tabLst/>
              <a:defRPr/>
            </a:pPr>
            <a:r>
              <a:rPr lang="pl-PL" dirty="0"/>
              <a:t>Tu można wpisać tekst wprowadzający. Zieloną kreskę można w razie potrzeby przesunąć (ale nie wydłużać) we wzorcu: menu „Widok” &gt; „Wzorzec slajdów”.</a:t>
            </a:r>
          </a:p>
        </p:txBody>
      </p:sp>
      <p:sp>
        <p:nvSpPr>
          <p:cNvPr id="17" name="Symbol zastępczy tekstu 2"/>
          <p:cNvSpPr>
            <a:spLocks noGrp="1"/>
          </p:cNvSpPr>
          <p:nvPr>
            <p:ph type="body" sz="quarter" idx="13" hasCustomPrompt="1"/>
          </p:nvPr>
        </p:nvSpPr>
        <p:spPr>
          <a:xfrm>
            <a:off x="3046016" y="77664"/>
            <a:ext cx="9217024" cy="3817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900" b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pl-PL" dirty="0"/>
              <a:t>Tytuł sekcji (najlepiej wpisać w „Widoku wzorca” do układu slajdu dla każdej sekcji) </a:t>
            </a:r>
          </a:p>
        </p:txBody>
      </p:sp>
      <p:sp>
        <p:nvSpPr>
          <p:cNvPr id="18" name="Symbol zastępczy tekstu 14"/>
          <p:cNvSpPr>
            <a:spLocks noGrp="1"/>
          </p:cNvSpPr>
          <p:nvPr>
            <p:ph type="body" sz="quarter" idx="14" hasCustomPrompt="1"/>
          </p:nvPr>
        </p:nvSpPr>
        <p:spPr>
          <a:xfrm>
            <a:off x="741760" y="844352"/>
            <a:ext cx="11521280" cy="8640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5200" b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89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2pPr>
            <a:lvl3pPr marL="1333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3pPr>
            <a:lvl4pPr marL="1778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lvl="0"/>
            <a:r>
              <a:rPr lang="pl-PL" dirty="0"/>
              <a:t>Tytuł slajdu krótszy</a:t>
            </a:r>
          </a:p>
        </p:txBody>
      </p:sp>
      <p:sp>
        <p:nvSpPr>
          <p:cNvPr id="21" name="Symbol zastępczy zawartości 20"/>
          <p:cNvSpPr>
            <a:spLocks noGrp="1"/>
          </p:cNvSpPr>
          <p:nvPr>
            <p:ph sz="quarter" idx="15"/>
          </p:nvPr>
        </p:nvSpPr>
        <p:spPr>
          <a:xfrm>
            <a:off x="6789738" y="3364632"/>
            <a:ext cx="5473302" cy="496855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32000" indent="-432000"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864000" indent="-432000"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296000" indent="-432000"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>
              <a:defRPr sz="1600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</p:txBody>
      </p:sp>
      <p:sp>
        <p:nvSpPr>
          <p:cNvPr id="2" name="pole tekstowe 1"/>
          <p:cNvSpPr txBox="1"/>
          <p:nvPr userDrawn="1"/>
        </p:nvSpPr>
        <p:spPr>
          <a:xfrm>
            <a:off x="829279" y="83994"/>
            <a:ext cx="776577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rtl="0" latinLnBrk="1" hangingPunct="0"/>
            <a:fld id="{C19836D0-3F8D-48FA-A6B3-A53F85479A39}" type="slidenum">
              <a:rPr lang="pl-PL" sz="2000" b="1" smtClean="0">
                <a:solidFill>
                  <a:schemeClr val="tx1"/>
                </a:solidFill>
              </a:rPr>
              <a:pPr algn="l" rtl="0" latinLnBrk="1" hangingPunct="0"/>
              <a:t>‹#›</a:t>
            </a:fld>
            <a:endParaRPr lang="pl-PL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13922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ole tekstowe 12"/>
          <p:cNvSpPr txBox="1"/>
          <p:nvPr userDrawn="1"/>
        </p:nvSpPr>
        <p:spPr>
          <a:xfrm>
            <a:off x="829279" y="83995"/>
            <a:ext cx="776577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rtl="0" latinLnBrk="1" hangingPunct="0"/>
            <a:fld id="{C19836D0-3F8D-48FA-A6B3-A53F85479A39}" type="slidenum">
              <a:rPr lang="pl-PL" sz="2000" b="1" smtClean="0">
                <a:solidFill>
                  <a:schemeClr val="tx1"/>
                </a:solidFill>
              </a:rPr>
              <a:pPr algn="l" rtl="0" latinLnBrk="1" hangingPunct="0"/>
              <a:t>‹#›</a:t>
            </a:fld>
            <a:endParaRPr lang="pl-PL" sz="1900" b="1" dirty="0">
              <a:solidFill>
                <a:schemeClr val="tx1"/>
              </a:solidFill>
            </a:endParaRPr>
          </a:p>
        </p:txBody>
      </p:sp>
      <p:sp>
        <p:nvSpPr>
          <p:cNvPr id="14" name="Symbol zastępczy tekstu 14"/>
          <p:cNvSpPr>
            <a:spLocks noGrp="1"/>
          </p:cNvSpPr>
          <p:nvPr>
            <p:ph type="body" sz="quarter" idx="11"/>
          </p:nvPr>
        </p:nvSpPr>
        <p:spPr>
          <a:xfrm>
            <a:off x="741760" y="1996480"/>
            <a:ext cx="11521280" cy="705678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32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864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296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14" hasCustomPrompt="1"/>
          </p:nvPr>
        </p:nvSpPr>
        <p:spPr>
          <a:xfrm>
            <a:off x="741760" y="844352"/>
            <a:ext cx="11521280" cy="8640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5200" b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89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2pPr>
            <a:lvl3pPr marL="1333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3pPr>
            <a:lvl4pPr marL="1778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lvl="0"/>
            <a:r>
              <a:rPr lang="pl-PL" dirty="0"/>
              <a:t>Tytuł slajdu krótszy</a:t>
            </a:r>
          </a:p>
        </p:txBody>
      </p:sp>
    </p:spTree>
    <p:extLst>
      <p:ext uri="{BB962C8B-B14F-4D97-AF65-F5344CB8AC3E}">
        <p14:creationId xmlns:p14="http://schemas.microsoft.com/office/powerpoint/2010/main" val="49105406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końcow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 userDrawn="1"/>
        </p:nvSpPr>
        <p:spPr>
          <a:xfrm>
            <a:off x="957784" y="4478625"/>
            <a:ext cx="10945216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rtl="0" latinLnBrk="1" hangingPunct="0"/>
            <a:r>
              <a:rPr lang="pl-PL" sz="6600" b="1" dirty="0">
                <a:solidFill>
                  <a:srgbClr val="FFFFFF"/>
                </a:solidFill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327393450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989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2" r:id="rId2"/>
    <p:sldLayoutId id="2147483715" r:id="rId3"/>
    <p:sldLayoutId id="2147483716" r:id="rId4"/>
  </p:sldLayoutIdLst>
  <p:transition spd="med"/>
  <p:hf hdr="0" ftr="0" dt="0"/>
  <p:txStyles>
    <p:titleStyle>
      <a:lvl1pPr algn="ctr" defTabSz="584200" eaLnBrk="1" hangingPunct="1">
        <a:defRPr sz="6000">
          <a:latin typeface="Lato Bold" panose="020F0802020204030203" charset="-18"/>
          <a:ea typeface="+mn-ea"/>
          <a:cs typeface="+mn-cs"/>
          <a:sym typeface="Helvetica Light"/>
        </a:defRPr>
      </a:lvl1pPr>
      <a:lvl2pPr indent="2286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 eaLnBrk="1" hangingPunct="1">
        <a:spcBef>
          <a:spcPts val="4200"/>
        </a:spcBef>
        <a:buSzPct val="75000"/>
        <a:buChar char="•"/>
        <a:defRPr sz="3600">
          <a:latin typeface="Lato Light" panose="020F0302020204030203" charset="-18"/>
          <a:ea typeface="+mn-ea"/>
          <a:cs typeface="+mn-cs"/>
          <a:sym typeface="Helvetica Light"/>
        </a:defRPr>
      </a:lvl1pPr>
      <a:lvl2pPr marL="889000" indent="-444500" defTabSz="584200" eaLnBrk="1" hangingPunct="1">
        <a:spcBef>
          <a:spcPts val="4200"/>
        </a:spcBef>
        <a:buSzPct val="75000"/>
        <a:buChar char="•"/>
        <a:defRPr sz="3600">
          <a:latin typeface="Lato Light" panose="020F0302020204030203" charset="-18"/>
          <a:ea typeface="+mn-ea"/>
          <a:cs typeface="+mn-cs"/>
          <a:sym typeface="Helvetica Light"/>
        </a:defRPr>
      </a:lvl2pPr>
      <a:lvl3pPr marL="1333500" indent="-444500" defTabSz="584200" eaLnBrk="1" hangingPunct="1">
        <a:spcBef>
          <a:spcPts val="4200"/>
        </a:spcBef>
        <a:buSzPct val="75000"/>
        <a:buChar char="•"/>
        <a:defRPr sz="3600">
          <a:latin typeface="Lato Light" panose="020F0302020204030203" charset="-18"/>
          <a:ea typeface="+mn-ea"/>
          <a:cs typeface="+mn-cs"/>
          <a:sym typeface="Helvetica Light"/>
        </a:defRPr>
      </a:lvl3pPr>
      <a:lvl4pPr marL="1778000" indent="-444500" defTabSz="584200" eaLnBrk="1" hangingPunct="1">
        <a:spcBef>
          <a:spcPts val="4200"/>
        </a:spcBef>
        <a:buSzPct val="75000"/>
        <a:buChar char="•"/>
        <a:defRPr sz="3600">
          <a:latin typeface="Lato Light" panose="020F0302020204030203" charset="-18"/>
          <a:ea typeface="+mn-ea"/>
          <a:cs typeface="+mn-cs"/>
          <a:sym typeface="Helvetica Light"/>
        </a:defRPr>
      </a:lvl4pPr>
      <a:lvl5pPr marL="2222500" indent="-444500" defTabSz="584200" eaLnBrk="1" hangingPunct="1">
        <a:spcBef>
          <a:spcPts val="4200"/>
        </a:spcBef>
        <a:buSzPct val="75000"/>
        <a:buChar char="•"/>
        <a:defRPr sz="3600">
          <a:latin typeface="Lato Light" panose="020F0302020204030203" charset="-18"/>
          <a:ea typeface="+mn-ea"/>
          <a:cs typeface="+mn-cs"/>
          <a:sym typeface="Helvetica Light"/>
        </a:defRPr>
      </a:lvl5pPr>
      <a:lvl6pPr marL="2667000" indent="-444500" defTabSz="584200" eaLnBrk="1" hangingPunct="1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 eaLnBrk="1" hangingPunct="1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 eaLnBrk="1" hangingPunct="1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 eaLnBrk="1" hangingPunct="1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/>
          <p:cNvSpPr>
            <a:spLocks noGrp="1"/>
          </p:cNvSpPr>
          <p:nvPr>
            <p:ph type="body" sz="quarter" idx="13"/>
          </p:nvPr>
        </p:nvSpPr>
        <p:spPr>
          <a:xfrm>
            <a:off x="813768" y="700337"/>
            <a:ext cx="5329238" cy="504055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</a:rPr>
              <a:t>Warszawa, 12 października 2018 r.</a:t>
            </a:r>
            <a:endParaRPr lang="pl-PL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>
          <a:xfrm>
            <a:off x="1173808" y="8693224"/>
            <a:ext cx="10945862" cy="665213"/>
          </a:xfrm>
        </p:spPr>
        <p:txBody>
          <a:bodyPr/>
          <a:lstStyle/>
          <a:p>
            <a:pPr algn="ctr" rtl="0"/>
            <a:r>
              <a:rPr lang="pl-PL" sz="36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endParaRPr lang="pl-PL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813768" y="3436640"/>
            <a:ext cx="11305902" cy="2016224"/>
          </a:xfrm>
        </p:spPr>
        <p:txBody>
          <a:bodyPr/>
          <a:lstStyle/>
          <a:p>
            <a:pPr algn="ctr"/>
            <a:r>
              <a:rPr lang="pl-PL" sz="6000" dirty="0" smtClean="0"/>
              <a:t>Obniżenie wieku emerytalnego. </a:t>
            </a:r>
            <a:br>
              <a:rPr lang="pl-PL" sz="6000" dirty="0" smtClean="0"/>
            </a:br>
            <a:r>
              <a:rPr lang="pl-PL" sz="6000" dirty="0" smtClean="0"/>
              <a:t>Skutki realizacji ustawy</a:t>
            </a:r>
            <a:endParaRPr lang="pl-PL" sz="6000" dirty="0"/>
          </a:p>
        </p:txBody>
      </p:sp>
    </p:spTree>
    <p:extLst>
      <p:ext uri="{BB962C8B-B14F-4D97-AF65-F5344CB8AC3E}">
        <p14:creationId xmlns:p14="http://schemas.microsoft.com/office/powerpoint/2010/main" val="2757199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W I połowie 2018 r. ZUS odnotowywał regularny </a:t>
            </a:r>
            <a:r>
              <a:rPr lang="pl-PL" sz="3600" dirty="0"/>
              <a:t>spadek średniej </a:t>
            </a:r>
            <a:r>
              <a:rPr lang="pl-PL" sz="3600" dirty="0" smtClean="0"/>
              <a:t>wysokości przyznanego świadczenia z obniżenia wieku emerytalnego </a:t>
            </a:r>
            <a:r>
              <a:rPr lang="pl-PL" sz="3600" dirty="0"/>
              <a:t>o ok. </a:t>
            </a:r>
            <a:r>
              <a:rPr lang="pl-PL" sz="3600" dirty="0" smtClean="0"/>
              <a:t>5–7 </a:t>
            </a:r>
            <a:r>
              <a:rPr lang="pl-PL" sz="3600" dirty="0"/>
              <a:t>zł na </a:t>
            </a:r>
            <a:r>
              <a:rPr lang="pl-PL" sz="3600" dirty="0" smtClean="0"/>
              <a:t>tydzień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Najniższa </a:t>
            </a:r>
            <a:r>
              <a:rPr lang="pl-PL" sz="3600" dirty="0"/>
              <a:t>zarejestrowana średnia </a:t>
            </a:r>
            <a:r>
              <a:rPr lang="pl-PL" sz="3600" dirty="0" smtClean="0"/>
              <a:t>wyniosła dla </a:t>
            </a:r>
            <a:r>
              <a:rPr lang="pl-PL" sz="3600" dirty="0"/>
              <a:t>kobiet 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1495 </a:t>
            </a:r>
            <a:r>
              <a:rPr lang="pl-PL" sz="3600" dirty="0"/>
              <a:t>zł, a dla </a:t>
            </a:r>
            <a:r>
              <a:rPr lang="pl-PL" sz="3600" dirty="0" smtClean="0"/>
              <a:t>mężczyzn 2495 zł (początek lipca 2018 r.)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Od </a:t>
            </a:r>
            <a:r>
              <a:rPr lang="pl-PL" sz="3600" dirty="0"/>
              <a:t>lipca </a:t>
            </a:r>
            <a:r>
              <a:rPr lang="pl-PL" sz="3600" dirty="0" smtClean="0"/>
              <a:t>2018 r. średnia </a:t>
            </a:r>
            <a:r>
              <a:rPr lang="pl-PL" sz="3600" dirty="0"/>
              <a:t>kwota emerytury z ustawy wiekowej w 2018 roku </a:t>
            </a:r>
            <a:r>
              <a:rPr lang="pl-PL" sz="3600" dirty="0" smtClean="0"/>
              <a:t>rośnie z uwagi na dwa zjawiska: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b="1" dirty="0" smtClean="0"/>
              <a:t>wzrost odsetka osób aktywnych zawodowo </a:t>
            </a:r>
            <a:r>
              <a:rPr lang="pl-PL" sz="2800" dirty="0" smtClean="0"/>
              <a:t>wśród wnioskodawców (osoby </a:t>
            </a:r>
            <a:r>
              <a:rPr lang="pl-PL" sz="2800" dirty="0"/>
              <a:t>o wyższych stanach </a:t>
            </a:r>
            <a:r>
              <a:rPr lang="pl-PL" sz="2800" dirty="0" smtClean="0"/>
              <a:t>kont, </a:t>
            </a:r>
            <a:r>
              <a:rPr lang="pl-PL" sz="2800" dirty="0"/>
              <a:t>z mniejszą ilością </a:t>
            </a:r>
            <a:r>
              <a:rPr lang="pl-PL" sz="2800" dirty="0" smtClean="0"/>
              <a:t>przerw)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b="1" dirty="0" smtClean="0"/>
              <a:t>waloryzacja </a:t>
            </a:r>
            <a:r>
              <a:rPr lang="pl-PL" sz="2800" b="1" dirty="0"/>
              <a:t>składek </a:t>
            </a:r>
            <a:r>
              <a:rPr lang="pl-PL" sz="2800" dirty="0"/>
              <a:t>na ubezpieczenie emerytalne i kapitału początkowego </a:t>
            </a:r>
            <a:r>
              <a:rPr lang="pl-PL" sz="2800" dirty="0" smtClean="0"/>
              <a:t>(8,68</a:t>
            </a:r>
            <a:r>
              <a:rPr lang="pl-PL" sz="2800" dirty="0"/>
              <a:t>%) oraz stanu subkonta </a:t>
            </a:r>
            <a:r>
              <a:rPr lang="pl-PL" sz="2800" dirty="0" smtClean="0"/>
              <a:t>(3,99%)</a:t>
            </a:r>
            <a:endParaRPr lang="pl-PL" sz="2800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Dynamika przeciętnej kwoty emerytury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31800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Wpływ </a:t>
            </a:r>
            <a:r>
              <a:rPr lang="pl-PL" sz="3600" dirty="0"/>
              <a:t>obniżenia wieku emerytalnego na rynek pracy nie okazał się tak istotny, jak </a:t>
            </a:r>
            <a:r>
              <a:rPr lang="pl-PL" sz="3600" dirty="0" smtClean="0"/>
              <a:t>sugerowano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Spośród 424 </a:t>
            </a:r>
            <a:r>
              <a:rPr lang="pl-PL" sz="3600" dirty="0"/>
              <a:t>tys. wnioskodawców </a:t>
            </a:r>
            <a:r>
              <a:rPr lang="pl-PL" sz="3600" dirty="0" smtClean="0"/>
              <a:t>w </a:t>
            </a:r>
            <a:r>
              <a:rPr lang="pl-PL" sz="3600" dirty="0"/>
              <a:t>IV kwartale </a:t>
            </a:r>
            <a:r>
              <a:rPr lang="pl-PL" sz="3600" dirty="0" smtClean="0"/>
              <a:t>2017 </a:t>
            </a:r>
            <a:r>
              <a:rPr lang="pl-PL" sz="3600" dirty="0"/>
              <a:t>r</a:t>
            </a:r>
            <a:r>
              <a:rPr lang="pl-PL" sz="3600" dirty="0" smtClean="0"/>
              <a:t>. (stan na koniec grudnia 2017 r.):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b="1" dirty="0" smtClean="0"/>
              <a:t>40%</a:t>
            </a:r>
            <a:r>
              <a:rPr lang="pl-PL" sz="2800" dirty="0" smtClean="0"/>
              <a:t> – aktywni zawodowo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b="1" dirty="0" smtClean="0"/>
              <a:t>13%</a:t>
            </a:r>
            <a:r>
              <a:rPr lang="pl-PL" sz="2800" dirty="0" smtClean="0"/>
              <a:t> – nieaktywni zawodowo ani niepobierający żadnych świadczeń 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b="1" dirty="0" smtClean="0"/>
              <a:t>47%</a:t>
            </a:r>
            <a:r>
              <a:rPr lang="pl-PL" sz="2800" dirty="0" smtClean="0"/>
              <a:t> – osoby pobierające </a:t>
            </a:r>
            <a:r>
              <a:rPr lang="pl-PL" sz="2800" dirty="0"/>
              <a:t>renty, świadczenia przedemerytalne lub inną pomoc od </a:t>
            </a:r>
            <a:r>
              <a:rPr lang="pl-PL" sz="2800" dirty="0" smtClean="0"/>
              <a:t>państwa</a:t>
            </a:r>
            <a:endParaRPr lang="pl-PL" sz="2800" dirty="0"/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Dane </a:t>
            </a:r>
            <a:r>
              <a:rPr lang="pl-PL" sz="3600" dirty="0"/>
              <a:t>za 2018 r</a:t>
            </a:r>
            <a:r>
              <a:rPr lang="pl-PL" sz="3600" dirty="0" smtClean="0"/>
              <a:t>. (stan na 30 września 2018 r.):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b="1" dirty="0" smtClean="0"/>
              <a:t>47%</a:t>
            </a:r>
            <a:r>
              <a:rPr lang="pl-PL" sz="2800" dirty="0" smtClean="0"/>
              <a:t> </a:t>
            </a:r>
            <a:r>
              <a:rPr lang="pl-PL" sz="2800" i="1" dirty="0" smtClean="0">
                <a:solidFill>
                  <a:srgbClr val="FF0000"/>
                </a:solidFill>
              </a:rPr>
              <a:t>(+7 pp.)</a:t>
            </a:r>
            <a:r>
              <a:rPr lang="pl-PL" sz="2800" dirty="0" smtClean="0"/>
              <a:t> </a:t>
            </a:r>
            <a:r>
              <a:rPr lang="pl-PL" sz="2800" dirty="0"/>
              <a:t>– aktywni zawodowo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b="1" dirty="0" smtClean="0"/>
              <a:t>16%</a:t>
            </a:r>
            <a:r>
              <a:rPr lang="pl-PL" sz="2800" i="1" dirty="0" smtClean="0">
                <a:solidFill>
                  <a:srgbClr val="FF0000"/>
                </a:solidFill>
              </a:rPr>
              <a:t> (+3 </a:t>
            </a:r>
            <a:r>
              <a:rPr lang="pl-PL" sz="2800" i="1" dirty="0" err="1" smtClean="0">
                <a:solidFill>
                  <a:srgbClr val="FF0000"/>
                </a:solidFill>
              </a:rPr>
              <a:t>pp</a:t>
            </a:r>
            <a:r>
              <a:rPr lang="pl-PL" sz="2800" i="1" dirty="0" smtClean="0">
                <a:solidFill>
                  <a:srgbClr val="FF0000"/>
                </a:solidFill>
              </a:rPr>
              <a:t>)</a:t>
            </a:r>
            <a:r>
              <a:rPr lang="pl-PL" sz="2800" dirty="0" smtClean="0"/>
              <a:t> </a:t>
            </a:r>
            <a:r>
              <a:rPr lang="pl-PL" sz="2800" dirty="0"/>
              <a:t>– nieaktywni zawodowo ani </a:t>
            </a:r>
            <a:r>
              <a:rPr lang="pl-PL" sz="2800" dirty="0" smtClean="0"/>
              <a:t>niepobierający </a:t>
            </a:r>
            <a:r>
              <a:rPr lang="pl-PL" sz="2800" dirty="0"/>
              <a:t>żadnych świadczeń 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b="1" dirty="0" smtClean="0"/>
              <a:t>37%</a:t>
            </a:r>
            <a:r>
              <a:rPr lang="pl-PL" sz="2800" i="1" dirty="0" smtClean="0">
                <a:solidFill>
                  <a:srgbClr val="FF0000"/>
                </a:solidFill>
              </a:rPr>
              <a:t> (-10 pp</a:t>
            </a:r>
            <a:r>
              <a:rPr lang="pl-PL" sz="2800" i="1" dirty="0">
                <a:solidFill>
                  <a:srgbClr val="FF0000"/>
                </a:solidFill>
              </a:rPr>
              <a:t>.)</a:t>
            </a:r>
            <a:r>
              <a:rPr lang="pl-PL" sz="2800" dirty="0" smtClean="0"/>
              <a:t> </a:t>
            </a:r>
            <a:r>
              <a:rPr lang="pl-PL" sz="2800" dirty="0"/>
              <a:t>– osoby pobierające renty, świadczenia przedemerytalne lub inną pomoc od </a:t>
            </a:r>
            <a:r>
              <a:rPr lang="pl-PL" sz="2800" dirty="0" smtClean="0"/>
              <a:t>państwa</a:t>
            </a:r>
            <a:endParaRPr lang="pl-PL" sz="2800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Struktura wnioskodawców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94805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>
          <a:xfrm>
            <a:off x="597744" y="2212504"/>
            <a:ext cx="11521280" cy="7056784"/>
          </a:xfrm>
        </p:spPr>
        <p:txBody>
          <a:bodyPr anchor="ctr"/>
          <a:lstStyle/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/>
              <a:t>Koszty związane z dostosowaniem systemów informatycznych, osobowe i administracyjne poniesione przez ZUS przy wdrażaniu ustawy </a:t>
            </a:r>
            <a:r>
              <a:rPr lang="pl-PL" sz="3600" dirty="0" smtClean="0"/>
              <a:t>są </a:t>
            </a:r>
            <a:r>
              <a:rPr lang="pl-PL" sz="3600" dirty="0"/>
              <a:t>szacowane wg stanu na </a:t>
            </a:r>
            <a:r>
              <a:rPr lang="pl-PL" sz="3600" dirty="0" smtClean="0"/>
              <a:t>koniec 2017 </a:t>
            </a:r>
            <a:r>
              <a:rPr lang="pl-PL" sz="3600" dirty="0"/>
              <a:t>r. </a:t>
            </a:r>
            <a:r>
              <a:rPr lang="pl-PL" sz="3600" dirty="0" smtClean="0"/>
              <a:t>na </a:t>
            </a:r>
            <a:r>
              <a:rPr lang="pl-PL" sz="3600" b="1" dirty="0"/>
              <a:t>41,2 mln </a:t>
            </a:r>
            <a:r>
              <a:rPr lang="pl-PL" sz="3600" b="1" dirty="0" smtClean="0"/>
              <a:t>zł</a:t>
            </a:r>
            <a:r>
              <a:rPr lang="pl-PL" sz="3600" dirty="0" smtClean="0"/>
              <a:t>, w tym: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 smtClean="0"/>
              <a:t>modyfikacja systemów informatycznych – 3,1 mln zł</a:t>
            </a:r>
            <a:endParaRPr lang="pl-PL" sz="2800" dirty="0"/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 smtClean="0"/>
              <a:t>zasoby ludzkie – 36,1 mln zł</a:t>
            </a:r>
            <a:endParaRPr lang="pl-PL" sz="2800" dirty="0"/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 smtClean="0"/>
              <a:t>kampania informacyjna – 1,1 mln zł</a:t>
            </a:r>
            <a:endParaRPr lang="pl-PL" sz="2800" dirty="0"/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 smtClean="0"/>
              <a:t>pozostałe koszty – 0,9 mln zł</a:t>
            </a:r>
            <a:endParaRPr lang="pl-PL" sz="2800" dirty="0"/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b="1" dirty="0" smtClean="0"/>
              <a:t>Koszt wdrożenia </a:t>
            </a:r>
            <a:r>
              <a:rPr lang="pl-PL" sz="3600" b="1" dirty="0"/>
              <a:t>przypadający na jedną wydaną decyzję </a:t>
            </a:r>
            <a:r>
              <a:rPr lang="pl-PL" sz="3600" dirty="0"/>
              <a:t>w </a:t>
            </a:r>
            <a:r>
              <a:rPr lang="pl-PL" sz="3600" dirty="0" smtClean="0"/>
              <a:t>IV kwartale 2017 r. oszacowano na </a:t>
            </a:r>
            <a:r>
              <a:rPr lang="pl-PL" sz="3600" b="1" dirty="0" smtClean="0">
                <a:solidFill>
                  <a:srgbClr val="FF0000"/>
                </a:solidFill>
              </a:rPr>
              <a:t>ok. 100 zł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b="1" dirty="0"/>
              <a:t>Koszt wdrożenia ustawy w I kwartale 2018 r. </a:t>
            </a:r>
            <a:r>
              <a:rPr lang="pl-PL" sz="3600" dirty="0"/>
              <a:t>wyniósł prawie </a:t>
            </a:r>
            <a:r>
              <a:rPr lang="pl-PL" sz="3600" b="1" dirty="0"/>
              <a:t>2,2 </a:t>
            </a:r>
            <a:r>
              <a:rPr lang="pl-PL" sz="3600" b="1" dirty="0" smtClean="0"/>
              <a:t>mln zł</a:t>
            </a:r>
            <a:r>
              <a:rPr lang="pl-PL" sz="3600" dirty="0"/>
              <a:t>.</a:t>
            </a:r>
            <a:endParaRPr lang="pl-PL" sz="2800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Koszty wdrożenia ustawy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47206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Wzrost </a:t>
            </a:r>
            <a:r>
              <a:rPr lang="pl-PL" sz="3600" dirty="0"/>
              <a:t>wydatków na emerytury </a:t>
            </a:r>
            <a:r>
              <a:rPr lang="pl-PL" sz="3600" dirty="0" smtClean="0"/>
              <a:t>z ustawy obniżającej wiek emerytalny </a:t>
            </a:r>
            <a:r>
              <a:rPr lang="pl-PL" sz="3600" b="1" dirty="0" smtClean="0"/>
              <a:t>w IV kwartale 2017 r. </a:t>
            </a:r>
            <a:r>
              <a:rPr lang="pl-PL" sz="3600" dirty="0" smtClean="0"/>
              <a:t>wyniósł </a:t>
            </a:r>
            <a:r>
              <a:rPr lang="pl-PL" sz="3600" b="1" dirty="0" smtClean="0"/>
              <a:t>1,99 mld zł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Wzrost wydatków na </a:t>
            </a:r>
            <a:r>
              <a:rPr lang="pl-PL" sz="3600" dirty="0"/>
              <a:t>emerytury </a:t>
            </a:r>
            <a:r>
              <a:rPr lang="pl-PL" sz="3600" dirty="0" smtClean="0"/>
              <a:t>z ustawy </a:t>
            </a:r>
            <a:r>
              <a:rPr lang="pl-PL" sz="3600" b="1" dirty="0" smtClean="0"/>
              <a:t>w </a:t>
            </a:r>
            <a:r>
              <a:rPr lang="pl-PL" sz="3600" b="1" dirty="0"/>
              <a:t>2018 r. </a:t>
            </a:r>
            <a:r>
              <a:rPr lang="pl-PL" sz="3600" dirty="0" smtClean="0"/>
              <a:t>szacowano </a:t>
            </a:r>
            <a:r>
              <a:rPr lang="pl-PL" sz="3600" dirty="0"/>
              <a:t>na </a:t>
            </a:r>
            <a:r>
              <a:rPr lang="pl-PL" sz="3600" b="1" dirty="0"/>
              <a:t>9,5 mld </a:t>
            </a:r>
            <a:r>
              <a:rPr lang="pl-PL" sz="3600" b="1" dirty="0" smtClean="0"/>
              <a:t>zł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W </a:t>
            </a:r>
            <a:r>
              <a:rPr lang="pl-PL" sz="3600" dirty="0"/>
              <a:t>kolejnych </a:t>
            </a:r>
            <a:r>
              <a:rPr lang="pl-PL" sz="3600" dirty="0" smtClean="0"/>
              <a:t>latach wzrost wydatków szacuje się na </a:t>
            </a:r>
            <a:r>
              <a:rPr lang="pl-PL" sz="3600" dirty="0"/>
              <a:t>ponad 10 mld zł </a:t>
            </a:r>
            <a:r>
              <a:rPr lang="pl-PL" sz="3600" dirty="0" smtClean="0"/>
              <a:t>rocznie</a:t>
            </a:r>
            <a:r>
              <a:rPr lang="pl-PL" sz="3600" dirty="0"/>
              <a:t>. Całkowity skutek dla salda FUS </a:t>
            </a:r>
            <a:r>
              <a:rPr lang="pl-PL" sz="3600" b="1" dirty="0"/>
              <a:t>w latach 2017–2021</a:t>
            </a:r>
            <a:r>
              <a:rPr lang="pl-PL" sz="3600" dirty="0"/>
              <a:t> szacowano </a:t>
            </a:r>
            <a:r>
              <a:rPr lang="pl-PL" sz="3600" dirty="0" smtClean="0"/>
              <a:t>na </a:t>
            </a:r>
            <a:r>
              <a:rPr lang="pl-PL" sz="3600" b="1" dirty="0" smtClean="0"/>
              <a:t>55 </a:t>
            </a:r>
            <a:r>
              <a:rPr lang="pl-PL" sz="3600" b="1" dirty="0"/>
              <a:t>mld </a:t>
            </a:r>
            <a:r>
              <a:rPr lang="pl-PL" sz="3600" b="1" dirty="0" smtClean="0"/>
              <a:t>zł</a:t>
            </a:r>
            <a:endParaRPr lang="pl-PL" sz="3600" dirty="0" smtClean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Wydatki na świadczenia z ustawy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2267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 smtClean="0"/>
              <a:t>Obniżenie </a:t>
            </a:r>
            <a:r>
              <a:rPr lang="pl-PL" sz="3200" dirty="0"/>
              <a:t>wieku emerytalnego </a:t>
            </a:r>
            <a:r>
              <a:rPr lang="pl-PL" sz="3200" b="1" dirty="0"/>
              <a:t>nie </a:t>
            </a:r>
            <a:r>
              <a:rPr lang="pl-PL" sz="3200" b="1" dirty="0" smtClean="0"/>
              <a:t>generuje</a:t>
            </a:r>
            <a:r>
              <a:rPr lang="pl-PL" sz="3200" dirty="0" smtClean="0"/>
              <a:t>, </a:t>
            </a:r>
            <a:r>
              <a:rPr lang="pl-PL" sz="3200" dirty="0"/>
              <a:t>co do </a:t>
            </a:r>
            <a:r>
              <a:rPr lang="pl-PL" sz="3200" dirty="0" smtClean="0"/>
              <a:t>zasady, </a:t>
            </a:r>
            <a:r>
              <a:rPr lang="pl-PL" sz="3200" b="1" dirty="0"/>
              <a:t>dodatkowych wydatków na </a:t>
            </a:r>
            <a:r>
              <a:rPr lang="pl-PL" sz="3200" b="1" dirty="0" smtClean="0"/>
              <a:t>świadczenia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 smtClean="0"/>
              <a:t>Emerytury </a:t>
            </a:r>
            <a:r>
              <a:rPr lang="pl-PL" sz="3200" dirty="0"/>
              <a:t>dla osób korzystających ze zmiany i tak zostałyby </a:t>
            </a:r>
            <a:r>
              <a:rPr lang="pl-PL" sz="3200" dirty="0" smtClean="0"/>
              <a:t>w końcu wypłacone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 smtClean="0"/>
              <a:t>Z uwagi na reformę </a:t>
            </a:r>
            <a:r>
              <a:rPr lang="pl-PL" sz="3200" b="1" dirty="0" smtClean="0"/>
              <a:t>środki na wypłatę niektórych świadczeń są potrzebne wcześniej</a:t>
            </a:r>
            <a:endParaRPr lang="pl-PL" sz="3200" dirty="0" smtClean="0"/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 smtClean="0"/>
              <a:t>Z uwagi na </a:t>
            </a:r>
            <a:r>
              <a:rPr lang="pl-PL" sz="3200" b="1" dirty="0" smtClean="0"/>
              <a:t>zasadę zdefiniowanej składki świadczenia przyznane wcześniej są niższe</a:t>
            </a:r>
            <a:r>
              <a:rPr lang="pl-PL" sz="3200" dirty="0" smtClean="0"/>
              <a:t>, niż gdyby poczekano z wnioskiem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b="1" dirty="0" smtClean="0"/>
              <a:t>Całkowita kwota </a:t>
            </a:r>
            <a:r>
              <a:rPr lang="pl-PL" sz="3200" b="1" dirty="0"/>
              <a:t>świadczeń wypłaconych tym </a:t>
            </a:r>
            <a:r>
              <a:rPr lang="pl-PL" sz="3200" b="1" dirty="0" smtClean="0"/>
              <a:t>ubezpieczonym do </a:t>
            </a:r>
            <a:r>
              <a:rPr lang="pl-PL" sz="3200" b="1" dirty="0"/>
              <a:t>końca ich </a:t>
            </a:r>
            <a:r>
              <a:rPr lang="pl-PL" sz="3200" b="1" dirty="0" smtClean="0"/>
              <a:t>życia co </a:t>
            </a:r>
            <a:r>
              <a:rPr lang="pl-PL" sz="3200" b="1" dirty="0"/>
              <a:t>do zasady się nie </a:t>
            </a:r>
            <a:r>
              <a:rPr lang="pl-PL" sz="3200" b="1" dirty="0" smtClean="0"/>
              <a:t>zmieni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Zasada zdefiniowanej składki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00380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>
          <a:xfrm>
            <a:off x="741760" y="1996480"/>
            <a:ext cx="11881320" cy="2160240"/>
          </a:xfrm>
        </p:spPr>
        <p:txBody>
          <a:bodyPr anchor="ctr"/>
          <a:lstStyle/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 smtClean="0"/>
              <a:t>Liczba emerytów powoli lecz konsekwentnie rośnie. W lipcu 2018 r. wynosiła </a:t>
            </a:r>
            <a:r>
              <a:rPr lang="pl-PL" sz="3200" b="1" dirty="0" smtClean="0"/>
              <a:t>5,6 mln osób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 smtClean="0"/>
              <a:t>Obniżenie wieku emerytalnego spowodowało </a:t>
            </a:r>
            <a:r>
              <a:rPr lang="pl-PL" sz="3200" b="1" dirty="0" smtClean="0"/>
              <a:t> wzrost liczby emerytów</a:t>
            </a:r>
            <a:endParaRPr lang="pl-PL" sz="2400" b="1" dirty="0" smtClean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Liczba emerytów ogółem</a:t>
            </a:r>
            <a:endParaRPr lang="pl-PL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1765020442"/>
              </p:ext>
            </p:extLst>
          </p:nvPr>
        </p:nvGraphicFramePr>
        <p:xfrm>
          <a:off x="453728" y="4084712"/>
          <a:ext cx="12097344" cy="5419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41611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>
          <a:xfrm>
            <a:off x="741760" y="1996480"/>
            <a:ext cx="11521280" cy="2232248"/>
          </a:xfrm>
        </p:spPr>
        <p:txBody>
          <a:bodyPr anchor="ctr"/>
          <a:lstStyle/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 smtClean="0"/>
              <a:t>ZUS bada zachowania emerytalne Polaków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 smtClean="0"/>
              <a:t>Dane dot. 2017 roku ukazują pogłębienie zjawiska natychmiastowej dezaktywizacji ubezpieczonych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l" rtl="0"/>
            <a:r>
              <a:rPr lang="pl-PL" sz="4800" dirty="0"/>
              <a:t>Opóźnienie w przechodzeniu na </a:t>
            </a:r>
            <a:r>
              <a:rPr lang="pl-PL" sz="4800" dirty="0" smtClean="0"/>
              <a:t>emeryturę</a:t>
            </a:r>
            <a:endParaRPr lang="pl-PL" sz="4800" dirty="0"/>
          </a:p>
        </p:txBody>
      </p:sp>
      <p:graphicFrame>
        <p:nvGraphicFramePr>
          <p:cNvPr id="2" name="Wykres 1"/>
          <p:cNvGraphicFramePr/>
          <p:nvPr>
            <p:extLst/>
          </p:nvPr>
        </p:nvGraphicFramePr>
        <p:xfrm>
          <a:off x="453728" y="4444752"/>
          <a:ext cx="12025336" cy="4978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ole tekstowe 2"/>
          <p:cNvSpPr txBox="1"/>
          <p:nvPr/>
        </p:nvSpPr>
        <p:spPr>
          <a:xfrm rot="18596501">
            <a:off x="3659954" y="7332078"/>
            <a:ext cx="833562" cy="53347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2015</a:t>
            </a:r>
            <a:endParaRPr kumimoji="0" lang="pl-PL" sz="2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8" name="pole tekstowe 7"/>
          <p:cNvSpPr txBox="1"/>
          <p:nvPr/>
        </p:nvSpPr>
        <p:spPr>
          <a:xfrm rot="18660013">
            <a:off x="4098705" y="7619887"/>
            <a:ext cx="833563" cy="53347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2016</a:t>
            </a:r>
            <a:endParaRPr kumimoji="0" lang="pl-PL" sz="2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9" name="pole tekstowe 8"/>
          <p:cNvSpPr txBox="1"/>
          <p:nvPr/>
        </p:nvSpPr>
        <p:spPr>
          <a:xfrm rot="18453978">
            <a:off x="4472840" y="7890994"/>
            <a:ext cx="833563" cy="53347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2017</a:t>
            </a:r>
            <a:endParaRPr kumimoji="0" lang="pl-PL" sz="2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1935312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>
          <a:xfrm>
            <a:off x="741760" y="1996480"/>
            <a:ext cx="11521280" cy="2376264"/>
          </a:xfrm>
        </p:spPr>
        <p:txBody>
          <a:bodyPr anchor="ctr"/>
          <a:lstStyle/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2800" dirty="0" smtClean="0"/>
              <a:t>Liczba emerytów zgłoszonych </a:t>
            </a:r>
            <a:r>
              <a:rPr lang="pl-PL" sz="2800" b="1" dirty="0" smtClean="0"/>
              <a:t>do ubezpieczeń społecznych w czerwcu 2018 r. wyniosła 450 tys.</a:t>
            </a:r>
            <a:r>
              <a:rPr lang="pl-PL" sz="2800" dirty="0" smtClean="0"/>
              <a:t>, natomiast </a:t>
            </a:r>
            <a:r>
              <a:rPr lang="pl-PL" sz="2800" b="1" dirty="0" smtClean="0"/>
              <a:t>do ubezpieczenia zdrowotnego </a:t>
            </a:r>
            <a:br>
              <a:rPr lang="pl-PL" sz="2800" b="1" dirty="0" smtClean="0"/>
            </a:br>
            <a:r>
              <a:rPr lang="pl-PL" sz="2800" b="1" dirty="0" smtClean="0"/>
              <a:t>686 tys. </a:t>
            </a:r>
            <a:r>
              <a:rPr lang="pl-PL" sz="2800" b="1" dirty="0"/>
              <a:t>o</a:t>
            </a:r>
            <a:r>
              <a:rPr lang="pl-PL" sz="2800" b="1" dirty="0" smtClean="0"/>
              <a:t>sób </a:t>
            </a:r>
            <a:r>
              <a:rPr lang="pl-PL" sz="2800" dirty="0" smtClean="0"/>
              <a:t>(nie dotyczy podlegania ubezpieczeniu zdrowotnemu z tytułu pobieranej emerytury)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pl-PL" sz="2800" dirty="0" smtClean="0"/>
              <a:t>Emeryci prowadzący pozarolniczą działalność podlegają ubezpieczeniom społecznym </a:t>
            </a:r>
            <a:r>
              <a:rPr lang="pl-PL" sz="2800" u="sng" dirty="0" smtClean="0"/>
              <a:t>dobrowolnie</a:t>
            </a:r>
            <a:endParaRPr lang="pl-PL" u="sng" dirty="0" smtClean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Łączenie emerytury z pracą zarobkową</a:t>
            </a:r>
            <a:endParaRPr lang="pl-PL" dirty="0"/>
          </a:p>
        </p:txBody>
      </p:sp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362232647"/>
              </p:ext>
            </p:extLst>
          </p:nvPr>
        </p:nvGraphicFramePr>
        <p:xfrm>
          <a:off x="453728" y="4495800"/>
          <a:ext cx="12097344" cy="5008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11008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>
          <a:xfrm>
            <a:off x="741760" y="1996480"/>
            <a:ext cx="11521280" cy="3096344"/>
          </a:xfrm>
        </p:spPr>
        <p:txBody>
          <a:bodyPr anchor="ctr"/>
          <a:lstStyle/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pl-PL" sz="2600" dirty="0" smtClean="0"/>
              <a:t>Część z osób, które obecnie są w wieku emerytalnym, przechodziły na emeryturę przed jego osiągnięciem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pl-PL" sz="2600" dirty="0" smtClean="0"/>
              <a:t>Po 1998 roku ograniczono możliwość przechodzenia na wcześniejszą emeryturę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pl-PL" sz="2600" dirty="0" smtClean="0"/>
              <a:t>Jednak wciąż spośród 5,5 mln emerytów w grudniu 2017 r. </a:t>
            </a:r>
            <a:r>
              <a:rPr lang="pl-PL" sz="2600" b="1" dirty="0" smtClean="0"/>
              <a:t>333,8 tys. osób (czyli 6%) nie osiągnęło wieku emerytalnego</a:t>
            </a:r>
            <a:r>
              <a:rPr lang="pl-PL" sz="2600" dirty="0" smtClean="0"/>
              <a:t>.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pl-PL" sz="2600" b="1" dirty="0" smtClean="0"/>
              <a:t>88% z nich to mężczyźni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l-PL" sz="2600" b="1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Emeryci w wieku niższym niż emerytalny</a:t>
            </a:r>
            <a:endParaRPr lang="pl-PL" dirty="0"/>
          </a:p>
        </p:txBody>
      </p:sp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407652903"/>
              </p:ext>
            </p:extLst>
          </p:nvPr>
        </p:nvGraphicFramePr>
        <p:xfrm>
          <a:off x="453728" y="5308848"/>
          <a:ext cx="12097344" cy="4195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53243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2800" dirty="0" smtClean="0"/>
              <a:t>W planie finansowym FUS na 2018 r. przewidziano </a:t>
            </a:r>
            <a:r>
              <a:rPr lang="pl-PL" sz="2800" b="1" dirty="0" smtClean="0"/>
              <a:t>wydatki na emerytury w wysokości 155,8 mld zł</a:t>
            </a:r>
            <a:r>
              <a:rPr lang="pl-PL" sz="2800" dirty="0" smtClean="0"/>
              <a:t>. Po waloryzacji w marcu 2018 r. miesięczne wydatki na emerytury wynoszą ok. 12,6 mld zł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2800" dirty="0" smtClean="0"/>
              <a:t>Przychody funduszu emerytalnego FUS w 2018 r. zaplanowano </a:t>
            </a:r>
            <a:br>
              <a:rPr lang="pl-PL" sz="2800" dirty="0" smtClean="0"/>
            </a:br>
            <a:r>
              <a:rPr lang="pl-PL" sz="2800" dirty="0" smtClean="0"/>
              <a:t>na </a:t>
            </a:r>
            <a:r>
              <a:rPr lang="pl-PL" sz="2800" b="1" dirty="0" smtClean="0"/>
              <a:t>117,5 mld zł</a:t>
            </a:r>
            <a:r>
              <a:rPr lang="pl-PL" sz="2800" dirty="0" smtClean="0"/>
              <a:t>, w tym: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400" dirty="0" smtClean="0"/>
              <a:t>przypis składek na ubezpieczenie emerytalne 	  	</a:t>
            </a:r>
            <a:r>
              <a:rPr lang="pl-PL" sz="2400" dirty="0"/>
              <a:t>	 </a:t>
            </a:r>
            <a:r>
              <a:rPr lang="pl-PL" sz="2400" dirty="0" smtClean="0"/>
              <a:t>   105,5 mld zł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400" dirty="0" smtClean="0"/>
              <a:t>refundacja </a:t>
            </a:r>
            <a:r>
              <a:rPr lang="pl-PL" sz="2400" dirty="0"/>
              <a:t>z tytułu przekazania składek do </a:t>
            </a:r>
            <a:r>
              <a:rPr lang="pl-PL" sz="2400" dirty="0" smtClean="0"/>
              <a:t>OFE 				3,3 mld zł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400" dirty="0" smtClean="0"/>
              <a:t>wpłaty </a:t>
            </a:r>
            <a:r>
              <a:rPr lang="pl-PL" sz="2400" dirty="0"/>
              <a:t>z </a:t>
            </a:r>
            <a:r>
              <a:rPr lang="pl-PL" sz="2400" dirty="0" smtClean="0"/>
              <a:t>OFE (</a:t>
            </a:r>
            <a:r>
              <a:rPr lang="pl-PL" sz="2400" dirty="0"/>
              <a:t>s</a:t>
            </a:r>
            <a:r>
              <a:rPr lang="pl-PL" sz="2400" dirty="0" smtClean="0"/>
              <a:t>uwak emerytalny)							7,7 mld zł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400" dirty="0" smtClean="0"/>
              <a:t>pozostałe przychody										1,0 mld zł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2800" dirty="0" smtClean="0">
                <a:solidFill>
                  <a:srgbClr val="000000"/>
                </a:solidFill>
              </a:rPr>
              <a:t>Różnica w wysokości </a:t>
            </a:r>
            <a:r>
              <a:rPr lang="pl-PL" sz="2800" b="1" dirty="0" smtClean="0">
                <a:solidFill>
                  <a:srgbClr val="000000"/>
                </a:solidFill>
              </a:rPr>
              <a:t>38,3 mld zł </a:t>
            </a:r>
            <a:r>
              <a:rPr lang="pl-PL" sz="2800" dirty="0" smtClean="0">
                <a:solidFill>
                  <a:srgbClr val="000000"/>
                </a:solidFill>
              </a:rPr>
              <a:t>musi zostać pokryta z dotacji budżetowej dla FUS (w rzeczywistości mniej z uwagi na wysokie wpływy składkowe)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2800" dirty="0" smtClean="0">
                <a:solidFill>
                  <a:srgbClr val="000000"/>
                </a:solidFill>
              </a:rPr>
              <a:t>Całość dotacji dla FUS w 2018 r. zaplanowano na 46,6 mld zł, jednak z uwagi na dobrą sytuację finansową </a:t>
            </a:r>
            <a:r>
              <a:rPr lang="pl-PL" sz="2800" b="1" dirty="0" smtClean="0">
                <a:solidFill>
                  <a:srgbClr val="000000"/>
                </a:solidFill>
              </a:rPr>
              <a:t>ZUS zrezygnował w tym roku z 5,2 mld zł dotacji</a:t>
            </a:r>
            <a:r>
              <a:rPr lang="pl-PL" sz="2800" dirty="0" smtClean="0">
                <a:solidFill>
                  <a:srgbClr val="000000"/>
                </a:solidFill>
              </a:rPr>
              <a:t>  a następnie z kolejnych </a:t>
            </a:r>
            <a:r>
              <a:rPr lang="pl-PL" sz="2800" b="1" dirty="0" smtClean="0">
                <a:solidFill>
                  <a:srgbClr val="000000"/>
                </a:solidFill>
              </a:rPr>
              <a:t>3,3 mld zł dotacji </a:t>
            </a:r>
            <a:r>
              <a:rPr lang="pl-PL" sz="2800" dirty="0" smtClean="0">
                <a:solidFill>
                  <a:srgbClr val="000000"/>
                </a:solidFill>
              </a:rPr>
              <a:t>(tzw. blokada)</a:t>
            </a:r>
            <a:endParaRPr lang="pl-PL" sz="2800" dirty="0">
              <a:solidFill>
                <a:srgbClr val="000000"/>
              </a:solidFill>
            </a:endParaRP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Przychody i wydatki emerytalne ogółem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49493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l-PL" sz="3600" b="1" dirty="0"/>
              <a:t>Od 1 października 2017 r. weszła w życie ustawa obniżająca wiek emerytalny: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 smtClean="0"/>
              <a:t>dla </a:t>
            </a:r>
            <a:r>
              <a:rPr lang="pl-PL" sz="2800" dirty="0"/>
              <a:t>kobiet do 60 </a:t>
            </a:r>
            <a:r>
              <a:rPr lang="pl-PL" sz="2800" dirty="0" smtClean="0"/>
              <a:t>lat</a:t>
            </a:r>
            <a:endParaRPr lang="pl-PL" sz="2800" dirty="0"/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 smtClean="0"/>
              <a:t>dla </a:t>
            </a:r>
            <a:r>
              <a:rPr lang="pl-PL" sz="2800" dirty="0"/>
              <a:t>mężczyzn do 65 </a:t>
            </a:r>
            <a:r>
              <a:rPr lang="pl-PL" sz="2800" dirty="0" smtClean="0"/>
              <a:t>lat</a:t>
            </a:r>
          </a:p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pl-PL" sz="3600" b="1" dirty="0" smtClean="0"/>
              <a:t>Ustawa</a:t>
            </a:r>
            <a:r>
              <a:rPr lang="pl-PL" sz="3600" dirty="0" smtClean="0"/>
              <a:t> z </a:t>
            </a:r>
            <a:r>
              <a:rPr lang="pl-PL" sz="3600" dirty="0"/>
              <a:t>dnia 16 listopada 2016 r</a:t>
            </a:r>
            <a:r>
              <a:rPr lang="pl-PL" sz="3600" dirty="0" smtClean="0"/>
              <a:t>. o </a:t>
            </a:r>
            <a:r>
              <a:rPr lang="pl-PL" sz="3600" dirty="0"/>
              <a:t>zmianie ustawy o emeryturach i rentach z Funduszu Ubezpieczeń Społecznych oraz niektórych innych </a:t>
            </a:r>
            <a:r>
              <a:rPr lang="pl-PL" sz="3600" dirty="0" smtClean="0"/>
              <a:t>ustaw</a:t>
            </a:r>
          </a:p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pl-PL" sz="3600" b="1" dirty="0" smtClean="0"/>
              <a:t>Reforma dotyczyła: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 smtClean="0"/>
              <a:t>systemu ubezpieczeń społecznych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 smtClean="0"/>
              <a:t>ubezpieczeń społecznych rolników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 smtClean="0"/>
              <a:t>stanu spoczynku sędziów i prokuratorów</a:t>
            </a:r>
            <a:endParaRPr lang="pl-PL" sz="2800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Obniżenie wieku emerytalnego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2119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b="1" dirty="0"/>
              <a:t>Odpowiednie przygotowanie </a:t>
            </a:r>
            <a:r>
              <a:rPr lang="pl-PL" sz="3200" dirty="0"/>
              <a:t>organizacyjne i </a:t>
            </a:r>
            <a:r>
              <a:rPr lang="pl-PL" sz="3200" dirty="0" smtClean="0"/>
              <a:t>merytoryczne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 smtClean="0"/>
              <a:t>Uruchomienie </a:t>
            </a:r>
            <a:r>
              <a:rPr lang="pl-PL" sz="3200" dirty="0"/>
              <a:t>usługi </a:t>
            </a:r>
            <a:r>
              <a:rPr lang="pl-PL" sz="3200" b="1" dirty="0"/>
              <a:t>doradcy </a:t>
            </a:r>
            <a:r>
              <a:rPr lang="pl-PL" sz="3200" b="1" dirty="0" smtClean="0"/>
              <a:t>emerytalnego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 smtClean="0"/>
              <a:t>Wyposażenie </a:t>
            </a:r>
            <a:r>
              <a:rPr lang="pl-PL" sz="3200" dirty="0"/>
              <a:t>doradców w </a:t>
            </a:r>
            <a:r>
              <a:rPr lang="pl-PL" sz="3200" b="1" dirty="0" smtClean="0"/>
              <a:t>kalkulatory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/>
              <a:t>Praca w </a:t>
            </a:r>
            <a:r>
              <a:rPr lang="pl-PL" sz="3200" b="1" dirty="0"/>
              <a:t>godzinach </a:t>
            </a:r>
            <a:r>
              <a:rPr lang="pl-PL" sz="3200" b="1" dirty="0" smtClean="0"/>
              <a:t>nadliczbowych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 smtClean="0"/>
              <a:t>Zachęcanie potencjalnych wnioskodawców do </a:t>
            </a:r>
            <a:r>
              <a:rPr lang="pl-PL" sz="3200" b="1" dirty="0" smtClean="0"/>
              <a:t>ustalenia kapitału początkowego</a:t>
            </a:r>
            <a:r>
              <a:rPr lang="pl-PL" sz="3200" dirty="0" smtClean="0"/>
              <a:t> przed reformą</a:t>
            </a:r>
            <a:endParaRPr lang="pl-PL" sz="3200" dirty="0"/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b="1" dirty="0"/>
              <a:t>Wstępna obsługa wniosków </a:t>
            </a:r>
            <a:r>
              <a:rPr lang="pl-PL" sz="3200" dirty="0"/>
              <a:t>zgłoszonych we </a:t>
            </a:r>
            <a:r>
              <a:rPr lang="pl-PL" sz="3200" dirty="0" smtClean="0"/>
              <a:t>wrześniu 2017 r.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/>
              <a:t>Automatyzacja obsługi spraw </a:t>
            </a:r>
            <a:r>
              <a:rPr lang="pl-PL" sz="3200" dirty="0" smtClean="0"/>
              <a:t>(tzw. </a:t>
            </a:r>
            <a:r>
              <a:rPr lang="pl-PL" sz="3200" b="1" dirty="0" smtClean="0"/>
              <a:t>roboty</a:t>
            </a:r>
            <a:r>
              <a:rPr lang="pl-PL" sz="3200" dirty="0" smtClean="0"/>
              <a:t>) – obsłużone 165 tys. spraw przez pierwsze 5 miesięcy reformy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200" dirty="0" smtClean="0"/>
              <a:t>Bieżący </a:t>
            </a:r>
            <a:r>
              <a:rPr lang="pl-PL" sz="3200" b="1" dirty="0" smtClean="0"/>
              <a:t>monitoring</a:t>
            </a:r>
            <a:r>
              <a:rPr lang="pl-PL" sz="3200" dirty="0" smtClean="0"/>
              <a:t> wniosków i reagowanie na problemy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Czynniki powodzenia realizacji reformy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02466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63924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l-PL" sz="3600" dirty="0" smtClean="0"/>
              <a:t>Według analiz ZUS sprzed reformy dot</a:t>
            </a:r>
            <a:r>
              <a:rPr lang="pl-PL" sz="3600" dirty="0"/>
              <a:t>.</a:t>
            </a:r>
            <a:r>
              <a:rPr lang="pl-PL" sz="3600" dirty="0" smtClean="0"/>
              <a:t> 2015 roku: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endParaRPr lang="pl-PL" sz="3600" dirty="0" smtClean="0">
              <a:solidFill>
                <a:srgbClr val="000000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endParaRPr lang="pl-PL" sz="3600" dirty="0">
              <a:solidFill>
                <a:srgbClr val="000000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endParaRPr lang="pl-PL" sz="3600" dirty="0" smtClean="0">
              <a:solidFill>
                <a:srgbClr val="000000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endParaRPr lang="pl-PL" sz="3600" dirty="0">
              <a:solidFill>
                <a:srgbClr val="000000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endParaRPr lang="pl-PL" sz="3600" dirty="0" smtClean="0">
              <a:solidFill>
                <a:srgbClr val="000000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endParaRPr lang="pl-PL" sz="3600" dirty="0">
              <a:solidFill>
                <a:srgbClr val="000000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endParaRPr lang="pl-PL" sz="3600" dirty="0" smtClean="0">
              <a:solidFill>
                <a:srgbClr val="000000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endParaRPr lang="pl-PL" sz="3600" dirty="0" smtClean="0">
              <a:solidFill>
                <a:srgbClr val="000000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pl-PL" sz="3600" dirty="0" smtClean="0">
                <a:solidFill>
                  <a:srgbClr val="000000"/>
                </a:solidFill>
              </a:rPr>
              <a:t>Na tej podstawie spodziewano się nawet </a:t>
            </a:r>
            <a:r>
              <a:rPr lang="pl-PL" sz="3600" b="1" dirty="0" smtClean="0">
                <a:solidFill>
                  <a:srgbClr val="000000"/>
                </a:solidFill>
              </a:rPr>
              <a:t>331 tys. </a:t>
            </a:r>
            <a:r>
              <a:rPr lang="pl-PL" sz="3600" dirty="0" smtClean="0">
                <a:solidFill>
                  <a:srgbClr val="000000"/>
                </a:solidFill>
              </a:rPr>
              <a:t>nowych świadczeniobiorców w samym tylko IV kwartale 2017 r.</a:t>
            </a:r>
            <a:endParaRPr lang="pl-PL" sz="3600" dirty="0">
              <a:solidFill>
                <a:srgbClr val="000000"/>
              </a:solidFill>
            </a:endParaRP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Tendencje z lat ubiegłych</a:t>
            </a:r>
            <a:endParaRPr lang="pl-PL" dirty="0"/>
          </a:p>
        </p:txBody>
      </p:sp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2793292526"/>
              </p:ext>
            </p:extLst>
          </p:nvPr>
        </p:nvGraphicFramePr>
        <p:xfrm>
          <a:off x="453728" y="2788568"/>
          <a:ext cx="12025336" cy="4978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87116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l-PL" sz="3600" b="1" dirty="0" smtClean="0"/>
              <a:t>ZUS przeprowadził kompleksowe przygotowania legislacyjne, organizacyjne, finansowe i informatyczne do wdrożenia ustawy obniżającej wiek emerytalny: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 smtClean="0"/>
              <a:t>koncepcja i harmonogram przygotowań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/>
              <a:t>u</a:t>
            </a:r>
            <a:r>
              <a:rPr lang="pl-PL" sz="2800" dirty="0" smtClean="0"/>
              <a:t>zgodnienie wytycznych z MRPiPS, zmiana formularzy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/>
              <a:t>z</a:t>
            </a:r>
            <a:r>
              <a:rPr lang="pl-PL" sz="2800" dirty="0" smtClean="0"/>
              <a:t>miany organizacyjno-kadrowe, szkolenia, monitoring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/>
              <a:t>p</a:t>
            </a:r>
            <a:r>
              <a:rPr lang="pl-PL" sz="2800" dirty="0" smtClean="0"/>
              <a:t>rzetarg i wykonanie modyfikacji systemu informatycznego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/>
              <a:t>z</a:t>
            </a:r>
            <a:r>
              <a:rPr lang="pl-PL" sz="2800" dirty="0" smtClean="0"/>
              <a:t>abezpieczenie środków finansowych na wypłatę świadczeń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/>
              <a:t>d</a:t>
            </a:r>
            <a:r>
              <a:rPr lang="pl-PL" sz="2800" dirty="0" smtClean="0"/>
              <a:t>oradcy emerytalni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/>
              <a:t>k</a:t>
            </a:r>
            <a:r>
              <a:rPr lang="pl-PL" sz="2800" dirty="0" smtClean="0"/>
              <a:t>alkulator emerytalny, kalkulator nauczycielskich świadczeń kompensacyjnych, kalkulator emerytur pomostowych</a:t>
            </a:r>
          </a:p>
          <a:p>
            <a:pPr marL="889200" lvl="1" indent="-457200">
              <a:buFont typeface="Segoe UI" panose="020B0502040204020203" pitchFamily="34" charset="0"/>
              <a:buChar char="–"/>
            </a:pPr>
            <a:r>
              <a:rPr lang="pl-PL" sz="2800" dirty="0"/>
              <a:t>k</a:t>
            </a:r>
            <a:r>
              <a:rPr lang="pl-PL" sz="2800" dirty="0" smtClean="0"/>
              <a:t>ampania informacyjna, wysyłka listów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Przygotowania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4668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>
          <a:xfrm>
            <a:off x="597744" y="1852464"/>
            <a:ext cx="12025336" cy="7200800"/>
          </a:xfrm>
        </p:spPr>
        <p:txBody>
          <a:bodyPr anchor="ctr"/>
          <a:lstStyle/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/>
              <a:t>Od września do grudnia 2017 r. zainteresowani </a:t>
            </a:r>
            <a:r>
              <a:rPr lang="pl-PL" sz="3600" b="1" dirty="0"/>
              <a:t>złożyli w ZUS </a:t>
            </a:r>
            <a:r>
              <a:rPr lang="pl-PL" sz="3600" b="1" dirty="0" smtClean="0"/>
              <a:t>424 </a:t>
            </a:r>
            <a:r>
              <a:rPr lang="pl-PL" sz="3600" b="1" dirty="0"/>
              <a:t>tys. wniosków emerytalnych </a:t>
            </a:r>
            <a:r>
              <a:rPr lang="pl-PL" sz="3600" dirty="0"/>
              <a:t>z ustawy obniżającej wiek </a:t>
            </a:r>
            <a:r>
              <a:rPr lang="pl-PL" sz="3600" dirty="0" smtClean="0"/>
              <a:t>emerytalny (aktualny stan wniosków złożonych w 2017 r. wynosi 434 tys. i obejmuje w szczególności wnioski składane 2017 r. w instytucjach zagranicznych, które do ZUS wpłynęły w 2018 roku)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Od </a:t>
            </a:r>
            <a:r>
              <a:rPr lang="pl-PL" sz="3600" dirty="0"/>
              <a:t>1 stycznia do </a:t>
            </a:r>
            <a:r>
              <a:rPr lang="pl-PL" sz="3600" dirty="0" smtClean="0"/>
              <a:t>30</a:t>
            </a:r>
            <a:r>
              <a:rPr lang="pl-PL" sz="3600" dirty="0"/>
              <a:t> września 2018 r. </a:t>
            </a:r>
            <a:r>
              <a:rPr lang="pl-PL" sz="3600" b="1" dirty="0" smtClean="0"/>
              <a:t>ZUS otrzymał kolejne 321 </a:t>
            </a:r>
            <a:r>
              <a:rPr lang="pl-PL" sz="3600" b="1" dirty="0"/>
              <a:t>tys. </a:t>
            </a:r>
            <a:r>
              <a:rPr lang="pl-PL" sz="3600" b="1" dirty="0" smtClean="0"/>
              <a:t>wniosków</a:t>
            </a:r>
            <a:endParaRPr lang="pl-PL" sz="3600" dirty="0" smtClean="0"/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Od 3 lipca </a:t>
            </a:r>
            <a:r>
              <a:rPr lang="pl-PL" sz="3600" dirty="0"/>
              <a:t>2017 r. do </a:t>
            </a:r>
            <a:r>
              <a:rPr lang="pl-PL" sz="3600" dirty="0" smtClean="0"/>
              <a:t>21 września 2018 </a:t>
            </a:r>
            <a:r>
              <a:rPr lang="pl-PL" sz="3600" dirty="0"/>
              <a:t>r. </a:t>
            </a:r>
            <a:r>
              <a:rPr lang="pl-PL" sz="3600" b="1" dirty="0" smtClean="0"/>
              <a:t>595 doradców emerytalnych obsłużyło 2,9 mln klientów, wykonując 1,1 mln obliczeń</a:t>
            </a:r>
            <a:r>
              <a:rPr lang="pl-PL" sz="3600" dirty="0" smtClean="0"/>
              <a:t> </a:t>
            </a:r>
            <a:r>
              <a:rPr lang="pl-PL" sz="3600" dirty="0"/>
              <a:t>w kalkulatorze </a:t>
            </a:r>
            <a:r>
              <a:rPr lang="pl-PL" sz="3600" dirty="0" smtClean="0"/>
              <a:t>emerytalnym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Na </a:t>
            </a:r>
            <a:r>
              <a:rPr lang="pl-PL" sz="3600" dirty="0"/>
              <a:t>stanowiskach </a:t>
            </a:r>
            <a:r>
              <a:rPr lang="pl-PL" sz="3600" dirty="0" smtClean="0"/>
              <a:t>„emerytury </a:t>
            </a:r>
            <a:r>
              <a:rPr lang="pl-PL" sz="3600" dirty="0"/>
              <a:t>i renty</a:t>
            </a:r>
            <a:r>
              <a:rPr lang="pl-PL" sz="3600" dirty="0" smtClean="0"/>
              <a:t>” na SOK </a:t>
            </a:r>
            <a:r>
              <a:rPr lang="pl-PL" sz="3600" dirty="0"/>
              <a:t>obsłużono w tym czasie </a:t>
            </a:r>
            <a:r>
              <a:rPr lang="pl-PL" sz="3600" dirty="0" smtClean="0"/>
              <a:t>8,8 </a:t>
            </a:r>
            <a:r>
              <a:rPr lang="pl-PL" sz="3600" dirty="0"/>
              <a:t>mln klientów</a:t>
            </a:r>
            <a:endParaRPr lang="pl-PL" sz="3600" dirty="0" smtClean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Wpływ wniosków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85720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We wrześniu 2017 r. wpływało nawet 20 tys</a:t>
            </a:r>
            <a:r>
              <a:rPr lang="pl-PL" sz="3600" dirty="0"/>
              <a:t>. wniosków </a:t>
            </a:r>
            <a:r>
              <a:rPr lang="pl-PL" sz="3600" dirty="0" smtClean="0"/>
              <a:t>dziennie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W </a:t>
            </a:r>
            <a:r>
              <a:rPr lang="pl-PL" sz="3600" dirty="0"/>
              <a:t>cyklu tygodniowym najwięcej wniosków wpływało w </a:t>
            </a:r>
            <a:r>
              <a:rPr lang="pl-PL" sz="3600" dirty="0" smtClean="0"/>
              <a:t>poniedziałki. Z </a:t>
            </a:r>
            <a:r>
              <a:rPr lang="pl-PL" sz="3600" dirty="0"/>
              <a:t>biegiem tygodnia dzienna liczba wniosków </a:t>
            </a:r>
            <a:r>
              <a:rPr lang="pl-PL" sz="3600" dirty="0" smtClean="0"/>
              <a:t>malała</a:t>
            </a:r>
            <a:endParaRPr lang="pl-PL" sz="3600" dirty="0"/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Wnioski wpływały przede wszystkim:</a:t>
            </a:r>
          </a:p>
          <a:p>
            <a:pPr marL="1003500" lvl="1" indent="-571500">
              <a:buFont typeface="Segoe UI" panose="020B0502040204020203" pitchFamily="34" charset="0"/>
              <a:buChar char="–"/>
            </a:pPr>
            <a:r>
              <a:rPr lang="pl-PL" sz="2800" dirty="0" smtClean="0"/>
              <a:t>na salach obsługi klientów – 80%</a:t>
            </a:r>
            <a:endParaRPr lang="pl-PL" sz="2800" dirty="0"/>
          </a:p>
          <a:p>
            <a:pPr marL="1003500" lvl="1" indent="-571500">
              <a:buFont typeface="Segoe UI" panose="020B0502040204020203" pitchFamily="34" charset="0"/>
              <a:buChar char="–"/>
            </a:pPr>
            <a:r>
              <a:rPr lang="pl-PL" sz="2800" dirty="0" smtClean="0"/>
              <a:t>pocztą – 20%</a:t>
            </a:r>
            <a:endParaRPr lang="pl-PL" sz="2800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Kanały wpływu wniosków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51252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/>
              <a:t>Od października do </a:t>
            </a:r>
            <a:r>
              <a:rPr lang="pl-PL" sz="3600" dirty="0" smtClean="0"/>
              <a:t>grudnia 2017 r. </a:t>
            </a:r>
            <a:r>
              <a:rPr lang="pl-PL" sz="3600" b="1" dirty="0"/>
              <a:t>ZUS załatwił 395 tys. wniosków</a:t>
            </a:r>
            <a:r>
              <a:rPr lang="pl-PL" sz="3600" dirty="0"/>
              <a:t> wynikających z obniżenia wieku </a:t>
            </a:r>
            <a:r>
              <a:rPr lang="pl-PL" sz="3600" dirty="0" smtClean="0"/>
              <a:t>emerytalnego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b="1" dirty="0" smtClean="0"/>
              <a:t>W </a:t>
            </a:r>
            <a:r>
              <a:rPr lang="pl-PL" sz="3600" b="1" dirty="0"/>
              <a:t>313 tys. przypadków została wydana decyzja przyznająca </a:t>
            </a:r>
            <a:r>
              <a:rPr lang="pl-PL" sz="3600" b="1" dirty="0" smtClean="0"/>
              <a:t>emeryturę i podjęto wypłatę świadczenia</a:t>
            </a:r>
            <a:endParaRPr lang="pl-PL" sz="3600" b="1" dirty="0" smtClean="0"/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b="1" dirty="0" smtClean="0"/>
              <a:t>Decyzja </a:t>
            </a:r>
            <a:r>
              <a:rPr lang="pl-PL" sz="3600" b="1" dirty="0"/>
              <a:t>odmowna oraz zawieszająca zapadła w 82 tys. spraw</a:t>
            </a:r>
            <a:r>
              <a:rPr lang="pl-PL" sz="3600" dirty="0"/>
              <a:t> (54 tys. z nich z uwagi na kontynuowanie zatrudnienia lub na wniosek nowo upieczonego emeryta</a:t>
            </a:r>
            <a:r>
              <a:rPr lang="pl-PL" sz="3600" dirty="0" smtClean="0"/>
              <a:t>)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Spośród </a:t>
            </a:r>
            <a:r>
              <a:rPr lang="pl-PL" sz="3600" dirty="0"/>
              <a:t>wniosków z ustawy wiekowej </a:t>
            </a:r>
            <a:r>
              <a:rPr lang="pl-PL" sz="3600" b="1" dirty="0"/>
              <a:t>317 tys. decyzji </a:t>
            </a:r>
            <a:r>
              <a:rPr lang="pl-PL" sz="3600" b="1" dirty="0" smtClean="0"/>
              <a:t>miało w chwili wydawania </a:t>
            </a:r>
            <a:r>
              <a:rPr lang="pl-PL" sz="3600" b="1" dirty="0"/>
              <a:t>charakter ostateczny</a:t>
            </a:r>
            <a:r>
              <a:rPr lang="pl-PL" sz="3600" dirty="0"/>
              <a:t>, zaś 78 tys. decyzji ustaliło wysokość emerytury w kwocie zaliczkowej (czyli po uzyskaniu dodatkowych dokumentów kwota powinna wzrosnąć</a:t>
            </a:r>
            <a:r>
              <a:rPr lang="pl-PL" sz="3600" dirty="0" smtClean="0"/>
              <a:t>)</a:t>
            </a:r>
            <a:endParaRPr lang="pl-PL" sz="3600" b="1" dirty="0" smtClean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>
          <a:xfrm>
            <a:off x="741760" y="844352"/>
            <a:ext cx="11953328" cy="864096"/>
          </a:xfrm>
        </p:spPr>
        <p:txBody>
          <a:bodyPr/>
          <a:lstStyle/>
          <a:p>
            <a:r>
              <a:rPr lang="pl-PL" dirty="0" smtClean="0"/>
              <a:t>Decyzje emerytalne w IV kwartale 2017 r.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69888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/>
              <a:t>Od 1 stycznia do </a:t>
            </a:r>
            <a:r>
              <a:rPr lang="pl-PL" sz="3600" dirty="0" smtClean="0"/>
              <a:t>30 </a:t>
            </a:r>
            <a:r>
              <a:rPr lang="pl-PL" sz="3600" dirty="0"/>
              <a:t>września 2018 r. </a:t>
            </a:r>
            <a:r>
              <a:rPr lang="pl-PL" sz="3600" b="1" dirty="0"/>
              <a:t>ZUS </a:t>
            </a:r>
            <a:r>
              <a:rPr lang="pl-PL" sz="3600" b="1" dirty="0" smtClean="0"/>
              <a:t>wydał decyzje w   297 </a:t>
            </a:r>
            <a:r>
              <a:rPr lang="pl-PL" sz="3600" b="1" dirty="0"/>
              <a:t>tys. p</a:t>
            </a:r>
            <a:r>
              <a:rPr lang="pl-PL" sz="3600" b="1" dirty="0" smtClean="0"/>
              <a:t>rzypadkach wniosków</a:t>
            </a:r>
            <a:r>
              <a:rPr lang="pl-PL" sz="3600" dirty="0" smtClean="0"/>
              <a:t> </a:t>
            </a:r>
            <a:r>
              <a:rPr lang="pl-PL" sz="3600" dirty="0"/>
              <a:t>z ustawy </a:t>
            </a:r>
            <a:r>
              <a:rPr lang="pl-PL" sz="3600" dirty="0" smtClean="0"/>
              <a:t>wiekowej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b="1" dirty="0" smtClean="0"/>
              <a:t>W 220 </a:t>
            </a:r>
            <a:r>
              <a:rPr lang="pl-PL" sz="3600" b="1" dirty="0"/>
              <a:t>tys. przypadków została wydana decyzja przyznająca </a:t>
            </a:r>
            <a:r>
              <a:rPr lang="pl-PL" sz="3600" b="1" dirty="0" smtClean="0"/>
              <a:t>emeryturę </a:t>
            </a:r>
            <a:r>
              <a:rPr lang="pl-PL" sz="3600" b="1" dirty="0" smtClean="0"/>
              <a:t>i podjęta została wypłata świadczenia</a:t>
            </a:r>
            <a:r>
              <a:rPr lang="pl-PL" sz="3600" dirty="0" smtClean="0"/>
              <a:t>, </a:t>
            </a:r>
            <a:r>
              <a:rPr lang="pl-PL" sz="3600" dirty="0"/>
              <a:t>natomiast decyzja odmowna oraz zawieszająca zapadła w </a:t>
            </a:r>
            <a:r>
              <a:rPr lang="pl-PL" sz="3600" dirty="0" smtClean="0"/>
              <a:t>77 </a:t>
            </a:r>
            <a:r>
              <a:rPr lang="pl-PL" sz="3600" dirty="0"/>
              <a:t>tys. spraw (</a:t>
            </a:r>
            <a:r>
              <a:rPr lang="pl-PL" sz="3600" dirty="0" smtClean="0"/>
              <a:t>57 </a:t>
            </a:r>
            <a:r>
              <a:rPr lang="pl-PL" sz="3600" dirty="0"/>
              <a:t>tys. z nich z uwagi na kontynuowanie zatrudnienia lub na wniosek emeryta</a:t>
            </a:r>
            <a:r>
              <a:rPr lang="pl-PL" sz="3600" dirty="0" smtClean="0"/>
              <a:t>)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Spośród </a:t>
            </a:r>
            <a:r>
              <a:rPr lang="pl-PL" sz="3600" dirty="0"/>
              <a:t>załatwionych wniosków z ustawy wiekowej </a:t>
            </a:r>
            <a:r>
              <a:rPr lang="pl-PL" sz="3600" b="1" dirty="0" smtClean="0"/>
              <a:t>222 </a:t>
            </a:r>
            <a:r>
              <a:rPr lang="pl-PL" sz="3600" b="1" dirty="0"/>
              <a:t>tys. decyzji </a:t>
            </a:r>
            <a:r>
              <a:rPr lang="pl-PL" sz="3600" b="1" dirty="0" smtClean="0"/>
              <a:t>miało </a:t>
            </a:r>
            <a:r>
              <a:rPr lang="pl-PL" sz="3600" b="1" dirty="0"/>
              <a:t>charakter ostateczny</a:t>
            </a:r>
            <a:r>
              <a:rPr lang="pl-PL" sz="3600" dirty="0"/>
              <a:t>, zaś </a:t>
            </a:r>
            <a:r>
              <a:rPr lang="pl-PL" sz="3600" dirty="0" smtClean="0"/>
              <a:t>75 </a:t>
            </a:r>
            <a:r>
              <a:rPr lang="pl-PL" sz="3600" dirty="0"/>
              <a:t>tys. decyzji ustaliło wysokość emerytury w kwocie </a:t>
            </a:r>
            <a:r>
              <a:rPr lang="pl-PL" sz="3600" dirty="0" smtClean="0"/>
              <a:t>zaliczkowej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pl-PL" sz="3600" b="1" dirty="0" smtClean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Decyzje emerytalne w 2018 r.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20288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>
          <a:xfrm>
            <a:off x="741760" y="1996480"/>
            <a:ext cx="11521280" cy="7416824"/>
          </a:xfrm>
        </p:spPr>
        <p:txBody>
          <a:bodyPr anchor="ctr"/>
          <a:lstStyle/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b="1" dirty="0"/>
              <a:t>Przeciętna kwota emerytury </a:t>
            </a:r>
            <a:r>
              <a:rPr lang="pl-PL" sz="3600" dirty="0"/>
              <a:t>przyznanej z ustawy wiekowej </a:t>
            </a:r>
            <a:r>
              <a:rPr lang="pl-PL" sz="3600" b="1" dirty="0"/>
              <a:t>w 2017 r. </a:t>
            </a:r>
            <a:r>
              <a:rPr lang="pl-PL" sz="3600" dirty="0"/>
              <a:t>wyniosła </a:t>
            </a:r>
            <a:r>
              <a:rPr lang="pl-PL" sz="3600" dirty="0" smtClean="0"/>
              <a:t>2080</a:t>
            </a:r>
            <a:r>
              <a:rPr lang="pl-PL" sz="3600" dirty="0"/>
              <a:t> </a:t>
            </a:r>
            <a:r>
              <a:rPr lang="pl-PL" sz="3600" dirty="0" smtClean="0"/>
              <a:t>zł:</a:t>
            </a:r>
          </a:p>
          <a:p>
            <a:pPr marL="1003500" lvl="1" indent="-571500">
              <a:buFont typeface="Segoe UI" panose="020B0502040204020203" pitchFamily="34" charset="0"/>
              <a:buChar char="–"/>
            </a:pPr>
            <a:r>
              <a:rPr lang="pl-PL" sz="3600" dirty="0" smtClean="0"/>
              <a:t>1614 </a:t>
            </a:r>
            <a:r>
              <a:rPr lang="pl-PL" sz="3600" dirty="0"/>
              <a:t>zł dla </a:t>
            </a:r>
            <a:r>
              <a:rPr lang="pl-PL" sz="3600" dirty="0" smtClean="0"/>
              <a:t>kobiet</a:t>
            </a:r>
          </a:p>
          <a:p>
            <a:pPr marL="1003500" lvl="1" indent="-571500">
              <a:buFont typeface="Segoe UI" panose="020B0502040204020203" pitchFamily="34" charset="0"/>
              <a:buChar char="–"/>
            </a:pPr>
            <a:r>
              <a:rPr lang="pl-PL" sz="3600" dirty="0" smtClean="0"/>
              <a:t>2700 </a:t>
            </a:r>
            <a:r>
              <a:rPr lang="pl-PL" sz="3600" dirty="0"/>
              <a:t>zł dla </a:t>
            </a:r>
            <a:r>
              <a:rPr lang="pl-PL" sz="3600" dirty="0" smtClean="0"/>
              <a:t>mężczyzn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b="1" dirty="0" smtClean="0"/>
              <a:t>Przeciętna </a:t>
            </a:r>
            <a:r>
              <a:rPr lang="pl-PL" sz="3600" b="1" dirty="0"/>
              <a:t>kwota emerytury </a:t>
            </a:r>
            <a:r>
              <a:rPr lang="pl-PL" sz="3600" dirty="0"/>
              <a:t>przyznanej z ustawy wiekowej w okresie od 1 stycznia do </a:t>
            </a:r>
            <a:r>
              <a:rPr lang="pl-PL" sz="3600" dirty="0" smtClean="0"/>
              <a:t>30 </a:t>
            </a:r>
            <a:r>
              <a:rPr lang="pl-PL" sz="3600" dirty="0"/>
              <a:t>września </a:t>
            </a:r>
            <a:r>
              <a:rPr lang="pl-PL" sz="3600" b="1" dirty="0"/>
              <a:t>2018 r. </a:t>
            </a:r>
            <a:r>
              <a:rPr lang="pl-PL" sz="3600" dirty="0" smtClean="0"/>
              <a:t> wynosi:</a:t>
            </a:r>
          </a:p>
          <a:p>
            <a:pPr marL="1003500" lvl="1" indent="-571500">
              <a:buFont typeface="Segoe UI" panose="020B0502040204020203" pitchFamily="34" charset="0"/>
              <a:buChar char="–"/>
            </a:pPr>
            <a:r>
              <a:rPr lang="pl-PL" sz="3600" dirty="0" smtClean="0"/>
              <a:t>1618 zł dla kobiet</a:t>
            </a:r>
          </a:p>
          <a:p>
            <a:pPr marL="1003500" lvl="1" indent="-571500">
              <a:buFont typeface="Segoe UI" panose="020B0502040204020203" pitchFamily="34" charset="0"/>
              <a:buChar char="–"/>
            </a:pPr>
            <a:r>
              <a:rPr lang="pl-PL" sz="3600" dirty="0" smtClean="0"/>
              <a:t>2623 zł dla mężczyzn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b="1" dirty="0" smtClean="0"/>
              <a:t>Stopień </a:t>
            </a:r>
            <a:r>
              <a:rPr lang="pl-PL" sz="3600" b="1" dirty="0"/>
              <a:t>ubankowienia </a:t>
            </a:r>
            <a:r>
              <a:rPr lang="pl-PL" sz="3600" dirty="0"/>
              <a:t>nowych emerytów sięga </a:t>
            </a:r>
            <a:r>
              <a:rPr lang="pl-PL" sz="3600" dirty="0" smtClean="0"/>
              <a:t>72%</a:t>
            </a: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3600" dirty="0" smtClean="0"/>
              <a:t>Przekaz </a:t>
            </a:r>
            <a:r>
              <a:rPr lang="pl-PL" sz="3600" dirty="0"/>
              <a:t>pocztowy wybrało </a:t>
            </a:r>
            <a:r>
              <a:rPr lang="pl-PL" sz="3600" dirty="0" smtClean="0"/>
              <a:t>25% osób</a:t>
            </a:r>
            <a:endParaRPr lang="pl-PL" sz="3600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Przeciętna kwota emerytury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0496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Doradcy emerytalni - Prezentacja">
  <a:themeElements>
    <a:clrScheme name="ZUS">
      <a:dk1>
        <a:srgbClr val="003D6E"/>
      </a:dk1>
      <a:lt1>
        <a:srgbClr val="FFFFFF"/>
      </a:lt1>
      <a:dk2>
        <a:srgbClr val="000000"/>
      </a:dk2>
      <a:lt2>
        <a:srgbClr val="FFFFFF"/>
      </a:lt2>
      <a:accent1>
        <a:srgbClr val="00993F"/>
      </a:accent1>
      <a:accent2>
        <a:srgbClr val="BEC3CE"/>
      </a:accent2>
      <a:accent3>
        <a:srgbClr val="E1B34F"/>
      </a:accent3>
      <a:accent4>
        <a:srgbClr val="3F84D2"/>
      </a:accent4>
      <a:accent5>
        <a:srgbClr val="F05E5E"/>
      </a:accent5>
      <a:accent6>
        <a:srgbClr val="773F9B"/>
      </a:accent6>
      <a:hlink>
        <a:srgbClr val="0000FF"/>
      </a:hlink>
      <a:folHlink>
        <a:srgbClr val="FF00FF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kskluzywny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Doradcy emerytalni - Prezentacja</Template>
  <TotalTime>0</TotalTime>
  <Words>1004</Words>
  <Application>Microsoft Office PowerPoint</Application>
  <PresentationFormat>Niestandardowy</PresentationFormat>
  <Paragraphs>140</Paragraphs>
  <Slides>21</Slides>
  <Notes>21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31" baseType="lpstr">
      <vt:lpstr>Arial</vt:lpstr>
      <vt:lpstr>Calibri</vt:lpstr>
      <vt:lpstr>Calibri Light</vt:lpstr>
      <vt:lpstr>Helvetica Light</vt:lpstr>
      <vt:lpstr>Helvetica Neue</vt:lpstr>
      <vt:lpstr>Lato Bold</vt:lpstr>
      <vt:lpstr>Lato Light</vt:lpstr>
      <vt:lpstr>Segoe UI</vt:lpstr>
      <vt:lpstr>Wingdings</vt:lpstr>
      <vt:lpstr>Doradcy emerytalni - Prezentacja</vt:lpstr>
      <vt:lpstr>Obniżenie wieku emerytalnego.  Skutki realizacji ustawy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2018-09-16T21:29:03Z</dcterms:created>
  <dcterms:modified xsi:type="dcterms:W3CDTF">2018-10-09T13:48:52Z</dcterms:modified>
</cp:coreProperties>
</file>