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4" r:id="rId3"/>
    <p:sldId id="257" r:id="rId4"/>
    <p:sldId id="265" r:id="rId5"/>
    <p:sldId id="266" r:id="rId6"/>
    <p:sldId id="258" r:id="rId7"/>
    <p:sldId id="268" r:id="rId8"/>
    <p:sldId id="270" r:id="rId9"/>
    <p:sldId id="262" r:id="rId10"/>
    <p:sldId id="269" r:id="rId11"/>
    <p:sldId id="271" r:id="rId12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F85"/>
    <a:srgbClr val="211A4A"/>
    <a:srgbClr val="6CB33F"/>
    <a:srgbClr val="49A942"/>
    <a:srgbClr val="488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 snapToGrid="0">
      <p:cViewPr varScale="1">
        <p:scale>
          <a:sx n="118" d="100"/>
          <a:sy n="118" d="100"/>
        </p:scale>
        <p:origin x="108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83A84-8A8A-43E3-A977-BD7F83D12CAA}" type="datetimeFigureOut">
              <a:rPr lang="pl-PL" smtClean="0"/>
              <a:t>17.12.2019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755B0-5A90-46B2-A1A7-AF9406E1F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36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55B0-5A90-46B2-A1A7-AF9406E1F03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07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55B0-5A90-46B2-A1A7-AF9406E1F03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992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55B0-5A90-46B2-A1A7-AF9406E1F03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07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55B0-5A90-46B2-A1A7-AF9406E1F03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99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55B0-5A90-46B2-A1A7-AF9406E1F03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99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55B0-5A90-46B2-A1A7-AF9406E1F03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99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55B0-5A90-46B2-A1A7-AF9406E1F03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992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55B0-5A90-46B2-A1A7-AF9406E1F03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992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55B0-5A90-46B2-A1A7-AF9406E1F03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992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55B0-5A90-46B2-A1A7-AF9406E1F03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07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55B0-5A90-46B2-A1A7-AF9406E1F03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18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21608-965A-40D7-8F95-FE4524179AF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8862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344AA-8A31-4BD5-BDB5-64DECA8590D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748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BA993-B73D-4B16-8602-E5E191BC9CF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8295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50583-CDA2-457A-93A4-35661F51830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837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F1661-929C-4BD8-911C-15FD0BCFE4C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32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44238-F549-45BC-8934-4EBEBC50389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344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80E02-401F-4770-9533-0647A177DCF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539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24B6E-C7A6-43E7-AD91-BFAD6956B2F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9271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57EC1-2E2A-4AB1-BA0D-8EA1F34330E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645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5DFE4-A568-468C-9F36-047A4994C0F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748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3C977-030C-4233-8EAD-817465D4EC5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019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43B542-54AC-4ADC-B704-7AFACCBC801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kulisz@gmail.com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1E844E5-9B8F-4A90-8DA6-DB851E83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231" y="1989957"/>
            <a:ext cx="7895010" cy="857250"/>
          </a:xfrm>
        </p:spPr>
        <p:txBody>
          <a:bodyPr/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Wolontariat 60+</a:t>
            </a:r>
            <a:b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rozwijać i upowszechniać?</a:t>
            </a:r>
            <a:b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DIAGNOZA</a:t>
            </a:r>
          </a:p>
        </p:txBody>
      </p:sp>
    </p:spTree>
    <p:extLst>
      <p:ext uri="{BB962C8B-B14F-4D97-AF65-F5344CB8AC3E}">
        <p14:creationId xmlns:p14="http://schemas.microsoft.com/office/powerpoint/2010/main" val="2496805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4428974"/>
            <a:ext cx="4572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3836"/>
            <a:ext cx="4572000" cy="445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21025" y="1258037"/>
            <a:ext cx="4168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Calibri" panose="020F0502020204030204" pitchFamily="34" charset="0"/>
              </a:rPr>
              <a:t>Dobry koordynator.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Calibri" panose="020F0502020204030204" pitchFamily="34" charset="0"/>
              </a:rPr>
              <a:t>Elastyczność</a:t>
            </a:r>
            <a:r>
              <a:rPr lang="pl-PL" sz="1200" dirty="0">
                <a:latin typeface="Calibri" panose="020F0502020204030204" pitchFamily="34" charset="0"/>
              </a:rPr>
              <a:t> w dzieleniu zadań (opowiedz o działaniu, przyjmuj zgłoszenia chętnych, a nie nakazuj).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Calibri" panose="020F0502020204030204" pitchFamily="34" charset="0"/>
              </a:rPr>
              <a:t>Wykorzystywanie kompetencji</a:t>
            </a:r>
            <a:r>
              <a:rPr lang="pl-PL" sz="1200" dirty="0">
                <a:latin typeface="Calibri" panose="020F0502020204030204" pitchFamily="34" charset="0"/>
              </a:rPr>
              <a:t> wolontariuszy.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Calibri" panose="020F0502020204030204" pitchFamily="34" charset="0"/>
              </a:rPr>
              <a:t>Siła integracyjna grupy.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Calibri" panose="020F0502020204030204" pitchFamily="34" charset="0"/>
              </a:rPr>
              <a:t>Wspieranie osób-magnesów</a:t>
            </a:r>
            <a:r>
              <a:rPr lang="pl-PL" sz="1200" dirty="0">
                <a:latin typeface="Calibri" panose="020F0502020204030204" pitchFamily="34" charset="0"/>
              </a:rPr>
              <a:t>, które swoim działaniem, zachowaniem przyciągają do wolontariatu innych.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Calibri" panose="020F0502020204030204" pitchFamily="34" charset="0"/>
              </a:rPr>
              <a:t>System drobnych nagród za…</a:t>
            </a:r>
            <a:endParaRPr lang="pl-PL" sz="1200" dirty="0">
              <a:latin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Calibri" panose="020F0502020204030204" pitchFamily="34" charset="0"/>
              </a:rPr>
              <a:t>Siedziba</a:t>
            </a:r>
            <a:r>
              <a:rPr lang="pl-PL" sz="1200" dirty="0">
                <a:latin typeface="Calibri" panose="020F0502020204030204" pitchFamily="34" charset="0"/>
              </a:rPr>
              <a:t>, czyli miejsce, gdzie mogą zostawić swoje rzeczy, ale też czasem wpaść na wspólną kawę.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Calibri" panose="020F0502020204030204" pitchFamily="34" charset="0"/>
              </a:rPr>
              <a:t>Rozmowy o wszystkim, słuchanie</a:t>
            </a:r>
            <a:r>
              <a:rPr lang="pl-PL" sz="1200" dirty="0">
                <a:latin typeface="Calibri" panose="020F0502020204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Calibri" panose="020F0502020204030204" pitchFamily="34" charset="0"/>
              </a:rPr>
              <a:t>Zapewnienie wolontariuszom bezpieczeństwa. </a:t>
            </a: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63A9FA1-7B80-409F-B1F3-963B0B6FCC07}"/>
              </a:ext>
            </a:extLst>
          </p:cNvPr>
          <p:cNvSpPr txBox="1"/>
          <p:nvPr/>
        </p:nvSpPr>
        <p:spPr>
          <a:xfrm>
            <a:off x="206187" y="180818"/>
            <a:ext cx="5026584" cy="400110"/>
          </a:xfrm>
          <a:prstGeom prst="rect">
            <a:avLst/>
          </a:prstGeom>
          <a:solidFill>
            <a:srgbClr val="211A4A"/>
          </a:solidFill>
          <a:ln w="38100">
            <a:noFill/>
            <a:miter lim="800000"/>
          </a:ln>
        </p:spPr>
        <p:txBody>
          <a:bodyPr wrap="square" rtlCol="0" anchor="b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utrzymać wolontariat seniorów?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FBF2FA8-E85C-4AA1-AD8E-353BAAF3FB53}"/>
              </a:ext>
            </a:extLst>
          </p:cNvPr>
          <p:cNvSpPr txBox="1"/>
          <p:nvPr/>
        </p:nvSpPr>
        <p:spPr>
          <a:xfrm>
            <a:off x="206187" y="580928"/>
            <a:ext cx="3263153" cy="276999"/>
          </a:xfrm>
          <a:prstGeom prst="rect">
            <a:avLst/>
          </a:prstGeom>
          <a:solidFill>
            <a:srgbClr val="3B2F85"/>
          </a:solidFill>
          <a:ln w="38100">
            <a:noFill/>
            <a:miter lim="800000"/>
          </a:ln>
        </p:spPr>
        <p:txBody>
          <a:bodyPr wrap="square" rtlCol="0" anchor="t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Motywatory</a:t>
            </a:r>
          </a:p>
        </p:txBody>
      </p:sp>
    </p:spTree>
    <p:extLst>
      <p:ext uri="{BB962C8B-B14F-4D97-AF65-F5344CB8AC3E}">
        <p14:creationId xmlns:p14="http://schemas.microsoft.com/office/powerpoint/2010/main" val="18935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1E844E5-9B8F-4A90-8DA6-DB851E83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231" y="1989957"/>
            <a:ext cx="7895010" cy="857250"/>
          </a:xfrm>
        </p:spPr>
        <p:txBody>
          <a:bodyPr/>
          <a:lstStyle/>
          <a:p>
            <a:b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1203703"/>
            <a:ext cx="1941512" cy="27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57225" y="3016467"/>
            <a:ext cx="384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Ewa Kulisz</a:t>
            </a:r>
          </a:p>
          <a:p>
            <a:r>
              <a:rPr lang="pl-PL" b="1" dirty="0">
                <a:latin typeface="Calibri" panose="020F0502020204030204" pitchFamily="34" charset="0"/>
                <a:hlinkClick r:id="rId5"/>
              </a:rPr>
              <a:t>ekulisz@gmail.com</a:t>
            </a:r>
            <a:endParaRPr lang="pl-PL" b="1" dirty="0">
              <a:latin typeface="Calibri" panose="020F0502020204030204" pitchFamily="34" charset="0"/>
            </a:endParaRPr>
          </a:p>
          <a:p>
            <a:r>
              <a:rPr lang="pl-PL" b="1" dirty="0">
                <a:latin typeface="Calibri" panose="020F0502020204030204" pitchFamily="34" charset="0"/>
              </a:rPr>
              <a:t>666 031 514</a:t>
            </a:r>
          </a:p>
        </p:txBody>
      </p:sp>
    </p:spTree>
    <p:extLst>
      <p:ext uri="{BB962C8B-B14F-4D97-AF65-F5344CB8AC3E}">
        <p14:creationId xmlns:p14="http://schemas.microsoft.com/office/powerpoint/2010/main" val="217345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4428974"/>
            <a:ext cx="4572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1776" y="0"/>
            <a:ext cx="34924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21025" y="1258037"/>
            <a:ext cx="4168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Dziadek, który co tydzień niezależnie od pogody opiekuje się wnukiem, bo POMAGA</a:t>
            </a:r>
          </a:p>
          <a:p>
            <a:pPr marL="228600" indent="-228600">
              <a:buAutoNum type="arabicPeriod"/>
            </a:pP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Pilny i solidny uczestnik zajęć językowych , bo Z WŁASNEJ WOLI bierze udział</a:t>
            </a:r>
          </a:p>
          <a:p>
            <a:pPr marL="228600" indent="-228600">
              <a:buAutoNum type="arabicPeriod"/>
            </a:pP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Miła bileterka, która ZA DARMO pracuje w Multikinie</a:t>
            </a:r>
          </a:p>
          <a:p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63A9FA1-7B80-409F-B1F3-963B0B6FCC07}"/>
              </a:ext>
            </a:extLst>
          </p:cNvPr>
          <p:cNvSpPr txBox="1"/>
          <p:nvPr/>
        </p:nvSpPr>
        <p:spPr>
          <a:xfrm>
            <a:off x="206187" y="180818"/>
            <a:ext cx="5026584" cy="400110"/>
          </a:xfrm>
          <a:prstGeom prst="rect">
            <a:avLst/>
          </a:prstGeom>
          <a:solidFill>
            <a:srgbClr val="211A4A"/>
          </a:solidFill>
          <a:ln w="38100">
            <a:noFill/>
            <a:miter lim="800000"/>
          </a:ln>
        </p:spPr>
        <p:txBody>
          <a:bodyPr wrap="square" rtlCol="0" anchor="b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 z nich jest wolontariuszem?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FBF2FA8-E85C-4AA1-AD8E-353BAAF3FB53}"/>
              </a:ext>
            </a:extLst>
          </p:cNvPr>
          <p:cNvSpPr txBox="1"/>
          <p:nvPr/>
        </p:nvSpPr>
        <p:spPr>
          <a:xfrm>
            <a:off x="206187" y="580928"/>
            <a:ext cx="3263153" cy="276999"/>
          </a:xfrm>
          <a:prstGeom prst="rect">
            <a:avLst/>
          </a:prstGeom>
          <a:solidFill>
            <a:srgbClr val="3B2F85"/>
          </a:solidFill>
          <a:ln w="38100">
            <a:noFill/>
            <a:miter lim="800000"/>
          </a:ln>
        </p:spPr>
        <p:txBody>
          <a:bodyPr wrap="square" rtlCol="0" anchor="t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Prawda czy fałsz?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06187" y="2571750"/>
            <a:ext cx="4168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Maria i Edward (po prawej):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z własnej woli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bezpłatnie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pracują na rzecz Fundacji Park Śląski</a:t>
            </a:r>
          </a:p>
        </p:txBody>
      </p:sp>
    </p:spTree>
    <p:extLst>
      <p:ext uri="{BB962C8B-B14F-4D97-AF65-F5344CB8AC3E}">
        <p14:creationId xmlns:p14="http://schemas.microsoft.com/office/powerpoint/2010/main" val="24617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4420046"/>
            <a:ext cx="9138365" cy="7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09818" y="1077077"/>
            <a:ext cx="2662605" cy="1569660"/>
          </a:xfrm>
          <a:prstGeom prst="rect">
            <a:avLst/>
          </a:prstGeom>
          <a:noFill/>
        </p:spPr>
        <p:txBody>
          <a:bodyPr wrap="square" numCol="2" spcCol="324000" rtlCol="0">
            <a:spAutoFit/>
          </a:bodyPr>
          <a:lstStyle/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Na świecie:</a:t>
            </a: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Wolontariuszami jest 1 mld osób, większe są tylko Chiny i Indie</a:t>
            </a: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Szósta potęga gospodarcza na świecie</a:t>
            </a:r>
          </a:p>
          <a:p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06187" y="180818"/>
            <a:ext cx="5389562" cy="400110"/>
          </a:xfrm>
          <a:prstGeom prst="rect">
            <a:avLst/>
          </a:prstGeom>
          <a:solidFill>
            <a:srgbClr val="211A4A"/>
          </a:solidFill>
          <a:ln w="38100">
            <a:noFill/>
            <a:miter lim="800000"/>
          </a:ln>
        </p:spPr>
        <p:txBody>
          <a:bodyPr wrap="square" rtlCol="0" anchor="b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 wolontariusze są wśród nas?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06187" y="580928"/>
            <a:ext cx="3263153" cy="276999"/>
          </a:xfrm>
          <a:prstGeom prst="rect">
            <a:avLst/>
          </a:prstGeom>
          <a:solidFill>
            <a:srgbClr val="3B2F85"/>
          </a:solidFill>
          <a:ln w="38100">
            <a:noFill/>
            <a:miter lim="800000"/>
          </a:ln>
        </p:spPr>
        <p:txBody>
          <a:bodyPr wrap="square" rtlCol="0" anchor="t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świecie i w Polsce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49" y="0"/>
            <a:ext cx="3048014" cy="43931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900967" y="1077077"/>
            <a:ext cx="2534061" cy="2862322"/>
          </a:xfrm>
          <a:prstGeom prst="rect">
            <a:avLst/>
          </a:prstGeom>
          <a:noFill/>
        </p:spPr>
        <p:txBody>
          <a:bodyPr wrap="square" numCol="2" spcCol="324000" rtlCol="0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</a:rPr>
              <a:t>W Polsce:</a:t>
            </a:r>
          </a:p>
          <a:p>
            <a:r>
              <a:rPr lang="pl-PL" sz="1200" dirty="0">
                <a:latin typeface="Calibri" panose="020F0502020204030204" pitchFamily="34" charset="0"/>
              </a:rPr>
              <a:t>Praca społeczna w organizacjach i instytucjach odpowiadała pracy ponad 200 tys. pełnoetatowych pracowników. Wartość wolontariatu świadczonego w organizacjach oszacowano na ok. 8,6 mld zł rocznie, a to stanowi ok. 0,6 proc. PKB uwzględniającego wartość wolontariatu (GUS, 201)</a:t>
            </a: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1A1CF269-28D4-4C9F-A545-85D00E7A6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4420046"/>
            <a:ext cx="9138365" cy="7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6329" y="0"/>
            <a:ext cx="6292645" cy="2438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06190" y="3201727"/>
            <a:ext cx="8812304" cy="1938992"/>
          </a:xfrm>
          <a:prstGeom prst="rect">
            <a:avLst/>
          </a:prstGeom>
          <a:noFill/>
        </p:spPr>
        <p:txBody>
          <a:bodyPr wrap="square" numCol="2" spcCol="252000" rtlCol="0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Halina – w 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utw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tylko słuchała, a chciała działać</a:t>
            </a: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Adela – nikogo tu nie znała, szukała ludzi</a:t>
            </a: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Wiktoria – chciała coś zrobić dla Parku, bo 70 lat temu sadziła tu drzewa, więc to jej miejsce</a:t>
            </a: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Małgosia – roznosi ją energia</a:t>
            </a: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Grażyna, Czesia, Ela – wsiadły do samochodu i przyjechały sprawdzić, co to jest</a:t>
            </a:r>
          </a:p>
          <a:p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Danka – inni z grupy szli pomagać, to ona też</a:t>
            </a: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Wanda – zaprosiła osoba, którą ona lubi</a:t>
            </a: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Tosia – wcześniej był tu jej mąż, ale zmarł, więc przyszła ona</a:t>
            </a: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Janka – zaczepił ją mężczyzna: „źle chodzisz z kijami; przyjdź, nauczymy cię”. Przyszła, uczyli wolontariusze, została</a:t>
            </a: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Grażyna – chciała się odwdzięczyć</a:t>
            </a:r>
          </a:p>
          <a:p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Youn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– chciała nauczyć się języka polskiego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58A9101-47F9-48FA-AAA3-FE3524ECC125}"/>
              </a:ext>
            </a:extLst>
          </p:cNvPr>
          <p:cNvSpPr txBox="1"/>
          <p:nvPr/>
        </p:nvSpPr>
        <p:spPr>
          <a:xfrm>
            <a:off x="206187" y="2038290"/>
            <a:ext cx="4500284" cy="400110"/>
          </a:xfrm>
          <a:prstGeom prst="rect">
            <a:avLst/>
          </a:prstGeom>
          <a:solidFill>
            <a:srgbClr val="211A4A"/>
          </a:solidFill>
          <a:ln w="38100">
            <a:noFill/>
            <a:miter lim="800000"/>
          </a:ln>
        </p:spPr>
        <p:txBody>
          <a:bodyPr wrap="square" rtlCol="0" anchor="b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Zostałam wolontariuszką, bo…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C25D26-E59A-44D3-9350-37CF7976F37A}"/>
              </a:ext>
            </a:extLst>
          </p:cNvPr>
          <p:cNvSpPr txBox="1"/>
          <p:nvPr/>
        </p:nvSpPr>
        <p:spPr>
          <a:xfrm>
            <a:off x="206187" y="2438400"/>
            <a:ext cx="3263153" cy="276999"/>
          </a:xfrm>
          <a:prstGeom prst="rect">
            <a:avLst/>
          </a:prstGeom>
          <a:solidFill>
            <a:srgbClr val="3B2F85"/>
          </a:solidFill>
          <a:ln w="38100">
            <a:noFill/>
            <a:miter lim="800000"/>
          </a:ln>
        </p:spPr>
        <p:txBody>
          <a:bodyPr wrap="square" rtlCol="0" anchor="t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Czyli co było na początku</a:t>
            </a:r>
          </a:p>
        </p:txBody>
      </p:sp>
    </p:spTree>
    <p:extLst>
      <p:ext uri="{BB962C8B-B14F-4D97-AF65-F5344CB8AC3E}">
        <p14:creationId xmlns:p14="http://schemas.microsoft.com/office/powerpoint/2010/main" val="300394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1A1CF269-28D4-4C9F-A545-85D00E7A6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4420046"/>
            <a:ext cx="9138365" cy="7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8984" y="0"/>
            <a:ext cx="2104374" cy="29984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06190" y="3201727"/>
            <a:ext cx="8812304" cy="1015663"/>
          </a:xfrm>
          <a:prstGeom prst="rect">
            <a:avLst/>
          </a:prstGeom>
          <a:noFill/>
        </p:spPr>
        <p:txBody>
          <a:bodyPr wrap="square" numCol="2" spcCol="252000" rtlCol="0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Janusz – był dyrektorem, lubi…</a:t>
            </a: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Edward – potrzebuje akceptacji, pochwał, ale nie przyzna się do tego</a:t>
            </a: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Franek i Włodek – uprawiają sporty, więc pomagają przy organizacji zawodów i treningów</a:t>
            </a: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Bolek – chodził na zajęcia językowe, nauczycielka zrezygnowała, a on ten język zna</a:t>
            </a: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Ryszard, Andrzej, Bolek, Leszek – chodzili na zajęcia, koordynatorka poprosiła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C25D26-E59A-44D3-9350-37CF7976F37A}"/>
              </a:ext>
            </a:extLst>
          </p:cNvPr>
          <p:cNvSpPr txBox="1"/>
          <p:nvPr/>
        </p:nvSpPr>
        <p:spPr>
          <a:xfrm>
            <a:off x="206190" y="2957674"/>
            <a:ext cx="3263153" cy="276999"/>
          </a:xfrm>
          <a:prstGeom prst="rect">
            <a:avLst/>
          </a:prstGeom>
          <a:solidFill>
            <a:srgbClr val="3B2F85"/>
          </a:solidFill>
          <a:ln w="38100">
            <a:noFill/>
            <a:miter lim="800000"/>
          </a:ln>
        </p:spPr>
        <p:txBody>
          <a:bodyPr wrap="square" rtlCol="0" anchor="t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Czyli co było na początku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58A9101-47F9-48FA-AAA3-FE3524ECC125}"/>
              </a:ext>
            </a:extLst>
          </p:cNvPr>
          <p:cNvSpPr txBox="1"/>
          <p:nvPr/>
        </p:nvSpPr>
        <p:spPr>
          <a:xfrm>
            <a:off x="206187" y="2557564"/>
            <a:ext cx="4180878" cy="400110"/>
          </a:xfrm>
          <a:prstGeom prst="rect">
            <a:avLst/>
          </a:prstGeom>
          <a:solidFill>
            <a:srgbClr val="211A4A"/>
          </a:solidFill>
          <a:ln w="38100">
            <a:noFill/>
            <a:miter lim="800000"/>
          </a:ln>
        </p:spPr>
        <p:txBody>
          <a:bodyPr wrap="square" rtlCol="0" anchor="b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Zostałem wolontariuszem, bo…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65" y="0"/>
            <a:ext cx="1962426" cy="258736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36" y="0"/>
            <a:ext cx="1878330" cy="29984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0" y="-1"/>
            <a:ext cx="1540231" cy="25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8B833886-F16A-40BC-BE65-58607EB04551}"/>
              </a:ext>
            </a:extLst>
          </p:cNvPr>
          <p:cNvSpPr txBox="1"/>
          <p:nvPr/>
        </p:nvSpPr>
        <p:spPr>
          <a:xfrm>
            <a:off x="206187" y="180818"/>
            <a:ext cx="4978858" cy="400110"/>
          </a:xfrm>
          <a:prstGeom prst="rect">
            <a:avLst/>
          </a:prstGeom>
          <a:solidFill>
            <a:srgbClr val="211A4A"/>
          </a:solidFill>
          <a:ln w="38100">
            <a:noFill/>
            <a:miter lim="800000"/>
          </a:ln>
        </p:spPr>
        <p:txBody>
          <a:bodyPr wrap="square" rtlCol="0" anchor="b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SanukPro-Medium" pitchFamily="34" charset="-18"/>
              </a:rPr>
              <a:t>Atrakcyjne prace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CF60706-B911-4A90-87D8-3EC151CACF66}"/>
              </a:ext>
            </a:extLst>
          </p:cNvPr>
          <p:cNvSpPr txBox="1"/>
          <p:nvPr/>
        </p:nvSpPr>
        <p:spPr>
          <a:xfrm>
            <a:off x="206187" y="580928"/>
            <a:ext cx="3263153" cy="276999"/>
          </a:xfrm>
          <a:prstGeom prst="rect">
            <a:avLst/>
          </a:prstGeom>
          <a:solidFill>
            <a:srgbClr val="3B2F85"/>
          </a:solidFill>
          <a:ln w="38100">
            <a:noFill/>
            <a:miter lim="800000"/>
          </a:ln>
        </p:spPr>
        <p:txBody>
          <a:bodyPr wrap="square" rtlCol="0" anchor="t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SanukPro-Medium" pitchFamily="34" charset="-18"/>
              </a:rPr>
              <a:t>Stała oferta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" y="868437"/>
            <a:ext cx="2447408" cy="167743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95" y="868437"/>
            <a:ext cx="2531450" cy="16876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" y="2628900"/>
            <a:ext cx="1328845" cy="20149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32" y="2628900"/>
            <a:ext cx="1396369" cy="201494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01" y="2628899"/>
            <a:ext cx="1354849" cy="201494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31" y="2628898"/>
            <a:ext cx="1435912" cy="201494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43" y="2628900"/>
            <a:ext cx="1573657" cy="201494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45" y="-387260"/>
            <a:ext cx="3910845" cy="293313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2579298"/>
            <a:ext cx="1428750" cy="2064543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EB86BE9F-81FB-4641-8B08-E97D32EC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4420046"/>
            <a:ext cx="9138365" cy="7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8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4428974"/>
            <a:ext cx="4572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21025" y="890702"/>
            <a:ext cx="4168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Calibri" panose="020F0502020204030204" pitchFamily="34" charset="0"/>
              </a:rPr>
              <a:t>Korzyści dla wolontariuszy-seniorów</a:t>
            </a:r>
            <a:r>
              <a:rPr lang="pl-PL" sz="1200" b="1" dirty="0"/>
              <a:t> </a:t>
            </a:r>
            <a:endParaRPr lang="pl-PL" sz="1200" b="1" dirty="0">
              <a:latin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alibri" panose="020F0502020204030204" pitchFamily="34" charset="0"/>
              </a:rPr>
              <a:t>Stają się sprawniejsi fizycznie i intelektualnie.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alibri" panose="020F0502020204030204" pitchFamily="34" charset="0"/>
              </a:rPr>
              <a:t>Rozwijają nowe kompetencje.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alibri" panose="020F0502020204030204" pitchFamily="34" charset="0"/>
              </a:rPr>
              <a:t>Czują się potrzebni.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alibri" panose="020F0502020204030204" pitchFamily="34" charset="0"/>
              </a:rPr>
              <a:t>Mają satysfakcję z wykonywanej pracy i okazywanego uznania.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alibri" panose="020F0502020204030204" pitchFamily="34" charset="0"/>
              </a:rPr>
              <a:t>Wypełniają swój wolny czas.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alibri" panose="020F0502020204030204" pitchFamily="34" charset="0"/>
              </a:rPr>
              <a:t>Odrywają się od trosk.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alibri" panose="020F0502020204030204" pitchFamily="34" charset="0"/>
              </a:rPr>
              <a:t>Mają poczucie spłaconego długu.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alibri" panose="020F0502020204030204" pitchFamily="34" charset="0"/>
              </a:rPr>
              <a:t>Poprawiają jakość swojego życia.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63A9FA1-7B80-409F-B1F3-963B0B6FCC07}"/>
              </a:ext>
            </a:extLst>
          </p:cNvPr>
          <p:cNvSpPr txBox="1"/>
          <p:nvPr/>
        </p:nvSpPr>
        <p:spPr>
          <a:xfrm>
            <a:off x="206187" y="180818"/>
            <a:ext cx="5026584" cy="400110"/>
          </a:xfrm>
          <a:prstGeom prst="rect">
            <a:avLst/>
          </a:prstGeom>
          <a:solidFill>
            <a:srgbClr val="211A4A"/>
          </a:solidFill>
          <a:ln w="38100">
            <a:noFill/>
            <a:miter lim="800000"/>
          </a:ln>
        </p:spPr>
        <p:txBody>
          <a:bodyPr wrap="square" rtlCol="0" anchor="b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Wolontariusz-senior to skarb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FBF2FA8-E85C-4AA1-AD8E-353BAAF3FB53}"/>
              </a:ext>
            </a:extLst>
          </p:cNvPr>
          <p:cNvSpPr txBox="1"/>
          <p:nvPr/>
        </p:nvSpPr>
        <p:spPr>
          <a:xfrm>
            <a:off x="206187" y="580928"/>
            <a:ext cx="3263153" cy="276999"/>
          </a:xfrm>
          <a:prstGeom prst="rect">
            <a:avLst/>
          </a:prstGeom>
          <a:solidFill>
            <a:srgbClr val="3B2F85"/>
          </a:solidFill>
          <a:ln w="38100">
            <a:noFill/>
            <a:miter lim="800000"/>
          </a:ln>
        </p:spPr>
        <p:txBody>
          <a:bodyPr wrap="square" rtlCol="0" anchor="t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Wolontariat to skarb dla seniora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1025" y="2824547"/>
            <a:ext cx="4168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Korzyści dla organizacji i instytucji: wolontariusze-seniorzy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alibri" panose="020F0502020204030204" pitchFamily="34" charset="0"/>
              </a:rPr>
              <a:t>Mają więcej czasu na wolontariat.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alibri" panose="020F0502020204030204" pitchFamily="34" charset="0"/>
              </a:rPr>
              <a:t>Na dłużej związują się z organizacją.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alibri" panose="020F0502020204030204" pitchFamily="34" charset="0"/>
              </a:rPr>
              <a:t>Bardzo dobrze sprawdzają się w zadaniach, które wymagają specjalistycznych umiejętności, doświadczenia życiowego.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alibri" panose="020F0502020204030204" pitchFamily="34" charset="0"/>
              </a:rPr>
              <a:t>Są dyspozycyjni, odpowiedzialni, cierpliwi, rzadko wycofują się z raz podjętych zobowiązań.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alibri" panose="020F0502020204030204" pitchFamily="34" charset="0"/>
              </a:rPr>
              <a:t>Najczęściej angażują się w działania związane z opieką, nauką, animacją czasu wolnego innych osób.</a:t>
            </a:r>
          </a:p>
        </p:txBody>
      </p:sp>
    </p:spTree>
    <p:extLst>
      <p:ext uri="{BB962C8B-B14F-4D97-AF65-F5344CB8AC3E}">
        <p14:creationId xmlns:p14="http://schemas.microsoft.com/office/powerpoint/2010/main" val="19269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1E844E5-9B8F-4A90-8DA6-DB851E83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231" y="1989957"/>
            <a:ext cx="7895010" cy="857250"/>
          </a:xfrm>
        </p:spPr>
        <p:txBody>
          <a:bodyPr/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Wolontariat 60+</a:t>
            </a:r>
            <a:b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rozwijać i upowszechniać?</a:t>
            </a:r>
            <a:b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REKOMENDACJE</a:t>
            </a:r>
          </a:p>
        </p:txBody>
      </p:sp>
    </p:spTree>
    <p:extLst>
      <p:ext uri="{BB962C8B-B14F-4D97-AF65-F5344CB8AC3E}">
        <p14:creationId xmlns:p14="http://schemas.microsoft.com/office/powerpoint/2010/main" val="373969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141" y="0"/>
            <a:ext cx="3813717" cy="5143500"/>
          </a:xfrm>
          <a:prstGeom prst="rect">
            <a:avLst/>
          </a:prstGeom>
          <a:noFill/>
          <a:effectLst>
            <a:reflection blurRad="6350" stA="2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1082728B-BB6A-4EEA-80C5-E2FA6C2E7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72000" y="4428974"/>
            <a:ext cx="4572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477C0AA-4F28-48F7-AB4F-89C4FB6DA651}"/>
              </a:ext>
            </a:extLst>
          </p:cNvPr>
          <p:cNvSpPr txBox="1"/>
          <p:nvPr/>
        </p:nvSpPr>
        <p:spPr>
          <a:xfrm>
            <a:off x="4572000" y="180818"/>
            <a:ext cx="4168588" cy="400110"/>
          </a:xfrm>
          <a:prstGeom prst="rect">
            <a:avLst/>
          </a:prstGeom>
          <a:solidFill>
            <a:srgbClr val="211A4A"/>
          </a:solidFill>
          <a:ln w="38100">
            <a:noFill/>
            <a:miter lim="800000"/>
          </a:ln>
        </p:spPr>
        <p:txBody>
          <a:bodyPr wrap="square" rtlCol="0" anchor="b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zarzucać wędkę?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5BC6F33-82DF-42B2-A798-968321188C46}"/>
              </a:ext>
            </a:extLst>
          </p:cNvPr>
          <p:cNvSpPr txBox="1"/>
          <p:nvPr/>
        </p:nvSpPr>
        <p:spPr>
          <a:xfrm>
            <a:off x="4572000" y="580928"/>
            <a:ext cx="3263153" cy="276999"/>
          </a:xfrm>
          <a:prstGeom prst="rect">
            <a:avLst/>
          </a:prstGeom>
          <a:solidFill>
            <a:srgbClr val="3B2F85"/>
          </a:solidFill>
          <a:ln w="38100">
            <a:noFill/>
            <a:miter lim="800000"/>
          </a:ln>
        </p:spPr>
        <p:txBody>
          <a:bodyPr wrap="square" rtlCol="0" anchor="t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działa?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18ACADA-8901-4CE9-9A0A-5E9CD3565B99}"/>
              </a:ext>
            </a:extLst>
          </p:cNvPr>
          <p:cNvSpPr txBox="1"/>
          <p:nvPr/>
        </p:nvSpPr>
        <p:spPr>
          <a:xfrm>
            <a:off x="4572000" y="1289653"/>
            <a:ext cx="4168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Zacznij od propozycji dobrej pracy. Jeśli nie masz pracy, nie potrzebujesz wolontariuszy. Dobra praca przyciąga. 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Zaproś seniorów np. do przedszkola na wspólne czytanie bajek. Słuchaj, pytaj, obserwuj. Zobaczysz, kto jest chętny do takiego działania. 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Dowiedz się, czego chcą seniorzy, jak chcą pomagać, działać na rzecz innych. 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Rozmawiaj, słuchaj, patrz. Wolontariusze są wszędzie.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Znajdź ambasadora – seniora-wolontariusza. Człowiek z pasją najlepiej zaraża innych.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Zacznij działać. Dobry przykład przyciąga.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Promuj swoje działania. Wykorzystuj różne metody dotarcia do seniorów, ich rodzin, znajomych.</a:t>
            </a: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83128"/>
      </p:ext>
    </p:extLst>
  </p:cSld>
  <p:clrMapOvr>
    <a:masterClrMapping/>
  </p:clrMapOvr>
</p:sld>
</file>

<file path=ppt/theme/theme1.xml><?xml version="1.0" encoding="utf-8"?>
<a:theme xmlns:a="http://schemas.openxmlformats.org/drawingml/2006/main" name="_schemat prezentacji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_schemat prezentacji</Template>
  <TotalTime>680</TotalTime>
  <Words>720</Words>
  <Application>Microsoft Office PowerPoint</Application>
  <PresentationFormat>Pokaz na ekranie (16:9)</PresentationFormat>
  <Paragraphs>99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SanukPro-Medium</vt:lpstr>
      <vt:lpstr>_schemat prezentacji</vt:lpstr>
      <vt:lpstr>Wolontariat 60+ Jak rozwijać i upowszechniać? DIAGNOZA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Wolontariat 60+ Jak rozwijać i upowszechniać? REKOMENDACJE</vt:lpstr>
      <vt:lpstr>Prezentacja programu PowerPoint</vt:lpstr>
      <vt:lpstr>Prezentacja programu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wojciech.wolnik</dc:creator>
  <cp:lastModifiedBy>Ewa Tułodziecka-Czapska</cp:lastModifiedBy>
  <cp:revision>48</cp:revision>
  <dcterms:created xsi:type="dcterms:W3CDTF">2017-07-27T07:17:03Z</dcterms:created>
  <dcterms:modified xsi:type="dcterms:W3CDTF">2019-12-17T13:44:54Z</dcterms:modified>
</cp:coreProperties>
</file>