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4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14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9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1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63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23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1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0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44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15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4729-1BE3-40EF-8118-B8276FEAC850}" type="datetimeFigureOut">
              <a:rPr lang="pl-PL" smtClean="0"/>
              <a:t>2017-02-24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89BB-E052-450D-A24D-FE84A315E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6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/>
          <a:stretch/>
        </p:blipFill>
        <p:spPr>
          <a:xfrm>
            <a:off x="-1" y="-1"/>
            <a:ext cx="12275449" cy="692467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3019425"/>
            <a:ext cx="35385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99621" cy="674971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5794" y="966650"/>
            <a:ext cx="8839200" cy="578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5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7" b="11597"/>
          <a:stretch/>
        </p:blipFill>
        <p:spPr>
          <a:xfrm>
            <a:off x="368968" y="1977189"/>
            <a:ext cx="11064767" cy="46261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5" t="13312" b="73167"/>
          <a:stretch/>
        </p:blipFill>
        <p:spPr>
          <a:xfrm>
            <a:off x="9416716" y="1149016"/>
            <a:ext cx="2149642" cy="10427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0930" r="28471" b="84712"/>
          <a:stretch/>
        </p:blipFill>
        <p:spPr>
          <a:xfrm>
            <a:off x="497306" y="1231604"/>
            <a:ext cx="6785810" cy="3361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6334" r="20281" b="89298"/>
          <a:stretch/>
        </p:blipFill>
        <p:spPr>
          <a:xfrm>
            <a:off x="233439" y="300789"/>
            <a:ext cx="11805329" cy="52136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569137" y="2191752"/>
            <a:ext cx="5046611" cy="4444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0230" y="1567742"/>
            <a:ext cx="4458788" cy="5068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6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6" y="-44804"/>
            <a:ext cx="9192126" cy="689409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27885" y="888273"/>
            <a:ext cx="5250698" cy="59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755964" y="1231173"/>
            <a:ext cx="5250698" cy="59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6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1" y="235131"/>
            <a:ext cx="8499565" cy="63746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847909" y="78377"/>
            <a:ext cx="1593668" cy="6635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815944" y="209004"/>
            <a:ext cx="796833" cy="6418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569138" y="0"/>
            <a:ext cx="2211974" cy="6635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248305" y="1219199"/>
            <a:ext cx="2124883" cy="5495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942018" y="1314994"/>
            <a:ext cx="1001486" cy="486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37308"/>
            <a:ext cx="8949509" cy="671213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482412" y="2514599"/>
            <a:ext cx="2782090" cy="455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524375" y="2733675"/>
            <a:ext cx="2628900" cy="411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400174" y="2733675"/>
            <a:ext cx="2795064" cy="344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9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78378"/>
            <a:ext cx="9039497" cy="677962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0700" y="1428750"/>
            <a:ext cx="8591550" cy="535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5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0"/>
            <a:ext cx="8438605" cy="63289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3776281"/>
            <a:ext cx="4506361" cy="255267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686051" y="1590675"/>
            <a:ext cx="5495924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9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652" y="269875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 Narrow" panose="020B0606020202030204" pitchFamily="34" charset="0"/>
              </a:rPr>
              <a:t>Ogólny model </a:t>
            </a:r>
            <a:r>
              <a:rPr lang="pl-PL" sz="2400" b="1" dirty="0" err="1" smtClean="0">
                <a:latin typeface="Arial Narrow" panose="020B0606020202030204" pitchFamily="34" charset="0"/>
              </a:rPr>
              <a:t>desensytyzacji</a:t>
            </a:r>
            <a:r>
              <a:rPr lang="pl-PL" sz="2400" b="1" dirty="0" smtClean="0">
                <a:latin typeface="Arial Narrow" panose="020B0606020202030204" pitchFamily="34" charset="0"/>
              </a:rPr>
              <a:t> na mowę nienawiści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46945" y="3441710"/>
            <a:ext cx="2905168" cy="1412948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</a:rPr>
              <a:t>Kontakt z mową nienawiści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608240" y="3441710"/>
            <a:ext cx="2861419" cy="1434525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Spadek wrażliwości na mowę nienawiści</a:t>
            </a:r>
            <a:endParaRPr lang="pl-PL" sz="2800" b="1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8946983" y="1233712"/>
            <a:ext cx="2861210" cy="1382241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</a:rPr>
              <a:t>Stosowanie mowy nienawiści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Strzałka w prawo z wcięciem 5"/>
          <p:cNvSpPr/>
          <p:nvPr/>
        </p:nvSpPr>
        <p:spPr>
          <a:xfrm>
            <a:off x="3379127" y="3786782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tx1"/>
              </a:solidFill>
            </a:endParaRPr>
          </a:p>
        </p:txBody>
      </p:sp>
      <p:sp>
        <p:nvSpPr>
          <p:cNvPr id="7" name="Strzałka w prawo z wcięciem 6"/>
          <p:cNvSpPr/>
          <p:nvPr/>
        </p:nvSpPr>
        <p:spPr>
          <a:xfrm rot="19272701">
            <a:off x="7487126" y="2521527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/>
          </a:p>
        </p:txBody>
      </p:sp>
      <p:sp>
        <p:nvSpPr>
          <p:cNvPr id="8" name="Prostokąt zaokrąglony 7"/>
          <p:cNvSpPr/>
          <p:nvPr/>
        </p:nvSpPr>
        <p:spPr>
          <a:xfrm>
            <a:off x="8946983" y="3301887"/>
            <a:ext cx="2861210" cy="1382241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</a:rPr>
              <a:t>Uprzedzenia i dyskryminacja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8946983" y="5370063"/>
            <a:ext cx="2861210" cy="1382241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</a:rPr>
              <a:t>Zanik norm i praworządności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10" name="Strzałka w prawo z wcięciem 9"/>
          <p:cNvSpPr/>
          <p:nvPr/>
        </p:nvSpPr>
        <p:spPr>
          <a:xfrm>
            <a:off x="7696673" y="3786782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/>
          </a:p>
        </p:txBody>
      </p:sp>
      <p:sp>
        <p:nvSpPr>
          <p:cNvPr id="11" name="Strzałka w prawo z wcięciem 10"/>
          <p:cNvSpPr/>
          <p:nvPr/>
        </p:nvSpPr>
        <p:spPr>
          <a:xfrm rot="1411298">
            <a:off x="7640466" y="5030897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/>
          </a:p>
        </p:txBody>
      </p:sp>
    </p:spTree>
    <p:extLst>
      <p:ext uri="{BB962C8B-B14F-4D97-AF65-F5344CB8AC3E}">
        <p14:creationId xmlns:p14="http://schemas.microsoft.com/office/powerpoint/2010/main" val="9652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36" y="4053364"/>
            <a:ext cx="6096528" cy="18289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742936" y="2853035"/>
            <a:ext cx="6467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Raport </a:t>
            </a:r>
            <a:r>
              <a:rPr lang="pl-PL" dirty="0" smtClean="0"/>
              <a:t>przygotowany przez Centrum Badań nad Uprzedzeniami przy Wydziale Psychologii Uniwersytetu Warszawskiego </a:t>
            </a:r>
            <a:r>
              <a:rPr lang="pl-PL" dirty="0"/>
              <a:t>we współpracy </a:t>
            </a:r>
            <a:r>
              <a:rPr lang="pl-PL" dirty="0" smtClean="0"/>
              <a:t>z </a:t>
            </a:r>
            <a:r>
              <a:rPr lang="pl-PL" dirty="0"/>
              <a:t>Fundacją im. Stefana Batorego w ramach programu Obywatele dla Demokracji, finansowanego z Funduszy EOG.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36" y="1314760"/>
            <a:ext cx="4353472" cy="12947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36" y="1314759"/>
            <a:ext cx="1166945" cy="14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doctormt.com/wp-content/uploads/2015/03/lap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9245" b="28253"/>
          <a:stretch/>
        </p:blipFill>
        <p:spPr bwMode="auto">
          <a:xfrm>
            <a:off x="0" y="-368412"/>
            <a:ext cx="12127832" cy="71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141621" y="577515"/>
            <a:ext cx="7279105" cy="452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„A </a:t>
            </a:r>
            <a:r>
              <a:rPr lang="pl-PL" sz="2400" dirty="0">
                <a:solidFill>
                  <a:schemeClr val="tx1"/>
                </a:solidFill>
              </a:rPr>
              <a:t>niech uchodźcy sobie przybywają do kraju nad Wisłą. Będzie czym palić w </a:t>
            </a:r>
            <a:r>
              <a:rPr lang="pl-PL" sz="2400" dirty="0" smtClean="0">
                <a:solidFill>
                  <a:schemeClr val="tx1"/>
                </a:solidFill>
              </a:rPr>
              <a:t>elektrociepłowni</a:t>
            </a:r>
            <a:r>
              <a:rPr lang="pl-PL" sz="2400" dirty="0">
                <a:solidFill>
                  <a:schemeClr val="tx1"/>
                </a:solidFill>
              </a:rPr>
              <a:t>. A tych którzy się w piecu nie zmieszczą zawsze można przerobić na karmę dla psów</a:t>
            </a:r>
            <a:r>
              <a:rPr lang="pl-PL" sz="2400" dirty="0" smtClean="0">
                <a:solidFill>
                  <a:schemeClr val="tx1"/>
                </a:solidFill>
              </a:rPr>
              <a:t>.”</a:t>
            </a:r>
          </a:p>
          <a:p>
            <a:pPr algn="ctr">
              <a:spcBef>
                <a:spcPts val="180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„Brzydzę </a:t>
            </a:r>
            <a:r>
              <a:rPr lang="pl-PL" sz="2400" dirty="0">
                <a:solidFill>
                  <a:schemeClr val="tx1"/>
                </a:solidFill>
              </a:rPr>
              <a:t>się pedziów, są wynaturzeniem </a:t>
            </a:r>
            <a:r>
              <a:rPr lang="pl-PL" sz="2400" dirty="0" smtClean="0">
                <a:solidFill>
                  <a:schemeClr val="tx1"/>
                </a:solidFill>
              </a:rPr>
              <a:t>człowieczeństwa, </a:t>
            </a:r>
            <a:r>
              <a:rPr lang="pl-PL" sz="2400" dirty="0">
                <a:solidFill>
                  <a:schemeClr val="tx1"/>
                </a:solidFill>
              </a:rPr>
              <a:t>powinni się leczyć</a:t>
            </a:r>
            <a:r>
              <a:rPr lang="pl-PL" sz="2400" dirty="0" smtClean="0">
                <a:solidFill>
                  <a:schemeClr val="tx1"/>
                </a:solidFill>
              </a:rPr>
              <a:t>.”</a:t>
            </a:r>
          </a:p>
          <a:p>
            <a:pPr algn="ctr">
              <a:spcBef>
                <a:spcPts val="180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„W </a:t>
            </a:r>
            <a:r>
              <a:rPr lang="pl-PL" sz="2400" dirty="0">
                <a:solidFill>
                  <a:schemeClr val="tx1"/>
                </a:solidFill>
              </a:rPr>
              <a:t>przypadku Żydków i wrogiego stosunku do nich, to jest tylko realna ocena poczynań tych wszarzy i faszystów </a:t>
            </a:r>
            <a:r>
              <a:rPr lang="pl-PL" sz="2400" dirty="0" smtClean="0">
                <a:solidFill>
                  <a:schemeClr val="tx1"/>
                </a:solidFill>
              </a:rPr>
              <a:t>Dawidowych.”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s-pl.oktawave.com/v1/AUTH_2887234e-384a-4873-8bc5-405211db13a2/spidersweb/2014/03/telewizor-crt-650x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9031"/>
          <a:stretch/>
        </p:blipFill>
        <p:spPr bwMode="auto">
          <a:xfrm>
            <a:off x="622301" y="0"/>
            <a:ext cx="1092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59263" y="1222542"/>
            <a:ext cx="5807242" cy="3930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„</a:t>
            </a:r>
            <a:r>
              <a:rPr lang="en-US" sz="2600" dirty="0" smtClean="0">
                <a:solidFill>
                  <a:schemeClr val="tx1"/>
                </a:solidFill>
              </a:rPr>
              <a:t>Z </a:t>
            </a:r>
            <a:r>
              <a:rPr lang="en-US" sz="2600" dirty="0" err="1">
                <a:solidFill>
                  <a:schemeClr val="tx1"/>
                </a:solidFill>
              </a:rPr>
              <a:t>gejami</a:t>
            </a:r>
            <a:r>
              <a:rPr lang="en-US" sz="2600" dirty="0">
                <a:solidFill>
                  <a:schemeClr val="tx1"/>
                </a:solidFill>
              </a:rPr>
              <a:t> to </a:t>
            </a:r>
            <a:r>
              <a:rPr lang="en-US" sz="2600" dirty="0" err="1">
                <a:solidFill>
                  <a:schemeClr val="tx1"/>
                </a:solidFill>
              </a:rPr>
              <a:t>dajmy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sobie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spokój</a:t>
            </a:r>
            <a:r>
              <a:rPr lang="en-US" sz="2600" dirty="0">
                <a:solidFill>
                  <a:schemeClr val="tx1"/>
                </a:solidFill>
              </a:rPr>
              <a:t>, ale z </a:t>
            </a:r>
            <a:r>
              <a:rPr lang="en-US" sz="2600" dirty="0" err="1">
                <a:solidFill>
                  <a:schemeClr val="tx1"/>
                </a:solidFill>
              </a:rPr>
              <a:t>lesbijkami</a:t>
            </a:r>
            <a:r>
              <a:rPr lang="en-US" sz="2600" dirty="0">
                <a:solidFill>
                  <a:schemeClr val="tx1"/>
                </a:solidFill>
              </a:rPr>
              <a:t>, to </a:t>
            </a:r>
            <a:r>
              <a:rPr lang="en-US" sz="2600" dirty="0" err="1">
                <a:solidFill>
                  <a:schemeClr val="tx1"/>
                </a:solidFill>
              </a:rPr>
              <a:t>chętnie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bym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popatrzył</a:t>
            </a:r>
            <a:r>
              <a:rPr lang="pl-PL" sz="2600" dirty="0" smtClean="0">
                <a:solidFill>
                  <a:schemeClr val="tx1"/>
                </a:solidFill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„Kochani</a:t>
            </a:r>
            <a:r>
              <a:rPr lang="pl-PL" sz="2600" dirty="0">
                <a:solidFill>
                  <a:schemeClr val="tx1"/>
                </a:solidFill>
              </a:rPr>
              <a:t>, jeszcze Murzyn. (…) Chodź tutaj bracie! On się nie mył wcale, zobaczcie, no</a:t>
            </a:r>
            <a:r>
              <a:rPr lang="pl-PL" sz="2600" dirty="0" smtClean="0">
                <a:solidFill>
                  <a:schemeClr val="tx1"/>
                </a:solidFill>
              </a:rPr>
              <a:t>!” </a:t>
            </a:r>
          </a:p>
          <a:p>
            <a:pPr algn="ctr">
              <a:spcBef>
                <a:spcPts val="12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„Człowiek </a:t>
            </a:r>
            <a:r>
              <a:rPr lang="pl-PL" sz="2600" dirty="0">
                <a:solidFill>
                  <a:schemeClr val="tx1"/>
                </a:solidFill>
              </a:rPr>
              <a:t>zawsze myśli, że te idiotki niczym go już nie zaskoczą – a tu: proszę! Feministki zawsze, jak kretynki, domagały się, by kobiety pracowały poza domem</a:t>
            </a:r>
            <a:r>
              <a:rPr lang="pl-PL" sz="2600" dirty="0" smtClean="0">
                <a:solidFill>
                  <a:schemeClr val="tx1"/>
                </a:solidFill>
              </a:rPr>
              <a:t>.”</a:t>
            </a: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326265" y="4137620"/>
            <a:ext cx="2905168" cy="1412948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Mowa nienawiści </a:t>
            </a:r>
          </a:p>
          <a:p>
            <a:pPr algn="ctr"/>
            <a:r>
              <a:rPr lang="pl-PL" sz="2800" b="1" dirty="0" smtClean="0"/>
              <a:t>cytaty</a:t>
            </a:r>
            <a:endParaRPr lang="pl-PL" sz="2800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658318" y="2703094"/>
            <a:ext cx="2861419" cy="1434525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dk1"/>
                </a:solidFill>
              </a:rPr>
              <a:t>Analiza treści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3918424" y="430454"/>
            <a:ext cx="3600000" cy="2160000"/>
            <a:chOff x="3918424" y="430454"/>
            <a:chExt cx="3600000" cy="2160000"/>
          </a:xfrm>
        </p:grpSpPr>
        <p:sp>
          <p:nvSpPr>
            <p:cNvPr id="4" name="Objaśnienie ze strzałką w dół 3"/>
            <p:cNvSpPr/>
            <p:nvPr/>
          </p:nvSpPr>
          <p:spPr>
            <a:xfrm>
              <a:off x="3918424" y="430454"/>
              <a:ext cx="3600000" cy="2160000"/>
            </a:xfrm>
            <a:prstGeom prst="downArrowCallout">
              <a:avLst>
                <a:gd name="adj1" fmla="val 27301"/>
                <a:gd name="adj2" fmla="val 13494"/>
                <a:gd name="adj3" fmla="val 25000"/>
                <a:gd name="adj4" fmla="val 7572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pl-PL" sz="2000" dirty="0" smtClean="0">
                  <a:solidFill>
                    <a:schemeClr val="tx1"/>
                  </a:solidFill>
                </a:rPr>
                <a:t>Ocena cytatów</a:t>
              </a:r>
            </a:p>
            <a:p>
              <a:pPr algn="r"/>
              <a:r>
                <a:rPr lang="pl-PL" sz="2000" dirty="0" smtClean="0">
                  <a:solidFill>
                    <a:schemeClr val="tx1"/>
                  </a:solidFill>
                </a:rPr>
                <a:t>przez mniejszości 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pic>
          <p:nvPicPr>
            <p:cNvPr id="3082" name="Picture 10" descr="Znalezione obrazy dla zapytania group ic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344" y="590880"/>
              <a:ext cx="1400830" cy="140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a 6"/>
          <p:cNvGrpSpPr/>
          <p:nvPr/>
        </p:nvGrpSpPr>
        <p:grpSpPr>
          <a:xfrm>
            <a:off x="141989" y="906380"/>
            <a:ext cx="3433011" cy="2775284"/>
            <a:chOff x="268913" y="810127"/>
            <a:chExt cx="3433011" cy="2775284"/>
          </a:xfrm>
        </p:grpSpPr>
        <p:sp>
          <p:nvSpPr>
            <p:cNvPr id="6" name="Objaśnienie owalne 5"/>
            <p:cNvSpPr/>
            <p:nvPr/>
          </p:nvSpPr>
          <p:spPr>
            <a:xfrm>
              <a:off x="268913" y="810127"/>
              <a:ext cx="3433011" cy="2775284"/>
            </a:xfrm>
            <a:prstGeom prst="wedgeEllipseCallo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76" name="Picture 4" descr="http://icons.iconarchive.com/icons/iconsmind/outline/512/Internet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187" y="906379"/>
              <a:ext cx="1492460" cy="149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Znalezione obrazy dla zapytania TV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89" y="1079882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Znalezione obrazy dla zapytania newspap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417" y="2073095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Podobny obraz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42" y="2392694"/>
              <a:ext cx="857409" cy="85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a 8"/>
          <p:cNvGrpSpPr/>
          <p:nvPr/>
        </p:nvGrpSpPr>
        <p:grpSpPr>
          <a:xfrm>
            <a:off x="4683899" y="4362899"/>
            <a:ext cx="3600000" cy="2160000"/>
            <a:chOff x="4683899" y="4362899"/>
            <a:chExt cx="3600000" cy="2160000"/>
          </a:xfrm>
        </p:grpSpPr>
        <p:sp>
          <p:nvSpPr>
            <p:cNvPr id="17" name="Objaśnienie ze strzałką w górę 16"/>
            <p:cNvSpPr/>
            <p:nvPr/>
          </p:nvSpPr>
          <p:spPr>
            <a:xfrm>
              <a:off x="4683899" y="4362899"/>
              <a:ext cx="3600000" cy="2160000"/>
            </a:xfrm>
            <a:prstGeom prst="upArrowCallout">
              <a:avLst>
                <a:gd name="adj1" fmla="val 22744"/>
                <a:gd name="adj2" fmla="val 12857"/>
                <a:gd name="adj3" fmla="val 27971"/>
                <a:gd name="adj4" fmla="val 7202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sz="2000" dirty="0" smtClean="0">
                  <a:solidFill>
                    <a:schemeClr val="tx1"/>
                  </a:solidFill>
                </a:rPr>
                <a:t>Mapa treści </a:t>
              </a:r>
            </a:p>
            <a:p>
              <a:r>
                <a:rPr lang="pl-PL" sz="2000" dirty="0" smtClean="0">
                  <a:solidFill>
                    <a:schemeClr val="tx1"/>
                  </a:solidFill>
                </a:rPr>
                <a:t>- Jak obrażane są </a:t>
              </a:r>
            </a:p>
            <a:p>
              <a:r>
                <a:rPr lang="pl-PL" sz="2000" dirty="0" smtClean="0">
                  <a:solidFill>
                    <a:schemeClr val="tx1"/>
                  </a:solidFill>
                </a:rPr>
                <a:t>Mniejszości?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pic>
          <p:nvPicPr>
            <p:cNvPr id="3086" name="Picture 14" descr="Podobny obraz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699" y="5077741"/>
              <a:ext cx="1431319" cy="14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rostokąt zaokrąglony 14"/>
          <p:cNvSpPr/>
          <p:nvPr/>
        </p:nvSpPr>
        <p:spPr>
          <a:xfrm>
            <a:off x="8975558" y="1299411"/>
            <a:ext cx="2861210" cy="1382241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Ogólnopolski</a:t>
            </a:r>
          </a:p>
          <a:p>
            <a:pPr algn="ctr"/>
            <a:r>
              <a:rPr lang="pl-PL" sz="2800" b="1" dirty="0" smtClean="0">
                <a:solidFill>
                  <a:schemeClr val="dk1"/>
                </a:solidFill>
              </a:rPr>
              <a:t>sondaż</a:t>
            </a:r>
            <a:endParaRPr lang="pl-PL" sz="2800" b="1" dirty="0">
              <a:solidFill>
                <a:schemeClr val="dk1"/>
              </a:solidFill>
            </a:endParaRPr>
          </a:p>
        </p:txBody>
      </p:sp>
      <p:sp>
        <p:nvSpPr>
          <p:cNvPr id="3" name="Strzałka w prawo z wcięciem 2"/>
          <p:cNvSpPr/>
          <p:nvPr/>
        </p:nvSpPr>
        <p:spPr>
          <a:xfrm rot="19272701">
            <a:off x="3458909" y="3934120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tx1"/>
              </a:solidFill>
            </a:endParaRPr>
          </a:p>
        </p:txBody>
      </p:sp>
      <p:sp>
        <p:nvSpPr>
          <p:cNvPr id="16" name="Strzałka w prawo z wcięciem 15"/>
          <p:cNvSpPr/>
          <p:nvPr/>
        </p:nvSpPr>
        <p:spPr>
          <a:xfrm rot="19272701">
            <a:off x="7833500" y="2491989"/>
            <a:ext cx="1044796" cy="678332"/>
          </a:xfrm>
          <a:prstGeom prst="notchedRightArrow">
            <a:avLst>
              <a:gd name="adj1" fmla="val 100000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800" b="1"/>
          </a:p>
        </p:txBody>
      </p:sp>
      <p:grpSp>
        <p:nvGrpSpPr>
          <p:cNvPr id="12" name="Grupa 11"/>
          <p:cNvGrpSpPr/>
          <p:nvPr/>
        </p:nvGrpSpPr>
        <p:grpSpPr>
          <a:xfrm>
            <a:off x="8603055" y="3286339"/>
            <a:ext cx="3340529" cy="2875748"/>
            <a:chOff x="8603055" y="3089272"/>
            <a:chExt cx="3340529" cy="2875748"/>
          </a:xfrm>
        </p:grpSpPr>
        <p:sp>
          <p:nvSpPr>
            <p:cNvPr id="11" name="Objaśnienie owalne 10"/>
            <p:cNvSpPr/>
            <p:nvPr/>
          </p:nvSpPr>
          <p:spPr>
            <a:xfrm>
              <a:off x="8603055" y="3089272"/>
              <a:ext cx="3340529" cy="2875748"/>
            </a:xfrm>
            <a:prstGeom prst="wedgeEllipseCallout">
              <a:avLst>
                <a:gd name="adj1" fmla="val 33563"/>
                <a:gd name="adj2" fmla="val -6357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pl-PL" sz="2000" dirty="0">
                  <a:solidFill>
                    <a:schemeClr val="tx1"/>
                  </a:solidFill>
                </a:rPr>
                <a:t>Reprezentatywna grupa dorosłych i młodzieży</a:t>
              </a:r>
            </a:p>
          </p:txBody>
        </p:sp>
        <p:pic>
          <p:nvPicPr>
            <p:cNvPr id="3088" name="Picture 16" descr="Znalezione obrazy dla zapytania survey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336" y="4245288"/>
              <a:ext cx="1065638" cy="130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8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716"/>
            <a:ext cx="9507621" cy="713071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411453" y="1459832"/>
            <a:ext cx="2096167" cy="53981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1" t="31384"/>
          <a:stretch/>
        </p:blipFill>
        <p:spPr>
          <a:xfrm>
            <a:off x="9031704" y="0"/>
            <a:ext cx="2967792" cy="67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 flipV="1">
            <a:off x="0" y="3928720"/>
            <a:ext cx="11534274" cy="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76463" y="368969"/>
            <a:ext cx="2534653" cy="6416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2016</a:t>
            </a:r>
            <a:endParaRPr lang="pl-PL" sz="3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36884" y="1322202"/>
            <a:ext cx="58823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Sondaż ogólnopolski (CAPI)</a:t>
            </a:r>
          </a:p>
          <a:p>
            <a:r>
              <a:rPr lang="pl-PL" sz="3200" dirty="0" smtClean="0"/>
              <a:t>Losowa ogólnopolska próba PESEL</a:t>
            </a:r>
          </a:p>
          <a:p>
            <a:r>
              <a:rPr lang="pl-PL" sz="3200" b="1" dirty="0" smtClean="0"/>
              <a:t>Dorośli (18+) 1052 osób</a:t>
            </a:r>
          </a:p>
          <a:p>
            <a:r>
              <a:rPr lang="pl-PL" sz="3200" b="1" dirty="0" smtClean="0"/>
              <a:t>Młodzież (16-18) 682 osób</a:t>
            </a:r>
            <a:endParaRPr lang="pl-PL" sz="3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43147" y="4778878"/>
            <a:ext cx="51626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Sondaż ogólnopolski (CAPI)</a:t>
            </a:r>
          </a:p>
          <a:p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Losowa ogólnopolska próba PESEL</a:t>
            </a:r>
          </a:p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Dorośli (18+) 1007 osób</a:t>
            </a:r>
          </a:p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Młodzież (16-18) 653 osób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392779" y="1667287"/>
            <a:ext cx="5478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Mowa nienawiści wobec:</a:t>
            </a:r>
          </a:p>
          <a:p>
            <a:r>
              <a:rPr lang="pl-PL" sz="2400" dirty="0" smtClean="0"/>
              <a:t>Żydów, muzułmanów, uchodźców, </a:t>
            </a:r>
            <a:r>
              <a:rPr lang="pl-PL" sz="2400" dirty="0"/>
              <a:t>Romów, </a:t>
            </a:r>
            <a:r>
              <a:rPr lang="pl-PL" sz="2400" dirty="0" smtClean="0"/>
              <a:t>Ukraińców, Osób czarnoskórych, </a:t>
            </a:r>
            <a:r>
              <a:rPr lang="pl-PL" sz="2400" dirty="0"/>
              <a:t>gejów, </a:t>
            </a:r>
            <a:r>
              <a:rPr lang="pl-PL" sz="2400" dirty="0" smtClean="0"/>
              <a:t>lesbijek, osób transseksualnych i feministek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176463" y="3988385"/>
            <a:ext cx="2534653" cy="641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2014</a:t>
            </a:r>
            <a:endParaRPr lang="pl-PL" sz="3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81537" y="5308631"/>
            <a:ext cx="533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Mowa nienawiści wobec:</a:t>
            </a:r>
          </a:p>
          <a:p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Żydów, muzułmanów, Romów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Ukraińców, Osób czarnoskórych, gejów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81705"/>
          <a:stretch/>
        </p:blipFill>
        <p:spPr>
          <a:xfrm>
            <a:off x="1572127" y="268439"/>
            <a:ext cx="10282989" cy="93262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 b="7863"/>
          <a:stretch/>
        </p:blipFill>
        <p:spPr>
          <a:xfrm>
            <a:off x="0" y="1201067"/>
            <a:ext cx="11598442" cy="565693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2340" y="1201066"/>
            <a:ext cx="11969660" cy="565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5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1" y="132347"/>
            <a:ext cx="8967537" cy="672565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889966" y="3390900"/>
            <a:ext cx="4302034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60515" y="1714500"/>
            <a:ext cx="6397535" cy="520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92431" y="3181350"/>
            <a:ext cx="6397535" cy="367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5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76205" y="-1"/>
            <a:ext cx="4432663" cy="6992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72151" y="0"/>
            <a:ext cx="5003072" cy="6992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" y="1715589"/>
            <a:ext cx="4589417" cy="6866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67989" y="794656"/>
            <a:ext cx="4302034" cy="6992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4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306</Words>
  <Application>Microsoft Office PowerPoint</Application>
  <PresentationFormat>Panoramiczny</PresentationFormat>
  <Paragraphs>38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Ogólny model desensytyzacji na mowę nienawiści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Mikołaj Winiewski</dc:creator>
  <cp:lastModifiedBy>Michał</cp:lastModifiedBy>
  <cp:revision>27</cp:revision>
  <dcterms:created xsi:type="dcterms:W3CDTF">2017-02-22T19:41:11Z</dcterms:created>
  <dcterms:modified xsi:type="dcterms:W3CDTF">2017-02-24T13:36:30Z</dcterms:modified>
</cp:coreProperties>
</file>