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3" r:id="rId3"/>
    <p:sldId id="294" r:id="rId4"/>
    <p:sldId id="295" r:id="rId5"/>
    <p:sldId id="296" r:id="rId6"/>
    <p:sldId id="297" r:id="rId7"/>
    <p:sldId id="299" r:id="rId8"/>
    <p:sldId id="300" r:id="rId9"/>
    <p:sldId id="301" r:id="rId10"/>
    <p:sldId id="298" r:id="rId11"/>
    <p:sldId id="302" r:id="rId12"/>
    <p:sldId id="284" r:id="rId13"/>
    <p:sldId id="267" r:id="rId14"/>
  </p:sldIdLst>
  <p:sldSz cx="9144000" cy="6858000" type="screen4x3"/>
  <p:notesSz cx="7099300" cy="10234613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713">
          <p15:clr>
            <a:srgbClr val="A4A3A4"/>
          </p15:clr>
        </p15:guide>
        <p15:guide id="2" pos="125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522" autoAdjust="0"/>
    <p:restoredTop sz="85694" autoAdjust="0"/>
  </p:normalViewPr>
  <p:slideViewPr>
    <p:cSldViewPr snapToGrid="0" snapToObjects="1">
      <p:cViewPr varScale="1">
        <p:scale>
          <a:sx n="80" d="100"/>
          <a:sy n="80" d="100"/>
        </p:scale>
        <p:origin x="744" y="90"/>
      </p:cViewPr>
      <p:guideLst>
        <p:guide orient="horz" pos="3713"/>
        <p:guide pos="125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769E51-05EC-44EC-9094-5A75A0880C3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2F5C826-1067-4F04-9D3D-E3C2979E28B2}">
      <dgm:prSet custT="1"/>
      <dgm:spPr/>
      <dgm:t>
        <a:bodyPr/>
        <a:lstStyle/>
        <a:p>
          <a:pPr rtl="0"/>
          <a:r>
            <a:rPr lang="pl-PL" sz="1600" dirty="0" smtClean="0"/>
            <a:t>Wykonanie tłumaczeń pisemnych w I grupie językowej na lata 2014-2016</a:t>
          </a:r>
          <a:endParaRPr lang="pl-PL" sz="1600" dirty="0"/>
        </a:p>
      </dgm:t>
    </dgm:pt>
    <dgm:pt modelId="{B2113EBF-2458-48F5-93E5-665EF036E0E0}" type="parTrans" cxnId="{DB2C6F4A-C22C-462B-98B9-2F810ECBCE57}">
      <dgm:prSet/>
      <dgm:spPr/>
      <dgm:t>
        <a:bodyPr/>
        <a:lstStyle/>
        <a:p>
          <a:endParaRPr lang="pl-PL"/>
        </a:p>
      </dgm:t>
    </dgm:pt>
    <dgm:pt modelId="{A2DDF19E-4F36-4529-B8F7-A244B41E1DEA}" type="sibTrans" cxnId="{DB2C6F4A-C22C-462B-98B9-2F810ECBCE57}">
      <dgm:prSet/>
      <dgm:spPr/>
      <dgm:t>
        <a:bodyPr/>
        <a:lstStyle/>
        <a:p>
          <a:endParaRPr lang="pl-PL"/>
        </a:p>
      </dgm:t>
    </dgm:pt>
    <dgm:pt modelId="{E4A4410C-E210-4DD9-B35F-EB1E6295F547}">
      <dgm:prSet custT="1"/>
      <dgm:spPr/>
      <dgm:t>
        <a:bodyPr/>
        <a:lstStyle/>
        <a:p>
          <a:pPr rtl="0"/>
          <a:r>
            <a:rPr lang="pl-PL" sz="1600" dirty="0" smtClean="0"/>
            <a:t>Dostawa materiałów reklamowych oraz druk materiałów informacyjno-promocyjnych na potrzeby kampanii komunikacji i promocji projektu Program e-Cło</a:t>
          </a:r>
          <a:endParaRPr lang="pl-PL" sz="1600" dirty="0"/>
        </a:p>
      </dgm:t>
    </dgm:pt>
    <dgm:pt modelId="{D3D86601-F49C-4752-BD5A-9106E615CD78}" type="parTrans" cxnId="{89B0976E-CD3F-4065-98EE-8E6E2DD0E6DC}">
      <dgm:prSet/>
      <dgm:spPr/>
      <dgm:t>
        <a:bodyPr/>
        <a:lstStyle/>
        <a:p>
          <a:endParaRPr lang="pl-PL"/>
        </a:p>
      </dgm:t>
    </dgm:pt>
    <dgm:pt modelId="{3E219C94-5F40-43E6-8D59-D60BF087C9A8}" type="sibTrans" cxnId="{89B0976E-CD3F-4065-98EE-8E6E2DD0E6DC}">
      <dgm:prSet/>
      <dgm:spPr/>
      <dgm:t>
        <a:bodyPr/>
        <a:lstStyle/>
        <a:p>
          <a:endParaRPr lang="pl-PL"/>
        </a:p>
      </dgm:t>
    </dgm:pt>
    <dgm:pt modelId="{0DE8E7F1-CE69-4AC0-B524-FECE9CB22019}">
      <dgm:prSet custT="1"/>
      <dgm:spPr/>
      <dgm:t>
        <a:bodyPr/>
        <a:lstStyle/>
        <a:p>
          <a:pPr rtl="0"/>
          <a:r>
            <a:rPr lang="pl-PL" sz="1600" dirty="0" smtClean="0"/>
            <a:t>Zakup kalendarzy na 2014 r. (na 2015 r., na 2016 r.)</a:t>
          </a:r>
          <a:endParaRPr lang="pl-PL" sz="1600" dirty="0"/>
        </a:p>
      </dgm:t>
    </dgm:pt>
    <dgm:pt modelId="{0C61B480-098E-41FC-992D-369B955DCC36}" type="parTrans" cxnId="{9353B545-E421-41D6-923A-A02C41A4967B}">
      <dgm:prSet/>
      <dgm:spPr/>
      <dgm:t>
        <a:bodyPr/>
        <a:lstStyle/>
        <a:p>
          <a:endParaRPr lang="pl-PL"/>
        </a:p>
      </dgm:t>
    </dgm:pt>
    <dgm:pt modelId="{68219B62-0E91-4B61-A798-3E7B0A376A3C}" type="sibTrans" cxnId="{9353B545-E421-41D6-923A-A02C41A4967B}">
      <dgm:prSet/>
      <dgm:spPr/>
      <dgm:t>
        <a:bodyPr/>
        <a:lstStyle/>
        <a:p>
          <a:endParaRPr lang="pl-PL"/>
        </a:p>
      </dgm:t>
    </dgm:pt>
    <dgm:pt modelId="{1D419552-0F68-49BD-8243-1C648D365906}">
      <dgm:prSet custT="1"/>
      <dgm:spPr/>
      <dgm:t>
        <a:bodyPr/>
        <a:lstStyle/>
        <a:p>
          <a:pPr rtl="0"/>
          <a:r>
            <a:rPr lang="pl-PL" sz="1600" dirty="0" smtClean="0"/>
            <a:t>Świadczenie usług utrzymania czystości i wykonanie prac porządkowych w gmachu i na terenie posesji Ministerstwa Finansów</a:t>
          </a:r>
          <a:endParaRPr lang="pl-PL" sz="1600" dirty="0"/>
        </a:p>
      </dgm:t>
    </dgm:pt>
    <dgm:pt modelId="{73156CA2-043E-4660-9D82-79CFC4FE7023}" type="parTrans" cxnId="{ADFEF295-6C39-47BA-842E-702575A7EE50}">
      <dgm:prSet/>
      <dgm:spPr/>
      <dgm:t>
        <a:bodyPr/>
        <a:lstStyle/>
        <a:p>
          <a:endParaRPr lang="pl-PL"/>
        </a:p>
      </dgm:t>
    </dgm:pt>
    <dgm:pt modelId="{56743D66-977F-4C0F-A3C2-4B8E301E7551}" type="sibTrans" cxnId="{ADFEF295-6C39-47BA-842E-702575A7EE50}">
      <dgm:prSet/>
      <dgm:spPr/>
      <dgm:t>
        <a:bodyPr/>
        <a:lstStyle/>
        <a:p>
          <a:endParaRPr lang="pl-PL"/>
        </a:p>
      </dgm:t>
    </dgm:pt>
    <dgm:pt modelId="{F5EFDAA1-B345-49FF-8590-3F7704F6A4EB}">
      <dgm:prSet custT="1"/>
      <dgm:spPr/>
      <dgm:t>
        <a:bodyPr/>
        <a:lstStyle/>
        <a:p>
          <a:pPr rtl="0"/>
          <a:r>
            <a:rPr lang="pl-PL" sz="1600" smtClean="0"/>
            <a:t>Ochrona parkingu Ministerstwa Finansów oraz obsługa szatni i punktu wydawania kluczy</a:t>
          </a:r>
          <a:endParaRPr lang="pl-PL" sz="1600"/>
        </a:p>
      </dgm:t>
    </dgm:pt>
    <dgm:pt modelId="{05C655FE-6C4B-4184-AAAE-8A31AC11497D}" type="parTrans" cxnId="{BB6C812E-2AC2-4EFC-BCC1-820E872FE43B}">
      <dgm:prSet/>
      <dgm:spPr/>
      <dgm:t>
        <a:bodyPr/>
        <a:lstStyle/>
        <a:p>
          <a:endParaRPr lang="pl-PL"/>
        </a:p>
      </dgm:t>
    </dgm:pt>
    <dgm:pt modelId="{991AC08A-04D4-49E1-93E8-A821BB71B631}" type="sibTrans" cxnId="{BB6C812E-2AC2-4EFC-BCC1-820E872FE43B}">
      <dgm:prSet/>
      <dgm:spPr/>
      <dgm:t>
        <a:bodyPr/>
        <a:lstStyle/>
        <a:p>
          <a:endParaRPr lang="pl-PL"/>
        </a:p>
      </dgm:t>
    </dgm:pt>
    <dgm:pt modelId="{2DF23FC8-D60A-4E2A-B377-F0C3740EB8AA}">
      <dgm:prSet custT="1"/>
      <dgm:spPr/>
      <dgm:t>
        <a:bodyPr/>
        <a:lstStyle/>
        <a:p>
          <a:pPr rtl="0"/>
          <a:r>
            <a:rPr lang="pl-PL" sz="1600" smtClean="0"/>
            <a:t>Zakup, dostawa, rozładunek, przemieszczenie, montaż oraz ustawienie mebli biurowych na potrzeby Ministerstwa Finansów</a:t>
          </a:r>
          <a:endParaRPr lang="pl-PL" sz="1600"/>
        </a:p>
      </dgm:t>
    </dgm:pt>
    <dgm:pt modelId="{D637E049-F5A1-48D4-8D9A-FE522D0A3BD3}" type="parTrans" cxnId="{1A918C9F-233E-4BEB-BFC8-D0995E18E3E2}">
      <dgm:prSet/>
      <dgm:spPr/>
      <dgm:t>
        <a:bodyPr/>
        <a:lstStyle/>
        <a:p>
          <a:endParaRPr lang="pl-PL"/>
        </a:p>
      </dgm:t>
    </dgm:pt>
    <dgm:pt modelId="{1FA3C95B-D3F1-46E2-B9FC-666061A2415F}" type="sibTrans" cxnId="{1A918C9F-233E-4BEB-BFC8-D0995E18E3E2}">
      <dgm:prSet/>
      <dgm:spPr/>
      <dgm:t>
        <a:bodyPr/>
        <a:lstStyle/>
        <a:p>
          <a:endParaRPr lang="pl-PL"/>
        </a:p>
      </dgm:t>
    </dgm:pt>
    <dgm:pt modelId="{EB6E424E-F919-45F7-B994-EA02DEFCFC95}">
      <dgm:prSet custT="1"/>
      <dgm:spPr/>
      <dgm:t>
        <a:bodyPr/>
        <a:lstStyle/>
        <a:p>
          <a:pPr rtl="0"/>
          <a:r>
            <a:rPr lang="pl-PL" sz="1600" dirty="0" smtClean="0"/>
            <a:t>Wykonanie i dystrybucja formularzy i broszur informacyjnych związanych z rozliczeniem podatników podatku dochodowego</a:t>
          </a:r>
          <a:endParaRPr lang="pl-PL" sz="1600" dirty="0"/>
        </a:p>
      </dgm:t>
    </dgm:pt>
    <dgm:pt modelId="{7C732AF8-3642-437F-A397-78E3C36C821E}" type="parTrans" cxnId="{5CB639D0-568E-440C-B567-2B79026E6134}">
      <dgm:prSet/>
      <dgm:spPr/>
      <dgm:t>
        <a:bodyPr/>
        <a:lstStyle/>
        <a:p>
          <a:endParaRPr lang="pl-PL"/>
        </a:p>
      </dgm:t>
    </dgm:pt>
    <dgm:pt modelId="{FF0AD320-10C6-4068-8D35-C3B3FB1973A4}" type="sibTrans" cxnId="{5CB639D0-568E-440C-B567-2B79026E6134}">
      <dgm:prSet/>
      <dgm:spPr/>
      <dgm:t>
        <a:bodyPr/>
        <a:lstStyle/>
        <a:p>
          <a:endParaRPr lang="pl-PL"/>
        </a:p>
      </dgm:t>
    </dgm:pt>
    <dgm:pt modelId="{5D6B82E5-9AC8-4900-A3B9-21D64490D1E2}">
      <dgm:prSet custT="1"/>
      <dgm:spPr/>
      <dgm:t>
        <a:bodyPr/>
        <a:lstStyle/>
        <a:p>
          <a:pPr rtl="0"/>
          <a:r>
            <a:rPr lang="pl-PL" sz="1600" dirty="0" smtClean="0"/>
            <a:t>Budowa, wdrożenie i utrzymanie Systemu ERP w Ministerstwie Finansów</a:t>
          </a:r>
          <a:endParaRPr lang="pl-PL" sz="1600" dirty="0"/>
        </a:p>
      </dgm:t>
    </dgm:pt>
    <dgm:pt modelId="{24F0A986-AB82-4A4C-91C5-20287B8D6E28}" type="parTrans" cxnId="{FE3E97E3-3A11-42D1-A1B9-77218F09F7F8}">
      <dgm:prSet/>
      <dgm:spPr/>
      <dgm:t>
        <a:bodyPr/>
        <a:lstStyle/>
        <a:p>
          <a:endParaRPr lang="pl-PL"/>
        </a:p>
      </dgm:t>
    </dgm:pt>
    <dgm:pt modelId="{8A2BA839-CCB8-4D4D-AFB1-EA149A7AE690}" type="sibTrans" cxnId="{FE3E97E3-3A11-42D1-A1B9-77218F09F7F8}">
      <dgm:prSet/>
      <dgm:spPr/>
      <dgm:t>
        <a:bodyPr/>
        <a:lstStyle/>
        <a:p>
          <a:endParaRPr lang="pl-PL"/>
        </a:p>
      </dgm:t>
    </dgm:pt>
    <dgm:pt modelId="{CF711AB6-5CFB-4957-B933-9E07B834EB9F}" type="pres">
      <dgm:prSet presAssocID="{BF769E51-05EC-44EC-9094-5A75A0880C3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01EAD660-17EE-4371-A9B9-F346AD78489F}" type="pres">
      <dgm:prSet presAssocID="{92F5C826-1067-4F04-9D3D-E3C2979E28B2}" presName="thickLine" presStyleLbl="alignNode1" presStyleIdx="0" presStyleCnt="8"/>
      <dgm:spPr/>
    </dgm:pt>
    <dgm:pt modelId="{88119592-8E3A-4D11-BADF-6C33A3690A36}" type="pres">
      <dgm:prSet presAssocID="{92F5C826-1067-4F04-9D3D-E3C2979E28B2}" presName="horz1" presStyleCnt="0"/>
      <dgm:spPr/>
    </dgm:pt>
    <dgm:pt modelId="{F7F14994-271D-47AC-8F8C-F9C8B60A1ED3}" type="pres">
      <dgm:prSet presAssocID="{92F5C826-1067-4F04-9D3D-E3C2979E28B2}" presName="tx1" presStyleLbl="revTx" presStyleIdx="0" presStyleCnt="8"/>
      <dgm:spPr/>
      <dgm:t>
        <a:bodyPr/>
        <a:lstStyle/>
        <a:p>
          <a:endParaRPr lang="pl-PL"/>
        </a:p>
      </dgm:t>
    </dgm:pt>
    <dgm:pt modelId="{BE40CEA9-2C1E-494F-9DB8-D26AADACC52F}" type="pres">
      <dgm:prSet presAssocID="{92F5C826-1067-4F04-9D3D-E3C2979E28B2}" presName="vert1" presStyleCnt="0"/>
      <dgm:spPr/>
    </dgm:pt>
    <dgm:pt modelId="{9D6FBF73-BB6F-4FE2-90A7-A372E71728D7}" type="pres">
      <dgm:prSet presAssocID="{E4A4410C-E210-4DD9-B35F-EB1E6295F547}" presName="thickLine" presStyleLbl="alignNode1" presStyleIdx="1" presStyleCnt="8"/>
      <dgm:spPr/>
    </dgm:pt>
    <dgm:pt modelId="{7B6A6061-02A1-4E11-B3D0-DD227FB74B64}" type="pres">
      <dgm:prSet presAssocID="{E4A4410C-E210-4DD9-B35F-EB1E6295F547}" presName="horz1" presStyleCnt="0"/>
      <dgm:spPr/>
    </dgm:pt>
    <dgm:pt modelId="{4243FF17-E940-48BF-8BA0-F21611DEC44E}" type="pres">
      <dgm:prSet presAssocID="{E4A4410C-E210-4DD9-B35F-EB1E6295F547}" presName="tx1" presStyleLbl="revTx" presStyleIdx="1" presStyleCnt="8"/>
      <dgm:spPr/>
      <dgm:t>
        <a:bodyPr/>
        <a:lstStyle/>
        <a:p>
          <a:endParaRPr lang="pl-PL"/>
        </a:p>
      </dgm:t>
    </dgm:pt>
    <dgm:pt modelId="{97BED278-BAD4-4B00-B0D4-4D73D75FE255}" type="pres">
      <dgm:prSet presAssocID="{E4A4410C-E210-4DD9-B35F-EB1E6295F547}" presName="vert1" presStyleCnt="0"/>
      <dgm:spPr/>
    </dgm:pt>
    <dgm:pt modelId="{A65F51FF-82C0-4074-A722-B8548DC48139}" type="pres">
      <dgm:prSet presAssocID="{0DE8E7F1-CE69-4AC0-B524-FECE9CB22019}" presName="thickLine" presStyleLbl="alignNode1" presStyleIdx="2" presStyleCnt="8"/>
      <dgm:spPr/>
    </dgm:pt>
    <dgm:pt modelId="{32B21EC1-1734-465E-A41F-A4C6B1057061}" type="pres">
      <dgm:prSet presAssocID="{0DE8E7F1-CE69-4AC0-B524-FECE9CB22019}" presName="horz1" presStyleCnt="0"/>
      <dgm:spPr/>
    </dgm:pt>
    <dgm:pt modelId="{ED064F5D-815D-48FE-ACB4-2BEA9C86B5EB}" type="pres">
      <dgm:prSet presAssocID="{0DE8E7F1-CE69-4AC0-B524-FECE9CB22019}" presName="tx1" presStyleLbl="revTx" presStyleIdx="2" presStyleCnt="8"/>
      <dgm:spPr/>
      <dgm:t>
        <a:bodyPr/>
        <a:lstStyle/>
        <a:p>
          <a:endParaRPr lang="pl-PL"/>
        </a:p>
      </dgm:t>
    </dgm:pt>
    <dgm:pt modelId="{D3EBB780-4260-452E-87B0-31DBABC74C31}" type="pres">
      <dgm:prSet presAssocID="{0DE8E7F1-CE69-4AC0-B524-FECE9CB22019}" presName="vert1" presStyleCnt="0"/>
      <dgm:spPr/>
    </dgm:pt>
    <dgm:pt modelId="{76223027-CB67-454C-A628-DFDECE273638}" type="pres">
      <dgm:prSet presAssocID="{1D419552-0F68-49BD-8243-1C648D365906}" presName="thickLine" presStyleLbl="alignNode1" presStyleIdx="3" presStyleCnt="8"/>
      <dgm:spPr/>
    </dgm:pt>
    <dgm:pt modelId="{4037272E-9134-453D-9379-416C46C476A2}" type="pres">
      <dgm:prSet presAssocID="{1D419552-0F68-49BD-8243-1C648D365906}" presName="horz1" presStyleCnt="0"/>
      <dgm:spPr/>
    </dgm:pt>
    <dgm:pt modelId="{B0819311-B5B2-4177-8C86-F4DAD55CA207}" type="pres">
      <dgm:prSet presAssocID="{1D419552-0F68-49BD-8243-1C648D365906}" presName="tx1" presStyleLbl="revTx" presStyleIdx="3" presStyleCnt="8"/>
      <dgm:spPr/>
      <dgm:t>
        <a:bodyPr/>
        <a:lstStyle/>
        <a:p>
          <a:endParaRPr lang="pl-PL"/>
        </a:p>
      </dgm:t>
    </dgm:pt>
    <dgm:pt modelId="{CB6ACF98-56BB-44BC-BB7A-DDC0FA6057C9}" type="pres">
      <dgm:prSet presAssocID="{1D419552-0F68-49BD-8243-1C648D365906}" presName="vert1" presStyleCnt="0"/>
      <dgm:spPr/>
    </dgm:pt>
    <dgm:pt modelId="{A1B871B9-921E-41C5-8FCA-CF17F88B9AE1}" type="pres">
      <dgm:prSet presAssocID="{F5EFDAA1-B345-49FF-8590-3F7704F6A4EB}" presName="thickLine" presStyleLbl="alignNode1" presStyleIdx="4" presStyleCnt="8"/>
      <dgm:spPr/>
    </dgm:pt>
    <dgm:pt modelId="{BA68044B-B985-4087-BE09-F1571BBB7114}" type="pres">
      <dgm:prSet presAssocID="{F5EFDAA1-B345-49FF-8590-3F7704F6A4EB}" presName="horz1" presStyleCnt="0"/>
      <dgm:spPr/>
    </dgm:pt>
    <dgm:pt modelId="{2DA851B8-8BE3-4E3F-BDC5-5C74F1C4F29B}" type="pres">
      <dgm:prSet presAssocID="{F5EFDAA1-B345-49FF-8590-3F7704F6A4EB}" presName="tx1" presStyleLbl="revTx" presStyleIdx="4" presStyleCnt="8"/>
      <dgm:spPr/>
      <dgm:t>
        <a:bodyPr/>
        <a:lstStyle/>
        <a:p>
          <a:endParaRPr lang="pl-PL"/>
        </a:p>
      </dgm:t>
    </dgm:pt>
    <dgm:pt modelId="{E0CEA942-CB32-4DB6-A4C5-EFCCF122D6D4}" type="pres">
      <dgm:prSet presAssocID="{F5EFDAA1-B345-49FF-8590-3F7704F6A4EB}" presName="vert1" presStyleCnt="0"/>
      <dgm:spPr/>
    </dgm:pt>
    <dgm:pt modelId="{D474FFB2-32E3-4DB9-8AA3-02137C82D178}" type="pres">
      <dgm:prSet presAssocID="{2DF23FC8-D60A-4E2A-B377-F0C3740EB8AA}" presName="thickLine" presStyleLbl="alignNode1" presStyleIdx="5" presStyleCnt="8"/>
      <dgm:spPr/>
    </dgm:pt>
    <dgm:pt modelId="{F4987FBA-BDFB-4A65-87FD-FC4A2DC4BAA1}" type="pres">
      <dgm:prSet presAssocID="{2DF23FC8-D60A-4E2A-B377-F0C3740EB8AA}" presName="horz1" presStyleCnt="0"/>
      <dgm:spPr/>
    </dgm:pt>
    <dgm:pt modelId="{6729CE10-B433-4309-801E-E60245FB8614}" type="pres">
      <dgm:prSet presAssocID="{2DF23FC8-D60A-4E2A-B377-F0C3740EB8AA}" presName="tx1" presStyleLbl="revTx" presStyleIdx="5" presStyleCnt="8"/>
      <dgm:spPr/>
      <dgm:t>
        <a:bodyPr/>
        <a:lstStyle/>
        <a:p>
          <a:endParaRPr lang="pl-PL"/>
        </a:p>
      </dgm:t>
    </dgm:pt>
    <dgm:pt modelId="{88142CCB-CE36-4396-B281-796E355CB645}" type="pres">
      <dgm:prSet presAssocID="{2DF23FC8-D60A-4E2A-B377-F0C3740EB8AA}" presName="vert1" presStyleCnt="0"/>
      <dgm:spPr/>
    </dgm:pt>
    <dgm:pt modelId="{4D9AF020-3DF5-486E-BA5F-DDA8C1D19E99}" type="pres">
      <dgm:prSet presAssocID="{EB6E424E-F919-45F7-B994-EA02DEFCFC95}" presName="thickLine" presStyleLbl="alignNode1" presStyleIdx="6" presStyleCnt="8"/>
      <dgm:spPr/>
    </dgm:pt>
    <dgm:pt modelId="{ACF941FE-5B60-45F1-BC31-A2DDBAF36761}" type="pres">
      <dgm:prSet presAssocID="{EB6E424E-F919-45F7-B994-EA02DEFCFC95}" presName="horz1" presStyleCnt="0"/>
      <dgm:spPr/>
    </dgm:pt>
    <dgm:pt modelId="{F6C83CB0-F9D9-4140-A964-205A21FF2BA8}" type="pres">
      <dgm:prSet presAssocID="{EB6E424E-F919-45F7-B994-EA02DEFCFC95}" presName="tx1" presStyleLbl="revTx" presStyleIdx="6" presStyleCnt="8"/>
      <dgm:spPr/>
      <dgm:t>
        <a:bodyPr/>
        <a:lstStyle/>
        <a:p>
          <a:endParaRPr lang="pl-PL"/>
        </a:p>
      </dgm:t>
    </dgm:pt>
    <dgm:pt modelId="{B513FE95-57AE-42BF-81BA-3450D195034A}" type="pres">
      <dgm:prSet presAssocID="{EB6E424E-F919-45F7-B994-EA02DEFCFC95}" presName="vert1" presStyleCnt="0"/>
      <dgm:spPr/>
    </dgm:pt>
    <dgm:pt modelId="{E1EE0F73-9887-428C-923D-E61311F93B03}" type="pres">
      <dgm:prSet presAssocID="{5D6B82E5-9AC8-4900-A3B9-21D64490D1E2}" presName="thickLine" presStyleLbl="alignNode1" presStyleIdx="7" presStyleCnt="8"/>
      <dgm:spPr/>
    </dgm:pt>
    <dgm:pt modelId="{DADFF291-74B2-4D41-8001-A76752AB153B}" type="pres">
      <dgm:prSet presAssocID="{5D6B82E5-9AC8-4900-A3B9-21D64490D1E2}" presName="horz1" presStyleCnt="0"/>
      <dgm:spPr/>
    </dgm:pt>
    <dgm:pt modelId="{B6E3E4A7-A2E6-48B2-99DF-3B8461E31DD9}" type="pres">
      <dgm:prSet presAssocID="{5D6B82E5-9AC8-4900-A3B9-21D64490D1E2}" presName="tx1" presStyleLbl="revTx" presStyleIdx="7" presStyleCnt="8"/>
      <dgm:spPr/>
      <dgm:t>
        <a:bodyPr/>
        <a:lstStyle/>
        <a:p>
          <a:endParaRPr lang="pl-PL"/>
        </a:p>
      </dgm:t>
    </dgm:pt>
    <dgm:pt modelId="{7990F2D3-D913-4A60-9269-E98DFFCEF93D}" type="pres">
      <dgm:prSet presAssocID="{5D6B82E5-9AC8-4900-A3B9-21D64490D1E2}" presName="vert1" presStyleCnt="0"/>
      <dgm:spPr/>
    </dgm:pt>
  </dgm:ptLst>
  <dgm:cxnLst>
    <dgm:cxn modelId="{DB2C6F4A-C22C-462B-98B9-2F810ECBCE57}" srcId="{BF769E51-05EC-44EC-9094-5A75A0880C3C}" destId="{92F5C826-1067-4F04-9D3D-E3C2979E28B2}" srcOrd="0" destOrd="0" parTransId="{B2113EBF-2458-48F5-93E5-665EF036E0E0}" sibTransId="{A2DDF19E-4F36-4529-B8F7-A244B41E1DEA}"/>
    <dgm:cxn modelId="{FB8739C5-B3F0-4F72-8842-7C1BBE27B125}" type="presOf" srcId="{F5EFDAA1-B345-49FF-8590-3F7704F6A4EB}" destId="{2DA851B8-8BE3-4E3F-BDC5-5C74F1C4F29B}" srcOrd="0" destOrd="0" presId="urn:microsoft.com/office/officeart/2008/layout/LinedList"/>
    <dgm:cxn modelId="{BB6C812E-2AC2-4EFC-BCC1-820E872FE43B}" srcId="{BF769E51-05EC-44EC-9094-5A75A0880C3C}" destId="{F5EFDAA1-B345-49FF-8590-3F7704F6A4EB}" srcOrd="4" destOrd="0" parTransId="{05C655FE-6C4B-4184-AAAE-8A31AC11497D}" sibTransId="{991AC08A-04D4-49E1-93E8-A821BB71B631}"/>
    <dgm:cxn modelId="{4D2C3A5C-7D0B-4C79-ABCC-406D9A3FB257}" type="presOf" srcId="{E4A4410C-E210-4DD9-B35F-EB1E6295F547}" destId="{4243FF17-E940-48BF-8BA0-F21611DEC44E}" srcOrd="0" destOrd="0" presId="urn:microsoft.com/office/officeart/2008/layout/LinedList"/>
    <dgm:cxn modelId="{9353B545-E421-41D6-923A-A02C41A4967B}" srcId="{BF769E51-05EC-44EC-9094-5A75A0880C3C}" destId="{0DE8E7F1-CE69-4AC0-B524-FECE9CB22019}" srcOrd="2" destOrd="0" parTransId="{0C61B480-098E-41FC-992D-369B955DCC36}" sibTransId="{68219B62-0E91-4B61-A798-3E7B0A376A3C}"/>
    <dgm:cxn modelId="{FD31BACB-FD12-46B9-A7A1-A6E5C8A0B711}" type="presOf" srcId="{2DF23FC8-D60A-4E2A-B377-F0C3740EB8AA}" destId="{6729CE10-B433-4309-801E-E60245FB8614}" srcOrd="0" destOrd="0" presId="urn:microsoft.com/office/officeart/2008/layout/LinedList"/>
    <dgm:cxn modelId="{95271F0A-834A-4492-AA0D-8339F62BD0DD}" type="presOf" srcId="{BF769E51-05EC-44EC-9094-5A75A0880C3C}" destId="{CF711AB6-5CFB-4957-B933-9E07B834EB9F}" srcOrd="0" destOrd="0" presId="urn:microsoft.com/office/officeart/2008/layout/LinedList"/>
    <dgm:cxn modelId="{5CB639D0-568E-440C-B567-2B79026E6134}" srcId="{BF769E51-05EC-44EC-9094-5A75A0880C3C}" destId="{EB6E424E-F919-45F7-B994-EA02DEFCFC95}" srcOrd="6" destOrd="0" parTransId="{7C732AF8-3642-437F-A397-78E3C36C821E}" sibTransId="{FF0AD320-10C6-4068-8D35-C3B3FB1973A4}"/>
    <dgm:cxn modelId="{89B0976E-CD3F-4065-98EE-8E6E2DD0E6DC}" srcId="{BF769E51-05EC-44EC-9094-5A75A0880C3C}" destId="{E4A4410C-E210-4DD9-B35F-EB1E6295F547}" srcOrd="1" destOrd="0" parTransId="{D3D86601-F49C-4752-BD5A-9106E615CD78}" sibTransId="{3E219C94-5F40-43E6-8D59-D60BF087C9A8}"/>
    <dgm:cxn modelId="{6F304E1F-CFED-4FA8-908F-09268A973BD3}" type="presOf" srcId="{0DE8E7F1-CE69-4AC0-B524-FECE9CB22019}" destId="{ED064F5D-815D-48FE-ACB4-2BEA9C86B5EB}" srcOrd="0" destOrd="0" presId="urn:microsoft.com/office/officeart/2008/layout/LinedList"/>
    <dgm:cxn modelId="{1A918C9F-233E-4BEB-BFC8-D0995E18E3E2}" srcId="{BF769E51-05EC-44EC-9094-5A75A0880C3C}" destId="{2DF23FC8-D60A-4E2A-B377-F0C3740EB8AA}" srcOrd="5" destOrd="0" parTransId="{D637E049-F5A1-48D4-8D9A-FE522D0A3BD3}" sibTransId="{1FA3C95B-D3F1-46E2-B9FC-666061A2415F}"/>
    <dgm:cxn modelId="{A7E5CCC5-C7A9-4878-8096-B741F682D5E5}" type="presOf" srcId="{EB6E424E-F919-45F7-B994-EA02DEFCFC95}" destId="{F6C83CB0-F9D9-4140-A964-205A21FF2BA8}" srcOrd="0" destOrd="0" presId="urn:microsoft.com/office/officeart/2008/layout/LinedList"/>
    <dgm:cxn modelId="{516A435B-449F-476B-98FA-3A216B9E8F2C}" type="presOf" srcId="{5D6B82E5-9AC8-4900-A3B9-21D64490D1E2}" destId="{B6E3E4A7-A2E6-48B2-99DF-3B8461E31DD9}" srcOrd="0" destOrd="0" presId="urn:microsoft.com/office/officeart/2008/layout/LinedList"/>
    <dgm:cxn modelId="{ADFEF295-6C39-47BA-842E-702575A7EE50}" srcId="{BF769E51-05EC-44EC-9094-5A75A0880C3C}" destId="{1D419552-0F68-49BD-8243-1C648D365906}" srcOrd="3" destOrd="0" parTransId="{73156CA2-043E-4660-9D82-79CFC4FE7023}" sibTransId="{56743D66-977F-4C0F-A3C2-4B8E301E7551}"/>
    <dgm:cxn modelId="{FE3E97E3-3A11-42D1-A1B9-77218F09F7F8}" srcId="{BF769E51-05EC-44EC-9094-5A75A0880C3C}" destId="{5D6B82E5-9AC8-4900-A3B9-21D64490D1E2}" srcOrd="7" destOrd="0" parTransId="{24F0A986-AB82-4A4C-91C5-20287B8D6E28}" sibTransId="{8A2BA839-CCB8-4D4D-AFB1-EA149A7AE690}"/>
    <dgm:cxn modelId="{50D961F9-B32E-4542-9050-4B067DCECFC4}" type="presOf" srcId="{1D419552-0F68-49BD-8243-1C648D365906}" destId="{B0819311-B5B2-4177-8C86-F4DAD55CA207}" srcOrd="0" destOrd="0" presId="urn:microsoft.com/office/officeart/2008/layout/LinedList"/>
    <dgm:cxn modelId="{3C76BA0D-1172-4388-A2E3-6A4D8E3915E5}" type="presOf" srcId="{92F5C826-1067-4F04-9D3D-E3C2979E28B2}" destId="{F7F14994-271D-47AC-8F8C-F9C8B60A1ED3}" srcOrd="0" destOrd="0" presId="urn:microsoft.com/office/officeart/2008/layout/LinedList"/>
    <dgm:cxn modelId="{F974EE02-EF5B-4101-8A40-CE1E17BA249C}" type="presParOf" srcId="{CF711AB6-5CFB-4957-B933-9E07B834EB9F}" destId="{01EAD660-17EE-4371-A9B9-F346AD78489F}" srcOrd="0" destOrd="0" presId="urn:microsoft.com/office/officeart/2008/layout/LinedList"/>
    <dgm:cxn modelId="{4A04BB28-7C45-4646-ACD5-9CA129315F6D}" type="presParOf" srcId="{CF711AB6-5CFB-4957-B933-9E07B834EB9F}" destId="{88119592-8E3A-4D11-BADF-6C33A3690A36}" srcOrd="1" destOrd="0" presId="urn:microsoft.com/office/officeart/2008/layout/LinedList"/>
    <dgm:cxn modelId="{FF1E8EE7-4234-4572-8367-CFD8E6CD0631}" type="presParOf" srcId="{88119592-8E3A-4D11-BADF-6C33A3690A36}" destId="{F7F14994-271D-47AC-8F8C-F9C8B60A1ED3}" srcOrd="0" destOrd="0" presId="urn:microsoft.com/office/officeart/2008/layout/LinedList"/>
    <dgm:cxn modelId="{C9CD5159-FFFA-4197-AE3D-E6920D46A525}" type="presParOf" srcId="{88119592-8E3A-4D11-BADF-6C33A3690A36}" destId="{BE40CEA9-2C1E-494F-9DB8-D26AADACC52F}" srcOrd="1" destOrd="0" presId="urn:microsoft.com/office/officeart/2008/layout/LinedList"/>
    <dgm:cxn modelId="{018422A5-20D9-4A2B-88E1-4797956F67FE}" type="presParOf" srcId="{CF711AB6-5CFB-4957-B933-9E07B834EB9F}" destId="{9D6FBF73-BB6F-4FE2-90A7-A372E71728D7}" srcOrd="2" destOrd="0" presId="urn:microsoft.com/office/officeart/2008/layout/LinedList"/>
    <dgm:cxn modelId="{EBB2986E-71FD-4DCA-B56C-2911BAE5E306}" type="presParOf" srcId="{CF711AB6-5CFB-4957-B933-9E07B834EB9F}" destId="{7B6A6061-02A1-4E11-B3D0-DD227FB74B64}" srcOrd="3" destOrd="0" presId="urn:microsoft.com/office/officeart/2008/layout/LinedList"/>
    <dgm:cxn modelId="{4B63A8E4-CAA4-4F1F-85D5-BF8685239B42}" type="presParOf" srcId="{7B6A6061-02A1-4E11-B3D0-DD227FB74B64}" destId="{4243FF17-E940-48BF-8BA0-F21611DEC44E}" srcOrd="0" destOrd="0" presId="urn:microsoft.com/office/officeart/2008/layout/LinedList"/>
    <dgm:cxn modelId="{039C0E93-E6B1-407E-97AB-8EB45B50298E}" type="presParOf" srcId="{7B6A6061-02A1-4E11-B3D0-DD227FB74B64}" destId="{97BED278-BAD4-4B00-B0D4-4D73D75FE255}" srcOrd="1" destOrd="0" presId="urn:microsoft.com/office/officeart/2008/layout/LinedList"/>
    <dgm:cxn modelId="{18DCB600-7FE4-4767-99D3-BFA6AF7B0E38}" type="presParOf" srcId="{CF711AB6-5CFB-4957-B933-9E07B834EB9F}" destId="{A65F51FF-82C0-4074-A722-B8548DC48139}" srcOrd="4" destOrd="0" presId="urn:microsoft.com/office/officeart/2008/layout/LinedList"/>
    <dgm:cxn modelId="{24990E4C-EE53-4019-AEE4-8C220173996E}" type="presParOf" srcId="{CF711AB6-5CFB-4957-B933-9E07B834EB9F}" destId="{32B21EC1-1734-465E-A41F-A4C6B1057061}" srcOrd="5" destOrd="0" presId="urn:microsoft.com/office/officeart/2008/layout/LinedList"/>
    <dgm:cxn modelId="{6D8B70AF-47F8-442C-9D05-A4D9EF472FF5}" type="presParOf" srcId="{32B21EC1-1734-465E-A41F-A4C6B1057061}" destId="{ED064F5D-815D-48FE-ACB4-2BEA9C86B5EB}" srcOrd="0" destOrd="0" presId="urn:microsoft.com/office/officeart/2008/layout/LinedList"/>
    <dgm:cxn modelId="{5835BA46-7AB3-42A7-A6D8-595A5D1A3161}" type="presParOf" srcId="{32B21EC1-1734-465E-A41F-A4C6B1057061}" destId="{D3EBB780-4260-452E-87B0-31DBABC74C31}" srcOrd="1" destOrd="0" presId="urn:microsoft.com/office/officeart/2008/layout/LinedList"/>
    <dgm:cxn modelId="{7B41381A-E48C-4056-92D9-8EE894CA6CFF}" type="presParOf" srcId="{CF711AB6-5CFB-4957-B933-9E07B834EB9F}" destId="{76223027-CB67-454C-A628-DFDECE273638}" srcOrd="6" destOrd="0" presId="urn:microsoft.com/office/officeart/2008/layout/LinedList"/>
    <dgm:cxn modelId="{C09F8716-2FE3-47BB-93AF-6ACD2C68FC0F}" type="presParOf" srcId="{CF711AB6-5CFB-4957-B933-9E07B834EB9F}" destId="{4037272E-9134-453D-9379-416C46C476A2}" srcOrd="7" destOrd="0" presId="urn:microsoft.com/office/officeart/2008/layout/LinedList"/>
    <dgm:cxn modelId="{820C46DF-9C2B-4635-A5F9-4ECCEE18DF82}" type="presParOf" srcId="{4037272E-9134-453D-9379-416C46C476A2}" destId="{B0819311-B5B2-4177-8C86-F4DAD55CA207}" srcOrd="0" destOrd="0" presId="urn:microsoft.com/office/officeart/2008/layout/LinedList"/>
    <dgm:cxn modelId="{29CF55C8-04C0-48B3-A832-4FD8A40659B6}" type="presParOf" srcId="{4037272E-9134-453D-9379-416C46C476A2}" destId="{CB6ACF98-56BB-44BC-BB7A-DDC0FA6057C9}" srcOrd="1" destOrd="0" presId="urn:microsoft.com/office/officeart/2008/layout/LinedList"/>
    <dgm:cxn modelId="{42A935F5-D431-441B-943F-1D02B20F70F7}" type="presParOf" srcId="{CF711AB6-5CFB-4957-B933-9E07B834EB9F}" destId="{A1B871B9-921E-41C5-8FCA-CF17F88B9AE1}" srcOrd="8" destOrd="0" presId="urn:microsoft.com/office/officeart/2008/layout/LinedList"/>
    <dgm:cxn modelId="{E999F697-901E-4A97-8B0F-F9FD1BCF5369}" type="presParOf" srcId="{CF711AB6-5CFB-4957-B933-9E07B834EB9F}" destId="{BA68044B-B985-4087-BE09-F1571BBB7114}" srcOrd="9" destOrd="0" presId="urn:microsoft.com/office/officeart/2008/layout/LinedList"/>
    <dgm:cxn modelId="{7AF21951-B890-4F02-B2E7-480C809A7648}" type="presParOf" srcId="{BA68044B-B985-4087-BE09-F1571BBB7114}" destId="{2DA851B8-8BE3-4E3F-BDC5-5C74F1C4F29B}" srcOrd="0" destOrd="0" presId="urn:microsoft.com/office/officeart/2008/layout/LinedList"/>
    <dgm:cxn modelId="{B2A8EC84-CF31-416A-B5E6-A4DFAA3AB43E}" type="presParOf" srcId="{BA68044B-B985-4087-BE09-F1571BBB7114}" destId="{E0CEA942-CB32-4DB6-A4C5-EFCCF122D6D4}" srcOrd="1" destOrd="0" presId="urn:microsoft.com/office/officeart/2008/layout/LinedList"/>
    <dgm:cxn modelId="{68C858A5-343D-4E98-AA81-2AA43DEAF521}" type="presParOf" srcId="{CF711AB6-5CFB-4957-B933-9E07B834EB9F}" destId="{D474FFB2-32E3-4DB9-8AA3-02137C82D178}" srcOrd="10" destOrd="0" presId="urn:microsoft.com/office/officeart/2008/layout/LinedList"/>
    <dgm:cxn modelId="{C7AD3570-43F9-4176-8A08-4FD5BCD679CE}" type="presParOf" srcId="{CF711AB6-5CFB-4957-B933-9E07B834EB9F}" destId="{F4987FBA-BDFB-4A65-87FD-FC4A2DC4BAA1}" srcOrd="11" destOrd="0" presId="urn:microsoft.com/office/officeart/2008/layout/LinedList"/>
    <dgm:cxn modelId="{B5687ABF-922E-47F9-8443-CBFBC891D59A}" type="presParOf" srcId="{F4987FBA-BDFB-4A65-87FD-FC4A2DC4BAA1}" destId="{6729CE10-B433-4309-801E-E60245FB8614}" srcOrd="0" destOrd="0" presId="urn:microsoft.com/office/officeart/2008/layout/LinedList"/>
    <dgm:cxn modelId="{517D84E6-77B5-4AA0-8403-C88154246A86}" type="presParOf" srcId="{F4987FBA-BDFB-4A65-87FD-FC4A2DC4BAA1}" destId="{88142CCB-CE36-4396-B281-796E355CB645}" srcOrd="1" destOrd="0" presId="urn:microsoft.com/office/officeart/2008/layout/LinedList"/>
    <dgm:cxn modelId="{F4292F58-EC4A-4E6E-AC6D-A2F8424FFBBB}" type="presParOf" srcId="{CF711AB6-5CFB-4957-B933-9E07B834EB9F}" destId="{4D9AF020-3DF5-486E-BA5F-DDA8C1D19E99}" srcOrd="12" destOrd="0" presId="urn:microsoft.com/office/officeart/2008/layout/LinedList"/>
    <dgm:cxn modelId="{66537405-C9C1-404D-9C65-00FE54344561}" type="presParOf" srcId="{CF711AB6-5CFB-4957-B933-9E07B834EB9F}" destId="{ACF941FE-5B60-45F1-BC31-A2DDBAF36761}" srcOrd="13" destOrd="0" presId="urn:microsoft.com/office/officeart/2008/layout/LinedList"/>
    <dgm:cxn modelId="{F07882E4-4818-42AC-B665-148F5CB493EE}" type="presParOf" srcId="{ACF941FE-5B60-45F1-BC31-A2DDBAF36761}" destId="{F6C83CB0-F9D9-4140-A964-205A21FF2BA8}" srcOrd="0" destOrd="0" presId="urn:microsoft.com/office/officeart/2008/layout/LinedList"/>
    <dgm:cxn modelId="{215F53E4-57EA-45B9-A0AE-85AE411DC275}" type="presParOf" srcId="{ACF941FE-5B60-45F1-BC31-A2DDBAF36761}" destId="{B513FE95-57AE-42BF-81BA-3450D195034A}" srcOrd="1" destOrd="0" presId="urn:microsoft.com/office/officeart/2008/layout/LinedList"/>
    <dgm:cxn modelId="{6A038226-9AF3-45E1-BB98-7F040FD138B7}" type="presParOf" srcId="{CF711AB6-5CFB-4957-B933-9E07B834EB9F}" destId="{E1EE0F73-9887-428C-923D-E61311F93B03}" srcOrd="14" destOrd="0" presId="urn:microsoft.com/office/officeart/2008/layout/LinedList"/>
    <dgm:cxn modelId="{7E782B28-2514-4B4B-A1C0-302309ADBBD4}" type="presParOf" srcId="{CF711AB6-5CFB-4957-B933-9E07B834EB9F}" destId="{DADFF291-74B2-4D41-8001-A76752AB153B}" srcOrd="15" destOrd="0" presId="urn:microsoft.com/office/officeart/2008/layout/LinedList"/>
    <dgm:cxn modelId="{FD9C51D0-6341-4354-9132-F8C343567676}" type="presParOf" srcId="{DADFF291-74B2-4D41-8001-A76752AB153B}" destId="{B6E3E4A7-A2E6-48B2-99DF-3B8461E31DD9}" srcOrd="0" destOrd="0" presId="urn:microsoft.com/office/officeart/2008/layout/LinedList"/>
    <dgm:cxn modelId="{30BE3A8F-3DF4-4C4E-BEBF-6886D560B054}" type="presParOf" srcId="{DADFF291-74B2-4D41-8001-A76752AB153B}" destId="{7990F2D3-D913-4A60-9269-E98DFFCEF93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0A9E40-51C3-426E-9953-5E4F817B00C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B54BF28E-210E-4796-9673-04535625C168}" type="pres">
      <dgm:prSet presAssocID="{8D0A9E40-51C3-426E-9953-5E4F817B00C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</dgm:ptLst>
  <dgm:cxnLst>
    <dgm:cxn modelId="{8C7C1E90-9FC9-4D87-BBA3-7C6DF55D82D8}" type="presOf" srcId="{8D0A9E40-51C3-426E-9953-5E4F817B00CF}" destId="{B54BF28E-210E-4796-9673-04535625C16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EAD660-17EE-4371-A9B9-F346AD78489F}">
      <dsp:nvSpPr>
        <dsp:cNvPr id="0" name=""/>
        <dsp:cNvSpPr/>
      </dsp:nvSpPr>
      <dsp:spPr>
        <a:xfrm>
          <a:off x="0" y="0"/>
          <a:ext cx="6375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F14994-271D-47AC-8F8C-F9C8B60A1ED3}">
      <dsp:nvSpPr>
        <dsp:cNvPr id="0" name=""/>
        <dsp:cNvSpPr/>
      </dsp:nvSpPr>
      <dsp:spPr>
        <a:xfrm>
          <a:off x="0" y="0"/>
          <a:ext cx="6375400" cy="669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Wykonanie tłumaczeń pisemnych w I grupie językowej na lata 2014-2016</a:t>
          </a:r>
          <a:endParaRPr lang="pl-PL" sz="1600" kern="1200" dirty="0"/>
        </a:p>
      </dsp:txBody>
      <dsp:txXfrm>
        <a:off x="0" y="0"/>
        <a:ext cx="6375400" cy="669413"/>
      </dsp:txXfrm>
    </dsp:sp>
    <dsp:sp modelId="{9D6FBF73-BB6F-4FE2-90A7-A372E71728D7}">
      <dsp:nvSpPr>
        <dsp:cNvPr id="0" name=""/>
        <dsp:cNvSpPr/>
      </dsp:nvSpPr>
      <dsp:spPr>
        <a:xfrm>
          <a:off x="0" y="669413"/>
          <a:ext cx="6375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43FF17-E940-48BF-8BA0-F21611DEC44E}">
      <dsp:nvSpPr>
        <dsp:cNvPr id="0" name=""/>
        <dsp:cNvSpPr/>
      </dsp:nvSpPr>
      <dsp:spPr>
        <a:xfrm>
          <a:off x="0" y="669413"/>
          <a:ext cx="6375400" cy="669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Dostawa materiałów reklamowych oraz druk materiałów informacyjno-promocyjnych na potrzeby kampanii komunikacji i promocji projektu Program e-Cło</a:t>
          </a:r>
          <a:endParaRPr lang="pl-PL" sz="1600" kern="1200" dirty="0"/>
        </a:p>
      </dsp:txBody>
      <dsp:txXfrm>
        <a:off x="0" y="669413"/>
        <a:ext cx="6375400" cy="669413"/>
      </dsp:txXfrm>
    </dsp:sp>
    <dsp:sp modelId="{A65F51FF-82C0-4074-A722-B8548DC48139}">
      <dsp:nvSpPr>
        <dsp:cNvPr id="0" name=""/>
        <dsp:cNvSpPr/>
      </dsp:nvSpPr>
      <dsp:spPr>
        <a:xfrm>
          <a:off x="0" y="1338827"/>
          <a:ext cx="6375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064F5D-815D-48FE-ACB4-2BEA9C86B5EB}">
      <dsp:nvSpPr>
        <dsp:cNvPr id="0" name=""/>
        <dsp:cNvSpPr/>
      </dsp:nvSpPr>
      <dsp:spPr>
        <a:xfrm>
          <a:off x="0" y="1338827"/>
          <a:ext cx="6375400" cy="669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Zakup kalendarzy na 2014 r. (na 2015 r., na 2016 r.)</a:t>
          </a:r>
          <a:endParaRPr lang="pl-PL" sz="1600" kern="1200" dirty="0"/>
        </a:p>
      </dsp:txBody>
      <dsp:txXfrm>
        <a:off x="0" y="1338827"/>
        <a:ext cx="6375400" cy="669413"/>
      </dsp:txXfrm>
    </dsp:sp>
    <dsp:sp modelId="{76223027-CB67-454C-A628-DFDECE273638}">
      <dsp:nvSpPr>
        <dsp:cNvPr id="0" name=""/>
        <dsp:cNvSpPr/>
      </dsp:nvSpPr>
      <dsp:spPr>
        <a:xfrm>
          <a:off x="0" y="2008241"/>
          <a:ext cx="6375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819311-B5B2-4177-8C86-F4DAD55CA207}">
      <dsp:nvSpPr>
        <dsp:cNvPr id="0" name=""/>
        <dsp:cNvSpPr/>
      </dsp:nvSpPr>
      <dsp:spPr>
        <a:xfrm>
          <a:off x="0" y="2008241"/>
          <a:ext cx="6375400" cy="669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Świadczenie usług utrzymania czystości i wykonanie prac porządkowych w gmachu i na terenie posesji Ministerstwa Finansów</a:t>
          </a:r>
          <a:endParaRPr lang="pl-PL" sz="1600" kern="1200" dirty="0"/>
        </a:p>
      </dsp:txBody>
      <dsp:txXfrm>
        <a:off x="0" y="2008241"/>
        <a:ext cx="6375400" cy="669413"/>
      </dsp:txXfrm>
    </dsp:sp>
    <dsp:sp modelId="{A1B871B9-921E-41C5-8FCA-CF17F88B9AE1}">
      <dsp:nvSpPr>
        <dsp:cNvPr id="0" name=""/>
        <dsp:cNvSpPr/>
      </dsp:nvSpPr>
      <dsp:spPr>
        <a:xfrm>
          <a:off x="0" y="2677655"/>
          <a:ext cx="6375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A851B8-8BE3-4E3F-BDC5-5C74F1C4F29B}">
      <dsp:nvSpPr>
        <dsp:cNvPr id="0" name=""/>
        <dsp:cNvSpPr/>
      </dsp:nvSpPr>
      <dsp:spPr>
        <a:xfrm>
          <a:off x="0" y="2677655"/>
          <a:ext cx="6375400" cy="669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smtClean="0"/>
            <a:t>Ochrona parkingu Ministerstwa Finansów oraz obsługa szatni i punktu wydawania kluczy</a:t>
          </a:r>
          <a:endParaRPr lang="pl-PL" sz="1600" kern="1200"/>
        </a:p>
      </dsp:txBody>
      <dsp:txXfrm>
        <a:off x="0" y="2677655"/>
        <a:ext cx="6375400" cy="669413"/>
      </dsp:txXfrm>
    </dsp:sp>
    <dsp:sp modelId="{D474FFB2-32E3-4DB9-8AA3-02137C82D178}">
      <dsp:nvSpPr>
        <dsp:cNvPr id="0" name=""/>
        <dsp:cNvSpPr/>
      </dsp:nvSpPr>
      <dsp:spPr>
        <a:xfrm>
          <a:off x="0" y="3347069"/>
          <a:ext cx="6375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29CE10-B433-4309-801E-E60245FB8614}">
      <dsp:nvSpPr>
        <dsp:cNvPr id="0" name=""/>
        <dsp:cNvSpPr/>
      </dsp:nvSpPr>
      <dsp:spPr>
        <a:xfrm>
          <a:off x="0" y="3347069"/>
          <a:ext cx="6375400" cy="669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smtClean="0"/>
            <a:t>Zakup, dostawa, rozładunek, przemieszczenie, montaż oraz ustawienie mebli biurowych na potrzeby Ministerstwa Finansów</a:t>
          </a:r>
          <a:endParaRPr lang="pl-PL" sz="1600" kern="1200"/>
        </a:p>
      </dsp:txBody>
      <dsp:txXfrm>
        <a:off x="0" y="3347069"/>
        <a:ext cx="6375400" cy="669413"/>
      </dsp:txXfrm>
    </dsp:sp>
    <dsp:sp modelId="{4D9AF020-3DF5-486E-BA5F-DDA8C1D19E99}">
      <dsp:nvSpPr>
        <dsp:cNvPr id="0" name=""/>
        <dsp:cNvSpPr/>
      </dsp:nvSpPr>
      <dsp:spPr>
        <a:xfrm>
          <a:off x="0" y="4016483"/>
          <a:ext cx="6375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C83CB0-F9D9-4140-A964-205A21FF2BA8}">
      <dsp:nvSpPr>
        <dsp:cNvPr id="0" name=""/>
        <dsp:cNvSpPr/>
      </dsp:nvSpPr>
      <dsp:spPr>
        <a:xfrm>
          <a:off x="0" y="4016483"/>
          <a:ext cx="6375400" cy="669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Wykonanie i dystrybucja formularzy i broszur informacyjnych związanych z rozliczeniem podatników podatku dochodowego</a:t>
          </a:r>
          <a:endParaRPr lang="pl-PL" sz="1600" kern="1200" dirty="0"/>
        </a:p>
      </dsp:txBody>
      <dsp:txXfrm>
        <a:off x="0" y="4016483"/>
        <a:ext cx="6375400" cy="669413"/>
      </dsp:txXfrm>
    </dsp:sp>
    <dsp:sp modelId="{E1EE0F73-9887-428C-923D-E61311F93B03}">
      <dsp:nvSpPr>
        <dsp:cNvPr id="0" name=""/>
        <dsp:cNvSpPr/>
      </dsp:nvSpPr>
      <dsp:spPr>
        <a:xfrm>
          <a:off x="0" y="4685897"/>
          <a:ext cx="6375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E3E4A7-A2E6-48B2-99DF-3B8461E31DD9}">
      <dsp:nvSpPr>
        <dsp:cNvPr id="0" name=""/>
        <dsp:cNvSpPr/>
      </dsp:nvSpPr>
      <dsp:spPr>
        <a:xfrm>
          <a:off x="0" y="4685897"/>
          <a:ext cx="6375400" cy="669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Budowa, wdrożenie i utrzymanie Systemu ERP w Ministerstwie Finansów</a:t>
          </a:r>
          <a:endParaRPr lang="pl-PL" sz="1600" kern="1200" dirty="0"/>
        </a:p>
      </dsp:txBody>
      <dsp:txXfrm>
        <a:off x="0" y="4685897"/>
        <a:ext cx="6375400" cy="6694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fld id="{F0EB7F18-6455-4CDF-8238-C5D7C5FD7873}" type="datetimeFigureOut">
              <a:rPr lang="pl-PL"/>
              <a:pPr>
                <a:defRPr/>
              </a:pPr>
              <a:t>2017-06-24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6B225202-B0B5-4D63-912C-EFD17475D97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2303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 smtClean="0"/>
            </a:lvl1pPr>
          </a:lstStyle>
          <a:p>
            <a:pPr>
              <a:defRPr/>
            </a:pPr>
            <a:fld id="{D48938C6-927E-4FA6-AACC-2FC98C8DB132}" type="datetimeFigureOut">
              <a:rPr lang="pl-PL"/>
              <a:pPr>
                <a:defRPr/>
              </a:pPr>
              <a:t>2017-06-24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 smtClean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747F49C2-B4A9-4233-84D9-63571D34B50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33367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altLang="pl-PL" smtClean="0"/>
          </a:p>
        </p:txBody>
      </p:sp>
      <p:sp>
        <p:nvSpPr>
          <p:cNvPr id="163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7A805EF-1775-4003-BA1D-2DC7492CF302}" type="slidenum">
              <a:rPr lang="pl-PL" altLang="pl-PL"/>
              <a:pPr eaLnBrk="1" hangingPunct="1"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59088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altLang="pl-PL" dirty="0" smtClean="0"/>
          </a:p>
        </p:txBody>
      </p:sp>
      <p:sp>
        <p:nvSpPr>
          <p:cNvPr id="2048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16CE43E-EE1A-4E07-AE78-A771DDE98E7F}" type="slidenum">
              <a:rPr lang="pl-PL" altLang="pl-PL"/>
              <a:pPr eaLnBrk="1" hangingPunct="1"/>
              <a:t>12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3514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altLang="pl-PL" smtClean="0"/>
          </a:p>
        </p:txBody>
      </p:sp>
      <p:sp>
        <p:nvSpPr>
          <p:cNvPr id="2867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D06E35C-90C0-4ADB-AACA-DA37A2CE1754}" type="slidenum">
              <a:rPr lang="pl-PL" altLang="pl-PL"/>
              <a:pPr eaLnBrk="1" hangingPunct="1"/>
              <a:t>13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24066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AEC74-6284-463C-910B-008E085A8110}" type="datetime1">
              <a:rPr lang="pl-PL"/>
              <a:pPr>
                <a:defRPr/>
              </a:pPr>
              <a:t>2017-06-24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2C0D5-A962-4251-9B01-422CB6840F8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0852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E835D-173E-4270-8E65-A20DE537C42D}" type="datetime1">
              <a:rPr lang="pl-PL"/>
              <a:pPr>
                <a:defRPr/>
              </a:pPr>
              <a:t>2017-06-24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CBCD8-3520-4128-BB0B-FFF80F3B382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2622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B37D1-B78F-41C6-BD3A-A57A41E2A96F}" type="datetime1">
              <a:rPr lang="pl-PL"/>
              <a:pPr>
                <a:defRPr/>
              </a:pPr>
              <a:t>2017-06-24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27D91-1872-4B34-B90B-DA3432BF62A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3213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1BFFC-AF79-43AE-BEF2-80D01E47C0F6}" type="datetime1">
              <a:rPr lang="pl-PL"/>
              <a:pPr>
                <a:defRPr/>
              </a:pPr>
              <a:t>2017-06-24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E2BDA-0DC2-41F3-984D-A3AAA6BD678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234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B8E6C-080C-41A0-89EB-CDC1BA76D358}" type="datetime1">
              <a:rPr lang="pl-PL"/>
              <a:pPr>
                <a:defRPr/>
              </a:pPr>
              <a:t>2017-06-24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9AE5C-86DE-4128-B570-7441151095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0193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B33F0-BAF8-473E-B91D-84591AE61E52}" type="datetime1">
              <a:rPr lang="pl-PL"/>
              <a:pPr>
                <a:defRPr/>
              </a:pPr>
              <a:t>2017-06-24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752B8-4BE5-4630-84AC-DD151E17B3B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2091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2F9E8-44EA-40D8-AD7B-75EEEB07283A}" type="datetime1">
              <a:rPr lang="pl-PL"/>
              <a:pPr>
                <a:defRPr/>
              </a:pPr>
              <a:t>2017-06-24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9EDA6-4651-4B3C-83B3-C0A2B3A18A9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5816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B01E6-5853-4BDD-967F-E75D52F15D22}" type="datetime1">
              <a:rPr lang="pl-PL"/>
              <a:pPr>
                <a:defRPr/>
              </a:pPr>
              <a:t>2017-06-24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771D8-1F05-42E6-985E-0110D459DB5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0919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A5896-487F-4C8D-8845-5B348D59DD89}" type="datetime1">
              <a:rPr lang="pl-PL"/>
              <a:pPr>
                <a:defRPr/>
              </a:pPr>
              <a:t>2017-06-24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E1B51-5D02-4C90-AC33-9AC4824E0DE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7190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94214-42BD-40AE-97FD-8FE46F7FB220}" type="datetime1">
              <a:rPr lang="pl-PL"/>
              <a:pPr>
                <a:defRPr/>
              </a:pPr>
              <a:t>2017-06-24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BF7C8-DD3F-4979-8F14-6B8AA5FAD02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782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991F7-F6F5-4FA6-8552-123F046884C8}" type="datetime1">
              <a:rPr lang="pl-PL"/>
              <a:pPr>
                <a:defRPr/>
              </a:pPr>
              <a:t>2017-06-24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B8B66-1012-4A80-9011-41C50099D00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085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B233D8-9588-491F-9B8A-49E9DC3A4A65}" type="datetime1">
              <a:rPr lang="pl-PL"/>
              <a:pPr>
                <a:defRPr/>
              </a:pPr>
              <a:t>2017-06-24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D820042-B297-4BF1-A7EF-6F8ADAFDD6A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pole tekstowe 5"/>
          <p:cNvSpPr txBox="1">
            <a:spLocks noChangeArrowheads="1"/>
          </p:cNvSpPr>
          <p:nvPr/>
        </p:nvSpPr>
        <p:spPr bwMode="auto">
          <a:xfrm>
            <a:off x="1230313" y="5842000"/>
            <a:ext cx="13985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700" dirty="0">
                <a:solidFill>
                  <a:schemeClr val="accent4"/>
                </a:solidFill>
              </a:rPr>
              <a:t>ul. Świętokrzyska 12</a:t>
            </a:r>
          </a:p>
          <a:p>
            <a:pPr>
              <a:defRPr/>
            </a:pPr>
            <a:r>
              <a:rPr lang="pl-PL" sz="700" dirty="0">
                <a:solidFill>
                  <a:schemeClr val="accent4"/>
                </a:solidFill>
              </a:rPr>
              <a:t>00-916 Warszawa</a:t>
            </a:r>
          </a:p>
          <a:p>
            <a:pPr>
              <a:defRPr/>
            </a:pPr>
            <a:endParaRPr lang="pl-PL" sz="700" dirty="0">
              <a:solidFill>
                <a:schemeClr val="accent4"/>
              </a:solidFill>
            </a:endParaRPr>
          </a:p>
          <a:p>
            <a:pPr>
              <a:defRPr/>
            </a:pPr>
            <a:r>
              <a:rPr lang="pl-PL" sz="700" dirty="0">
                <a:solidFill>
                  <a:schemeClr val="accent1"/>
                </a:solidFill>
              </a:rPr>
              <a:t>www.mf.gov.pl</a:t>
            </a:r>
          </a:p>
        </p:txBody>
      </p:sp>
      <p:sp>
        <p:nvSpPr>
          <p:cNvPr id="2051" name="pole tekstowe 4"/>
          <p:cNvSpPr txBox="1">
            <a:spLocks noChangeArrowheads="1"/>
          </p:cNvSpPr>
          <p:nvPr/>
        </p:nvSpPr>
        <p:spPr bwMode="auto">
          <a:xfrm>
            <a:off x="1203325" y="2117725"/>
            <a:ext cx="662622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b="1" dirty="0" smtClean="0">
                <a:solidFill>
                  <a:srgbClr val="FF0000"/>
                </a:solidFill>
              </a:rPr>
              <a:t>Klauzule społeczne w zamówieniach publicznych MF</a:t>
            </a:r>
            <a:endParaRPr lang="pl-PL" altLang="pl-PL" b="1" dirty="0">
              <a:solidFill>
                <a:srgbClr val="FF0000"/>
              </a:solidFill>
            </a:endParaRPr>
          </a:p>
        </p:txBody>
      </p:sp>
      <p:sp>
        <p:nvSpPr>
          <p:cNvPr id="2052" name="pole tekstowe 1"/>
          <p:cNvSpPr txBox="1">
            <a:spLocks noChangeArrowheads="1"/>
          </p:cNvSpPr>
          <p:nvPr/>
        </p:nvSpPr>
        <p:spPr bwMode="auto">
          <a:xfrm>
            <a:off x="1203325" y="4775351"/>
            <a:ext cx="633496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dirty="0" smtClean="0"/>
              <a:t>Piotr Nagraba</a:t>
            </a:r>
            <a:endParaRPr lang="pl-PL" altLang="pl-PL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dirty="0" smtClean="0"/>
              <a:t>Wydział Procesów Zakupowych Biura Logistyki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dirty="0" smtClean="0"/>
              <a:t>Ministerstwo Finansów </a:t>
            </a:r>
            <a:endParaRPr lang="pl-PL" altLang="pl-PL" sz="18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 smtClean="0"/>
              <a:t>Korzyści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0810" y="1600200"/>
            <a:ext cx="7615989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pl-PL" sz="2400" dirty="0" smtClean="0"/>
              <a:t>Realizacja polityki Rządu</a:t>
            </a:r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 smtClean="0"/>
              <a:t>Pozytywny wpływ na sytuację osób zagrożonych wykluczeniem społecznym </a:t>
            </a:r>
          </a:p>
          <a:p>
            <a:pPr marL="0" indent="0" algn="just">
              <a:buNone/>
            </a:pPr>
            <a:endParaRPr lang="pl-PL" sz="2400" dirty="0" smtClean="0"/>
          </a:p>
          <a:p>
            <a:pPr marL="0" indent="0" algn="just">
              <a:buNone/>
            </a:pPr>
            <a:r>
              <a:rPr lang="pl-PL" sz="2400" dirty="0" smtClean="0"/>
              <a:t>W przypadku zmiany wykonawców usług część osób zagrożonych wykluczeniem społecznym była zatrudniana ponownie przez nowego wykonawcę świadczącego usługę dla MF (łącznie zatrudniono 31 osób) </a:t>
            </a:r>
            <a:endParaRPr lang="pl-PL" sz="2400" dirty="0"/>
          </a:p>
          <a:p>
            <a:pPr marL="0" indent="0">
              <a:buNone/>
            </a:pPr>
            <a:endParaRPr lang="pl-PL" sz="24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AE2BDA-0DC2-41F3-984D-A3AAA6BD678D}" type="slidenum">
              <a:rPr lang="pl-PL" smtClean="0"/>
              <a:pPr>
                <a:defRPr/>
              </a:pPr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4181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 smtClean="0"/>
              <a:t>Koszty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06904" y="1600200"/>
            <a:ext cx="7579895" cy="4525963"/>
          </a:xfrm>
        </p:spPr>
        <p:txBody>
          <a:bodyPr/>
          <a:lstStyle/>
          <a:p>
            <a:pPr marL="0" indent="0">
              <a:buNone/>
            </a:pPr>
            <a:endParaRPr lang="pl-PL" sz="2400" dirty="0" smtClean="0"/>
          </a:p>
          <a:p>
            <a:pPr marL="0" indent="0" algn="just">
              <a:buNone/>
            </a:pPr>
            <a:r>
              <a:rPr lang="pl-PL" sz="2400" dirty="0" smtClean="0"/>
              <a:t>Pomimo wymagania dodatkowego zatrudnienia osób zagrożonych wykluczeniem społecznym realna wartość zawartych umów była o ok. 7% niższa niż szacunkowa wartość zamówienia</a:t>
            </a:r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 smtClean="0"/>
              <a:t>MF przyjęło założenie, że koszt klauzuli społecznej będzie finansowany z tych właśnie oszczędnośc</a:t>
            </a:r>
            <a:r>
              <a:rPr lang="pl-PL" sz="2400" dirty="0"/>
              <a:t>i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AE2BDA-0DC2-41F3-984D-A3AAA6BD678D}" type="slidenum">
              <a:rPr lang="pl-PL" smtClean="0"/>
              <a:pPr>
                <a:defRPr/>
              </a:pPr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8784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>
          <a:xfrm>
            <a:off x="2108200" y="274638"/>
            <a:ext cx="6426200" cy="708025"/>
          </a:xfrm>
        </p:spPr>
        <p:txBody>
          <a:bodyPr/>
          <a:lstStyle/>
          <a:p>
            <a:pPr algn="l" eaLnBrk="1" hangingPunct="1">
              <a:defRPr/>
            </a:pPr>
            <a:r>
              <a:rPr lang="pl-PL" sz="2000" b="1" dirty="0" smtClean="0">
                <a:solidFill>
                  <a:schemeClr val="bg1">
                    <a:lumMod val="75000"/>
                  </a:schemeClr>
                </a:solidFill>
              </a:rPr>
              <a:t>Zamówienia prospołeczne MF – przykłady </a:t>
            </a:r>
            <a:endParaRPr lang="pl-PL" sz="2000" dirty="0" smtClean="0">
              <a:solidFill>
                <a:schemeClr val="bg2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3032E6-CD11-4906-874F-CEA10B603E7C}" type="slidenum">
              <a:rPr lang="pl-PL" smtClean="0"/>
              <a:pPr>
                <a:defRPr/>
              </a:pPr>
              <a:t>12</a:t>
            </a:fld>
            <a:endParaRPr lang="pl-PL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2379340126"/>
              </p:ext>
            </p:extLst>
          </p:nvPr>
        </p:nvGraphicFramePr>
        <p:xfrm>
          <a:off x="2048933" y="1227666"/>
          <a:ext cx="6375400" cy="5355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969932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>
          <a:xfrm>
            <a:off x="2108200" y="178385"/>
            <a:ext cx="6426200" cy="708025"/>
          </a:xfrm>
        </p:spPr>
        <p:txBody>
          <a:bodyPr/>
          <a:lstStyle/>
          <a:p>
            <a:pPr algn="l" eaLnBrk="1" hangingPunct="1">
              <a:defRPr/>
            </a:pPr>
            <a:endParaRPr lang="pl-PL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291" name="pole tekstowe 4"/>
          <p:cNvSpPr txBox="1">
            <a:spLocks noChangeArrowheads="1"/>
          </p:cNvSpPr>
          <p:nvPr/>
        </p:nvSpPr>
        <p:spPr bwMode="auto">
          <a:xfrm>
            <a:off x="2211388" y="3414713"/>
            <a:ext cx="6264275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b="1" dirty="0">
                <a:solidFill>
                  <a:schemeClr val="accent1"/>
                </a:solidFill>
              </a:rPr>
              <a:t>Dziękuję za uwagę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 b="1" dirty="0">
              <a:solidFill>
                <a:schemeClr val="accent1"/>
              </a:solidFill>
            </a:endParaRPr>
          </a:p>
        </p:txBody>
      </p:sp>
      <p:sp>
        <p:nvSpPr>
          <p:cNvPr id="3077" name="pole tekstowe 7"/>
          <p:cNvSpPr txBox="1">
            <a:spLocks noChangeArrowheads="1"/>
          </p:cNvSpPr>
          <p:nvPr/>
        </p:nvSpPr>
        <p:spPr bwMode="auto">
          <a:xfrm>
            <a:off x="1060450" y="5859463"/>
            <a:ext cx="1081088" cy="56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700" dirty="0">
                <a:solidFill>
                  <a:schemeClr val="accent4"/>
                </a:solidFill>
              </a:rPr>
              <a:t>ul. Świętokrzyska 12</a:t>
            </a:r>
          </a:p>
          <a:p>
            <a:pPr>
              <a:defRPr/>
            </a:pPr>
            <a:r>
              <a:rPr lang="pl-PL" sz="700" dirty="0">
                <a:solidFill>
                  <a:schemeClr val="accent4"/>
                </a:solidFill>
              </a:rPr>
              <a:t>00-916 Warszawa</a:t>
            </a:r>
          </a:p>
          <a:p>
            <a:pPr>
              <a:defRPr/>
            </a:pPr>
            <a:endParaRPr lang="pl-PL" sz="500" dirty="0">
              <a:solidFill>
                <a:schemeClr val="accent4"/>
              </a:solidFill>
            </a:endParaRPr>
          </a:p>
          <a:p>
            <a:pPr>
              <a:defRPr/>
            </a:pPr>
            <a:endParaRPr lang="pl-PL" sz="500" dirty="0"/>
          </a:p>
          <a:p>
            <a:pPr>
              <a:defRPr/>
            </a:pPr>
            <a:r>
              <a:rPr lang="pl-PL" sz="700" dirty="0">
                <a:solidFill>
                  <a:schemeClr val="accent1"/>
                </a:solidFill>
              </a:rPr>
              <a:t>www.mf.gov.pl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609012462"/>
              </p:ext>
            </p:extLst>
          </p:nvPr>
        </p:nvGraphicFramePr>
        <p:xfrm>
          <a:off x="2036763" y="1989138"/>
          <a:ext cx="6264275" cy="461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17AF9D-1C3A-4262-BB45-790EB5C23F37}" type="slidenum">
              <a:rPr lang="pl-PL" smtClean="0"/>
              <a:pPr>
                <a:defRPr/>
              </a:pPr>
              <a:t>13</a:t>
            </a:fld>
            <a:endParaRPr lang="pl-PL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 smtClean="0"/>
              <a:t>Rys historyczny</a:t>
            </a:r>
            <a:endParaRPr lang="pl-PL" sz="3200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AE2BDA-0DC2-41F3-984D-A3AAA6BD678D}" type="slidenum">
              <a:rPr lang="pl-PL" smtClean="0"/>
              <a:pPr>
                <a:defRPr/>
              </a:pPr>
              <a:t>2</a:t>
            </a:fld>
            <a:endParaRPr lang="pl-PL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998619" y="1323474"/>
            <a:ext cx="7688179" cy="4802689"/>
          </a:xfrm>
        </p:spPr>
        <p:txBody>
          <a:bodyPr/>
          <a:lstStyle/>
          <a:p>
            <a:pPr marL="0" indent="0" algn="just">
              <a:buNone/>
            </a:pPr>
            <a:r>
              <a:rPr lang="pl-PL" sz="2400" b="1" dirty="0" smtClean="0"/>
              <a:t>Geneza</a:t>
            </a:r>
          </a:p>
          <a:p>
            <a:pPr marL="0" indent="0" algn="just">
              <a:buNone/>
            </a:pPr>
            <a:endParaRPr lang="pl-PL" b="1" dirty="0" smtClean="0"/>
          </a:p>
          <a:p>
            <a:pPr lvl="0" algn="just"/>
            <a:r>
              <a:rPr lang="pl-PL" sz="2000" dirty="0" smtClean="0"/>
              <a:t>Zalecenia Rady Ministrów dotyczące stosowania klauzul społecznych przez administrację rządową przy udzielaniu zamówień publicznych – 28.07.2015 </a:t>
            </a:r>
            <a:r>
              <a:rPr lang="pl-PL" sz="2000" dirty="0"/>
              <a:t>r</a:t>
            </a:r>
            <a:r>
              <a:rPr lang="pl-PL" sz="2000" dirty="0" smtClean="0"/>
              <a:t>.</a:t>
            </a:r>
          </a:p>
          <a:p>
            <a:pPr marL="0" lvl="0" indent="0" algn="just">
              <a:buNone/>
            </a:pPr>
            <a:endParaRPr lang="pl-PL" sz="2000" dirty="0"/>
          </a:p>
          <a:p>
            <a:pPr lvl="0" algn="just"/>
            <a:r>
              <a:rPr lang="pl-PL" sz="2000" dirty="0"/>
              <a:t>pismo Pełnomocnika Rządu ds. Równego Traktowania – 24.12.2012 r</a:t>
            </a:r>
            <a:r>
              <a:rPr lang="pl-PL" sz="2000" dirty="0" smtClean="0"/>
              <a:t>.</a:t>
            </a:r>
          </a:p>
          <a:p>
            <a:pPr marL="0" lvl="0" indent="0" algn="just">
              <a:buNone/>
            </a:pPr>
            <a:endParaRPr lang="pl-PL" sz="2000" dirty="0"/>
          </a:p>
          <a:p>
            <a:pPr lvl="0" algn="just"/>
            <a:r>
              <a:rPr lang="pl-PL" sz="2000" dirty="0"/>
              <a:t>Zalecenia Ministra Rozwoju Regionalnego oraz Prezesa Urzędu Zamówień Publicznych dotyczące stosowania klauzul społecznych w zamówieniach publicznych - 20.10.2009 r.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26649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/>
              <a:t>Rys historyczny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82842" y="1142999"/>
            <a:ext cx="7603958" cy="5578475"/>
          </a:xfrm>
        </p:spPr>
        <p:txBody>
          <a:bodyPr/>
          <a:lstStyle/>
          <a:p>
            <a:pPr marL="0" lvl="0" indent="0" algn="just">
              <a:buNone/>
            </a:pPr>
            <a:r>
              <a:rPr lang="pl-PL" sz="2400" b="1" dirty="0" smtClean="0">
                <a:solidFill>
                  <a:srgbClr val="000000"/>
                </a:solidFill>
              </a:rPr>
              <a:t>Działania systemowe</a:t>
            </a:r>
          </a:p>
          <a:p>
            <a:pPr marL="0" lvl="0" indent="0" algn="just">
              <a:buNone/>
            </a:pPr>
            <a:endParaRPr lang="pl-PL" sz="2000" b="1" dirty="0" smtClean="0">
              <a:solidFill>
                <a:srgbClr val="000000"/>
              </a:solidFill>
            </a:endParaRPr>
          </a:p>
          <a:p>
            <a:pPr marL="0" lvl="0" indent="0" algn="just">
              <a:buNone/>
            </a:pPr>
            <a:r>
              <a:rPr lang="pl-PL" sz="2000" b="1" dirty="0" smtClean="0">
                <a:solidFill>
                  <a:srgbClr val="000000"/>
                </a:solidFill>
              </a:rPr>
              <a:t>2012 </a:t>
            </a:r>
            <a:r>
              <a:rPr lang="pl-PL" sz="2000" b="1" dirty="0">
                <a:solidFill>
                  <a:srgbClr val="000000"/>
                </a:solidFill>
              </a:rPr>
              <a:t>r.</a:t>
            </a:r>
            <a:r>
              <a:rPr lang="pl-PL" sz="2000" dirty="0">
                <a:solidFill>
                  <a:srgbClr val="000000"/>
                </a:solidFill>
              </a:rPr>
              <a:t> – pierwsze systemowe analizy dotyczące zamówień uwzględniających analiz rynku w zakresie pracodawców spełniających wymagania  określone w art. 22 ustawy o rehabilitacji zawodowej i  społecznej oraz zatrudnianiu osób niepełnosprawnych</a:t>
            </a:r>
          </a:p>
          <a:p>
            <a:pPr marL="0" lvl="0" indent="0" algn="just">
              <a:buNone/>
            </a:pPr>
            <a:endParaRPr lang="pl-PL" sz="2000" dirty="0">
              <a:solidFill>
                <a:srgbClr val="000000"/>
              </a:solidFill>
            </a:endParaRPr>
          </a:p>
          <a:p>
            <a:pPr marL="0" lvl="0" indent="0" algn="just">
              <a:buNone/>
            </a:pPr>
            <a:r>
              <a:rPr lang="pl-PL" sz="2000" b="1" dirty="0">
                <a:solidFill>
                  <a:srgbClr val="000000"/>
                </a:solidFill>
              </a:rPr>
              <a:t>2013 r.</a:t>
            </a:r>
            <a:r>
              <a:rPr lang="pl-PL" sz="2000" dirty="0">
                <a:solidFill>
                  <a:srgbClr val="000000"/>
                </a:solidFill>
              </a:rPr>
              <a:t> – planowanie zamówień publicznych z systemowym uwzględnieniem klauzul społecznych, realizacja wytycznych Programu Działań na Rzecz Równego Traktowania na lata 2013 – 2016 (kontynuacja w latach kolejnych</a:t>
            </a:r>
            <a:r>
              <a:rPr lang="pl-PL" sz="2000" dirty="0" smtClean="0">
                <a:solidFill>
                  <a:srgbClr val="000000"/>
                </a:solidFill>
              </a:rPr>
              <a:t>)</a:t>
            </a:r>
          </a:p>
          <a:p>
            <a:pPr marL="0" lvl="0" indent="0" algn="just">
              <a:buNone/>
            </a:pPr>
            <a:endParaRPr lang="pl-PL" sz="2000" dirty="0">
              <a:solidFill>
                <a:srgbClr val="000000"/>
              </a:solidFill>
            </a:endParaRPr>
          </a:p>
          <a:p>
            <a:pPr marL="0" lvl="0" indent="0" algn="just">
              <a:buNone/>
            </a:pPr>
            <a:r>
              <a:rPr lang="pl-PL" sz="2000" b="1" dirty="0" smtClean="0">
                <a:solidFill>
                  <a:srgbClr val="000000"/>
                </a:solidFill>
              </a:rPr>
              <a:t>2016 r.</a:t>
            </a:r>
            <a:r>
              <a:rPr lang="pl-PL" sz="2000" dirty="0" smtClean="0">
                <a:solidFill>
                  <a:srgbClr val="000000"/>
                </a:solidFill>
              </a:rPr>
              <a:t> – realizacja </a:t>
            </a:r>
            <a:r>
              <a:rPr lang="pl-PL" sz="2000" dirty="0">
                <a:solidFill>
                  <a:srgbClr val="000000"/>
                </a:solidFill>
              </a:rPr>
              <a:t>wytycznych Zalecenia Rady Ministrów dotyczące stosowania klauzul społecznych przez administrację rządową przy udzielaniu zamówień publicznych  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AE2BDA-0DC2-41F3-984D-A3AAA6BD678D}" type="slidenum">
              <a:rPr lang="pl-PL" smtClean="0"/>
              <a:pPr>
                <a:defRPr/>
              </a:pPr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0805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>
                <a:solidFill>
                  <a:srgbClr val="000000"/>
                </a:solidFill>
              </a:rPr>
              <a:t>Rys historyczny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0810" y="1600200"/>
            <a:ext cx="7615989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pl-PL" sz="2400" b="1" dirty="0" smtClean="0"/>
              <a:t>Spojrzenie systemowe MF</a:t>
            </a:r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r>
              <a:rPr lang="pl-PL" sz="2000" dirty="0"/>
              <a:t>Stosowanie klauzul społecznych w zamówieniach publicznych jest korzystne z </a:t>
            </a:r>
            <a:r>
              <a:rPr lang="pl-PL" sz="2000" dirty="0" smtClean="0"/>
              <a:t>punktu widzenia społeczno-gospodarczego</a:t>
            </a:r>
          </a:p>
          <a:p>
            <a:pPr marL="0" indent="0" algn="just">
              <a:buNone/>
            </a:pPr>
            <a:endParaRPr lang="pl-PL" sz="2000" dirty="0" smtClean="0"/>
          </a:p>
          <a:p>
            <a:pPr marL="0" indent="0" algn="just">
              <a:buNone/>
            </a:pPr>
            <a:r>
              <a:rPr lang="pl-PL" sz="2000" dirty="0" smtClean="0"/>
              <a:t>Stosowanie </a:t>
            </a:r>
            <a:r>
              <a:rPr lang="pl-PL" sz="2000" dirty="0"/>
              <a:t>klauzul społecznych jest elementem </a:t>
            </a:r>
            <a:r>
              <a:rPr lang="pl-PL" sz="2000" dirty="0" smtClean="0"/>
              <a:t>polityki Rządu </a:t>
            </a:r>
            <a:r>
              <a:rPr lang="pl-PL" sz="2000" dirty="0"/>
              <a:t>i polityki Unii </a:t>
            </a:r>
            <a:r>
              <a:rPr lang="pl-PL" sz="2000" dirty="0" smtClean="0"/>
              <a:t>Europejskiej</a:t>
            </a:r>
          </a:p>
          <a:p>
            <a:pPr marL="0" indent="0" algn="just">
              <a:buNone/>
            </a:pPr>
            <a:endParaRPr lang="pl-PL" sz="2000" dirty="0"/>
          </a:p>
          <a:p>
            <a:pPr marL="0" indent="0">
              <a:buNone/>
            </a:pPr>
            <a:endParaRPr lang="pl-PL" sz="20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AE2BDA-0DC2-41F3-984D-A3AAA6BD678D}" type="slidenum">
              <a:rPr lang="pl-PL" smtClean="0"/>
              <a:pPr>
                <a:defRPr/>
              </a:pPr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9881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dirty="0" smtClean="0"/>
              <a:t>		Trochę statystyki za lata 2013-2016*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82842" y="1417638"/>
            <a:ext cx="7603958" cy="5305927"/>
          </a:xfrm>
        </p:spPr>
        <p:txBody>
          <a:bodyPr/>
          <a:lstStyle/>
          <a:p>
            <a:pPr marL="0" indent="0">
              <a:buNone/>
            </a:pPr>
            <a:r>
              <a:rPr lang="pl-PL" sz="2000" dirty="0" smtClean="0"/>
              <a:t>Liczba postępowań</a:t>
            </a:r>
          </a:p>
          <a:p>
            <a:pPr marL="0" indent="0" algn="ctr">
              <a:buNone/>
            </a:pPr>
            <a:r>
              <a:rPr lang="pl-PL" sz="2800" b="1" dirty="0" smtClean="0"/>
              <a:t>59</a:t>
            </a:r>
            <a:endParaRPr lang="pl-PL" sz="2800" b="1" dirty="0"/>
          </a:p>
          <a:p>
            <a:pPr marL="0" indent="0">
              <a:buNone/>
            </a:pPr>
            <a:endParaRPr lang="pl-PL" sz="2000" dirty="0" smtClean="0"/>
          </a:p>
          <a:p>
            <a:pPr marL="0" indent="0">
              <a:buNone/>
            </a:pPr>
            <a:r>
              <a:rPr lang="pl-PL" sz="2000" dirty="0"/>
              <a:t>Łączna wartość szacunkowa </a:t>
            </a:r>
            <a:r>
              <a:rPr lang="pl-PL" sz="2000" dirty="0"/>
              <a:t>postępowań </a:t>
            </a:r>
            <a:endParaRPr lang="pl-PL" sz="2000" dirty="0" smtClean="0"/>
          </a:p>
          <a:p>
            <a:pPr marL="0" indent="0" algn="ctr">
              <a:buNone/>
            </a:pPr>
            <a:r>
              <a:rPr lang="pl-PL" sz="2800" b="1" dirty="0" smtClean="0"/>
              <a:t>227.381.926,70 zł</a:t>
            </a:r>
            <a:endParaRPr lang="pl-PL" sz="2800" b="1" dirty="0"/>
          </a:p>
          <a:p>
            <a:pPr marL="0" indent="0">
              <a:buNone/>
            </a:pPr>
            <a:endParaRPr lang="pl-PL" sz="2000" dirty="0" smtClean="0"/>
          </a:p>
          <a:p>
            <a:pPr marL="0" indent="0">
              <a:buNone/>
            </a:pPr>
            <a:r>
              <a:rPr lang="pl-PL" sz="2000" dirty="0" smtClean="0"/>
              <a:t>Łączna wartość zawartych umów </a:t>
            </a:r>
          </a:p>
          <a:p>
            <a:pPr marL="0" indent="0" algn="ctr">
              <a:buNone/>
            </a:pPr>
            <a:r>
              <a:rPr lang="pl-PL" sz="2800" b="1" dirty="0" smtClean="0"/>
              <a:t>211.551.801,57 zł</a:t>
            </a:r>
            <a:endParaRPr lang="pl-PL" sz="2800" b="1" dirty="0"/>
          </a:p>
          <a:p>
            <a:pPr marL="0" indent="0">
              <a:buNone/>
            </a:pPr>
            <a:endParaRPr lang="pl-PL" sz="2000" dirty="0" smtClean="0"/>
          </a:p>
          <a:p>
            <a:pPr marL="0" indent="0">
              <a:buNone/>
            </a:pPr>
            <a:r>
              <a:rPr lang="pl-PL" sz="2000" dirty="0" smtClean="0"/>
              <a:t>Mimo wszystko oszczędność </a:t>
            </a:r>
          </a:p>
          <a:p>
            <a:pPr marL="0" indent="0" algn="ctr">
              <a:buNone/>
            </a:pPr>
            <a:r>
              <a:rPr lang="pl-PL" sz="2800" b="1" dirty="0" smtClean="0"/>
              <a:t>15.830.125,13 (ok. 7%)</a:t>
            </a:r>
            <a:endParaRPr lang="pl-PL" sz="2800" b="1" dirty="0"/>
          </a:p>
          <a:p>
            <a:pPr marL="0" indent="0">
              <a:buNone/>
            </a:pPr>
            <a:endParaRPr lang="pl-PL" sz="1000" dirty="0" smtClean="0"/>
          </a:p>
          <a:p>
            <a:pPr marL="0" indent="0">
              <a:buNone/>
            </a:pPr>
            <a:r>
              <a:rPr lang="pl-PL" sz="1000" dirty="0" smtClean="0"/>
              <a:t>* W tym zamówień wyłączonych ze stosowania przepisów ustawy Prawo zamówień publicznych</a:t>
            </a:r>
            <a:endParaRPr lang="pl-PL" sz="10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AE2BDA-0DC2-41F3-984D-A3AAA6BD678D}" type="slidenum">
              <a:rPr lang="pl-PL" smtClean="0"/>
              <a:pPr>
                <a:defRPr/>
              </a:pPr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7285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 smtClean="0"/>
              <a:t>		</a:t>
            </a:r>
            <a:r>
              <a:rPr lang="pl-PL" sz="3200" b="1" dirty="0" smtClean="0"/>
              <a:t>Rodzaje stosowanych klauzul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0810" y="1600200"/>
            <a:ext cx="7615989" cy="4525963"/>
          </a:xfrm>
        </p:spPr>
        <p:txBody>
          <a:bodyPr/>
          <a:lstStyle/>
          <a:p>
            <a:pPr marL="0" indent="0">
              <a:buNone/>
            </a:pPr>
            <a:r>
              <a:rPr lang="pl-PL" sz="2400" b="1" dirty="0" smtClean="0"/>
              <a:t>Z punktu widzenia MF – im prościej tym lepiej</a:t>
            </a:r>
          </a:p>
          <a:p>
            <a:pPr marL="0" indent="0">
              <a:buNone/>
            </a:pPr>
            <a:endParaRPr lang="pl-PL" sz="2000" dirty="0" smtClean="0"/>
          </a:p>
          <a:p>
            <a:pPr marL="0" indent="0">
              <a:buNone/>
            </a:pPr>
            <a:r>
              <a:rPr lang="pl-PL" sz="2000" dirty="0" smtClean="0"/>
              <a:t>Zatrudnienie </a:t>
            </a:r>
          </a:p>
          <a:p>
            <a:pPr marL="0" indent="0">
              <a:buNone/>
            </a:pPr>
            <a:r>
              <a:rPr lang="pl-PL" sz="2000" dirty="0"/>
              <a:t>b</a:t>
            </a:r>
            <a:r>
              <a:rPr lang="pl-PL" sz="2000" dirty="0" smtClean="0"/>
              <a:t>ezrobotnych </a:t>
            </a:r>
          </a:p>
          <a:p>
            <a:pPr marL="0" indent="0">
              <a:buNone/>
            </a:pPr>
            <a:r>
              <a:rPr lang="pl-PL" sz="2000" dirty="0" smtClean="0"/>
              <a:t>niepełnosprawnych </a:t>
            </a:r>
            <a:endParaRPr lang="pl-PL" sz="2000" dirty="0"/>
          </a:p>
          <a:p>
            <a:pPr marL="0" indent="0">
              <a:buNone/>
            </a:pPr>
            <a:endParaRPr lang="pl-PL" sz="2000" dirty="0" smtClean="0"/>
          </a:p>
          <a:p>
            <a:pPr marL="0" indent="0">
              <a:buNone/>
            </a:pPr>
            <a:r>
              <a:rPr lang="pl-PL" sz="2000" dirty="0" smtClean="0"/>
              <a:t>Dominująco w robotach budowalnych i usługach </a:t>
            </a:r>
          </a:p>
          <a:p>
            <a:pPr marL="0" indent="0">
              <a:buNone/>
            </a:pPr>
            <a:r>
              <a:rPr lang="pl-PL" sz="2000" dirty="0" smtClean="0"/>
              <a:t>Sporadycznie przy dostawach</a:t>
            </a:r>
            <a:endParaRPr lang="pl-PL" sz="20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AE2BDA-0DC2-41F3-984D-A3AAA6BD678D}" type="slidenum">
              <a:rPr lang="pl-PL" smtClean="0"/>
              <a:pPr>
                <a:defRPr/>
              </a:pPr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8845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 smtClean="0"/>
              <a:t>	Problemy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8936" y="1239254"/>
            <a:ext cx="7567863" cy="5221704"/>
          </a:xfrm>
        </p:spPr>
        <p:txBody>
          <a:bodyPr/>
          <a:lstStyle/>
          <a:p>
            <a:pPr marL="0" indent="0" algn="just">
              <a:buNone/>
            </a:pPr>
            <a:r>
              <a:rPr lang="pl-PL" sz="2400" b="1" dirty="0" smtClean="0"/>
              <a:t>Na etapie postępowania</a:t>
            </a:r>
          </a:p>
          <a:p>
            <a:pPr marL="0" indent="0" algn="just">
              <a:buNone/>
            </a:pPr>
            <a:r>
              <a:rPr lang="pl-PL" sz="2000" dirty="0" smtClean="0"/>
              <a:t>Pytania wykonawców, czy osoba bezrobotna zatrudniona przez wykonawcę przed terminem składania ofert może być uznana za osobę spełniającą warunek klauzuli społecznej </a:t>
            </a:r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r>
              <a:rPr lang="pl-PL" sz="2000" b="1" dirty="0" smtClean="0"/>
              <a:t>Podejście MF</a:t>
            </a:r>
          </a:p>
          <a:p>
            <a:pPr marL="0" indent="0" algn="just">
              <a:buNone/>
            </a:pPr>
            <a:r>
              <a:rPr lang="pl-PL" sz="2000" dirty="0" smtClean="0"/>
              <a:t>Dookreślono, że za osobę taką może być uznana osoba posiadająca status osoby bezrobotnej i zatrudnionej przez wykonawcę w terminie do np. 3 miesięcy przed upływem terminu składania ofert (indywidualnie dla każdego postępowania)</a:t>
            </a:r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r>
              <a:rPr lang="pl-PL" sz="2000" b="1" dirty="0" smtClean="0"/>
              <a:t>Obserwacja zachowania wykonawców</a:t>
            </a:r>
          </a:p>
          <a:p>
            <a:pPr marL="0" indent="0" algn="just">
              <a:buNone/>
            </a:pPr>
            <a:r>
              <a:rPr lang="pl-PL" sz="2000" dirty="0" smtClean="0"/>
              <a:t>Najczęściej zatrudniano osobę na potrzeby realizacji kontraktu z MF</a:t>
            </a:r>
            <a:endParaRPr lang="pl-PL" sz="20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AE2BDA-0DC2-41F3-984D-A3AAA6BD678D}" type="slidenum">
              <a:rPr lang="pl-PL" smtClean="0"/>
              <a:pPr>
                <a:defRPr/>
              </a:pPr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4538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 smtClean="0"/>
              <a:t>Problemy 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06904" y="1600200"/>
            <a:ext cx="7579895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pl-PL" sz="2000" dirty="0" smtClean="0"/>
              <a:t>Czy osoba bezrobotna zatrudniona na potrzeby realizacji innej umowy może być uznana za spełniającą warunek zastosowania klauzuli społecznej</a:t>
            </a:r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r>
              <a:rPr lang="pl-PL" sz="2000" b="1" dirty="0" smtClean="0"/>
              <a:t>Podejście MF</a:t>
            </a:r>
          </a:p>
          <a:p>
            <a:pPr marL="0" indent="0" algn="just">
              <a:buNone/>
            </a:pPr>
            <a:r>
              <a:rPr lang="pl-PL" sz="2000" dirty="0" smtClean="0"/>
              <a:t>Tak, jeżeli jej zatrudnienie spełnia inne warunki określone przez MF (np. czas zatrudnia przed upływem terminu składania ofert)</a:t>
            </a:r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r>
              <a:rPr lang="pl-PL" sz="2000" b="1" dirty="0"/>
              <a:t>Obserwacja zachowania wykonawców</a:t>
            </a:r>
          </a:p>
          <a:p>
            <a:pPr marL="0" indent="0" algn="just">
              <a:buNone/>
            </a:pPr>
            <a:r>
              <a:rPr lang="pl-PL" sz="2000" dirty="0"/>
              <a:t>Najczęściej zatrudniano osobę na potrzeby realizacji kontraktu z MF</a:t>
            </a:r>
          </a:p>
          <a:p>
            <a:pPr marL="0" indent="0">
              <a:buNone/>
            </a:pPr>
            <a:endParaRPr lang="pl-PL" sz="20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AE2BDA-0DC2-41F3-984D-A3AAA6BD678D}" type="slidenum">
              <a:rPr lang="pl-PL" smtClean="0"/>
              <a:pPr>
                <a:defRPr/>
              </a:pPr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5119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 smtClean="0"/>
              <a:t>Problemy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58778" y="1179096"/>
            <a:ext cx="7628021" cy="5269830"/>
          </a:xfrm>
        </p:spPr>
        <p:txBody>
          <a:bodyPr/>
          <a:lstStyle/>
          <a:p>
            <a:pPr marL="0" indent="0" algn="just">
              <a:buNone/>
            </a:pPr>
            <a:r>
              <a:rPr lang="pl-PL" sz="2400" b="1" dirty="0" smtClean="0"/>
              <a:t>Na etapie realizacji umowy</a:t>
            </a:r>
          </a:p>
          <a:p>
            <a:pPr marL="0" indent="0" algn="just">
              <a:buNone/>
            </a:pPr>
            <a:r>
              <a:rPr lang="pl-PL" sz="2000" dirty="0" smtClean="0"/>
              <a:t>Brak osób spełniających kryteria klauzuli społecznej dostępnych na rynku </a:t>
            </a:r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r>
              <a:rPr lang="pl-PL" sz="2000" b="1" dirty="0" smtClean="0"/>
              <a:t>Podejście MF</a:t>
            </a:r>
          </a:p>
          <a:p>
            <a:pPr marL="0" indent="0" algn="just">
              <a:buNone/>
            </a:pPr>
            <a:r>
              <a:rPr lang="pl-PL" sz="2000" dirty="0" smtClean="0"/>
              <a:t>Nienaliczanie kar umownych w przypadku wykazania należytej staranności w poszukiwaniu takich osób</a:t>
            </a:r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r>
              <a:rPr lang="pl-PL" sz="2000" dirty="0" smtClean="0"/>
              <a:t>Unikanie przez wykonawców zatrudniania osób bezrobotnych i niepełnosprawnych</a:t>
            </a:r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r>
              <a:rPr lang="pl-PL" sz="2000" b="1" dirty="0" smtClean="0"/>
              <a:t>Podejście MF</a:t>
            </a:r>
          </a:p>
          <a:p>
            <a:pPr marL="0" indent="0" algn="just">
              <a:buNone/>
            </a:pPr>
            <a:r>
              <a:rPr lang="pl-PL" sz="2000" dirty="0" smtClean="0"/>
              <a:t>Stopniowe uszczelnianie systemu kontroli spełnienia klauzuli społecznej (podwyższanie kar umownych, uszczegółowienie systemu kontroli)</a:t>
            </a:r>
            <a:endParaRPr lang="pl-PL" sz="20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AE2BDA-0DC2-41F3-984D-A3AAA6BD678D}" type="slidenum">
              <a:rPr lang="pl-PL" smtClean="0"/>
              <a:pPr>
                <a:defRPr/>
              </a:pPr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88718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F_1">
      <a:dk1>
        <a:srgbClr val="000000"/>
      </a:dk1>
      <a:lt1>
        <a:srgbClr val="FFFFFF"/>
      </a:lt1>
      <a:dk2>
        <a:srgbClr val="919195"/>
      </a:dk2>
      <a:lt2>
        <a:srgbClr val="C9CACC"/>
      </a:lt2>
      <a:accent1>
        <a:srgbClr val="E31837"/>
      </a:accent1>
      <a:accent2>
        <a:srgbClr val="C9CACC"/>
      </a:accent2>
      <a:accent3>
        <a:srgbClr val="919195"/>
      </a:accent3>
      <a:accent4>
        <a:srgbClr val="ADAFB2"/>
      </a:accent4>
      <a:accent5>
        <a:srgbClr val="B5121B"/>
      </a:accent5>
      <a:accent6>
        <a:srgbClr val="EC7769"/>
      </a:accent6>
      <a:hlink>
        <a:srgbClr val="F7C6B9"/>
      </a:hlink>
      <a:folHlink>
        <a:srgbClr val="919195"/>
      </a:folHlink>
    </a:clrScheme>
    <a:fontScheme name="Office — klasyczny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1426</TotalTime>
  <Words>645</Words>
  <Application>Microsoft Office PowerPoint</Application>
  <PresentationFormat>Pokaz na ekranie (4:3)</PresentationFormat>
  <Paragraphs>122</Paragraphs>
  <Slides>13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Motyw pakietu Office</vt:lpstr>
      <vt:lpstr>Prezentacja programu PowerPoint</vt:lpstr>
      <vt:lpstr>Rys historyczny</vt:lpstr>
      <vt:lpstr>Rys historyczny</vt:lpstr>
      <vt:lpstr>Rys historyczny</vt:lpstr>
      <vt:lpstr>  Trochę statystyki za lata 2013-2016*</vt:lpstr>
      <vt:lpstr>  Rodzaje stosowanych klauzul</vt:lpstr>
      <vt:lpstr> Problemy</vt:lpstr>
      <vt:lpstr>Problemy </vt:lpstr>
      <vt:lpstr>Problemy</vt:lpstr>
      <vt:lpstr>Korzyści</vt:lpstr>
      <vt:lpstr>Koszty</vt:lpstr>
      <vt:lpstr>Zamówienia prospołeczne MF – przykłady 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APSZ</dc:creator>
  <cp:lastModifiedBy>Nagraba Piotr</cp:lastModifiedBy>
  <cp:revision>107</cp:revision>
  <cp:lastPrinted>2015-11-17T12:40:04Z</cp:lastPrinted>
  <dcterms:created xsi:type="dcterms:W3CDTF">2010-12-22T13:06:19Z</dcterms:created>
  <dcterms:modified xsi:type="dcterms:W3CDTF">2017-06-24T11:56:20Z</dcterms:modified>
</cp:coreProperties>
</file>