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68" r:id="rId14"/>
    <p:sldId id="276" r:id="rId15"/>
    <p:sldId id="269" r:id="rId16"/>
    <p:sldId id="270" r:id="rId17"/>
    <p:sldId id="277" r:id="rId18"/>
    <p:sldId id="278" r:id="rId19"/>
    <p:sldId id="279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2E437F-12DB-4938-BCE3-BE2A226A6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673FC10-35BD-4190-8708-A51578995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044ABF-BDC7-43F7-8005-0D5E8E62A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342-10DC-4884-AB93-4E00928A3B80}" type="datetimeFigureOut">
              <a:rPr lang="pl-PL" smtClean="0"/>
              <a:t>30.09.2019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0B8DB4C-CCAE-4AF5-91B3-FA962C192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3526DFE-F9AD-480A-A287-BCF49C4F0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25EBE-EA26-48FE-9552-F072BF04A2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405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08F2AF-E83F-4A75-8664-89CE9A323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79C91B3-60EC-49F8-B1FE-6F611CBC6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18CEE77-184C-4C4F-8EA5-E0EC9A5D7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342-10DC-4884-AB93-4E00928A3B80}" type="datetimeFigureOut">
              <a:rPr lang="pl-PL" smtClean="0"/>
              <a:t>30.09.2019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70108E6-9A63-4AEF-8301-AA3C33B3F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840BBC3-6489-46FA-B2BE-4AFC78546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25EBE-EA26-48FE-9552-F072BF04A2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741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D22CA32-F9B3-459A-812D-B3A57B3207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DEEBCF6-F7FF-44B3-9569-CEA088225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7588FC-33BD-458A-856B-4CFEDF1E1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342-10DC-4884-AB93-4E00928A3B80}" type="datetimeFigureOut">
              <a:rPr lang="pl-PL" smtClean="0"/>
              <a:t>30.09.2019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5F1C8F-7202-488F-8E47-29A07EE6E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8680E53-2572-4117-806C-242E85F7F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25EBE-EA26-48FE-9552-F072BF04A2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146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A82A47-6370-49BA-8665-141E039B4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953EDC-DEB0-48AC-9745-20A6AF218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AC803DF-B9FF-495B-B031-2A922A193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342-10DC-4884-AB93-4E00928A3B80}" type="datetimeFigureOut">
              <a:rPr lang="pl-PL" smtClean="0"/>
              <a:t>30.09.2019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0B43900-C31B-4F0A-B5C0-118B84410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BC7B41-6EB5-49F2-9551-480000507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25EBE-EA26-48FE-9552-F072BF04A2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473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25C63F-44E6-486C-92C2-FAA5DEF6F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A38B0C3-A95E-4B3D-B5F0-A5A15FE41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DC37AA-E1FA-4693-9F22-CFA699134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342-10DC-4884-AB93-4E00928A3B80}" type="datetimeFigureOut">
              <a:rPr lang="pl-PL" smtClean="0"/>
              <a:t>30.09.2019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C5C68D2-5403-414F-B849-1F779F0C0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0EFE4B1-3CE3-4F70-A0E6-529996EC1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25EBE-EA26-48FE-9552-F072BF04A2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514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04E2F8-4921-4043-926F-167BA2759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1F88C4-82CB-4E3A-86D5-6A08A43BB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8EA56E3-3981-4957-B8F8-F5670B418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E482DCA-82F5-4112-8BDB-7C87DC487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342-10DC-4884-AB93-4E00928A3B80}" type="datetimeFigureOut">
              <a:rPr lang="pl-PL" smtClean="0"/>
              <a:t>30.09.2019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02C00BF-F63D-44FA-BAF7-2E7B2FF30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A17808B-49A5-4F38-9D5B-37D4328FA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25EBE-EA26-48FE-9552-F072BF04A2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890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D09CBE-689C-43A9-828A-C454617D0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2482167-7EC5-495F-AF42-2E28E89C1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CB27FC5-CDFE-47AD-8E0A-02FCAAD11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B6B98CB-DEB3-4C65-81DA-4F67E341F8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38D2CE0-D542-4A69-87E7-EB13C9CD37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5FF6CE7-AE77-4DD8-9C20-4A3F8ECFF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342-10DC-4884-AB93-4E00928A3B80}" type="datetimeFigureOut">
              <a:rPr lang="pl-PL" smtClean="0"/>
              <a:t>30.09.2019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A942E47-924A-4605-BE96-C6594420D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E6FA32B-758E-4962-A635-317577E6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25EBE-EA26-48FE-9552-F072BF04A2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1912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EE1ADA-5ADA-4F4C-947E-5D509070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7C25E16-C46C-473A-9123-E62E9619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342-10DC-4884-AB93-4E00928A3B80}" type="datetimeFigureOut">
              <a:rPr lang="pl-PL" smtClean="0"/>
              <a:t>30.09.2019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445047B-4BE6-45E3-87ED-C08088C90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8D84558-B3E8-4B11-9D1E-D0953A758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25EBE-EA26-48FE-9552-F072BF04A2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7293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20B61E5-8544-4FA9-A3D1-87CE5135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342-10DC-4884-AB93-4E00928A3B80}" type="datetimeFigureOut">
              <a:rPr lang="pl-PL" smtClean="0"/>
              <a:t>30.09.2019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E5BDD0C-ADA8-4349-9754-FBC4DDE45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3D4CF28-A0B1-4E98-BDE7-0C15A3560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25EBE-EA26-48FE-9552-F072BF04A2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926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AFA92-A651-4746-9962-C99FB3101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4EEC17-6CF0-4EF6-9A86-09BEFD4D9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ED715FF-077C-4A2F-9DB8-93F9BE1EC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AB244B0-F339-451D-B569-44C2899FF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342-10DC-4884-AB93-4E00928A3B80}" type="datetimeFigureOut">
              <a:rPr lang="pl-PL" smtClean="0"/>
              <a:t>30.09.2019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18805D4-1E6C-4439-8069-71CB686E7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D9DCD62-4430-4ACB-A354-49FDB47B2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25EBE-EA26-48FE-9552-F072BF04A2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83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4AB836-5FDC-42FA-82D6-5071F8282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6B24E7D-C41A-48A6-A71C-DA70CF9FC2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A95B378-0C6E-4745-88BB-F6786EEC0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6466E98-44B3-4BAE-93BA-ED8E23FA2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3342-10DC-4884-AB93-4E00928A3B80}" type="datetimeFigureOut">
              <a:rPr lang="pl-PL" smtClean="0"/>
              <a:t>30.09.2019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1503F85-F823-4690-B5BC-68B7B4D3C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D15930D-1EA9-4CA3-AC0E-B74E33A90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25EBE-EA26-48FE-9552-F072BF04A2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237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6CAED5C-015E-448D-ADD1-29BD9C2B1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BCC50F6-F4ED-4CEB-BD0C-3B318BF25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A708ACF-45F1-48C4-BAC2-D563D2807E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73342-10DC-4884-AB93-4E00928A3B80}" type="datetimeFigureOut">
              <a:rPr lang="pl-PL" smtClean="0"/>
              <a:t>30.09.2019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921883-1AB1-46B2-93C4-30534434B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B3C21E8-407E-4999-9925-AAE8EADB3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25EBE-EA26-48FE-9552-F072BF04A2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65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A9548-1034-4B79-813D-A80C0E092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095" y="612949"/>
            <a:ext cx="11294347" cy="3577214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96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CO DALEJ?</a:t>
            </a:r>
            <a:br>
              <a:rPr lang="pl-PL" sz="96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pl-PL" sz="44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l-PL" sz="96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JAKIE WYZWANIA?</a:t>
            </a:r>
            <a:br>
              <a:rPr lang="pl-PL" sz="96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</a:br>
            <a:endParaRPr lang="pl-PL" sz="22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4A14F0C-C074-4292-8E07-46C1D4FF9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0080"/>
            <a:ext cx="9144000" cy="107768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000" b="1" i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Mirosława Wojciechowska-Szepczyńska</a:t>
            </a:r>
            <a:br>
              <a:rPr lang="pl-PL" sz="20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2000" b="1" i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Członkini Komisji Ekspertów ds. Osób Starszych przy RPO</a:t>
            </a:r>
            <a:br>
              <a:rPr lang="pl-PL" sz="20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2000" b="1" i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30 września 2019</a:t>
            </a:r>
            <a:br>
              <a:rPr lang="pl-PL" sz="2000" dirty="0">
                <a:latin typeface="Arial"/>
                <a:ea typeface="Arial"/>
                <a:cs typeface="Arial"/>
                <a:sym typeface="Arial"/>
              </a:rPr>
            </a:br>
            <a:endParaRPr lang="pl-PL" sz="2000" dirty="0"/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59B30AC8-1040-49D7-A7B5-6835293CB7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  <p:pic>
        <p:nvPicPr>
          <p:cNvPr id="5" name="Picture 14">
            <a:extLst>
              <a:ext uri="{FF2B5EF4-FFF2-40B4-BE49-F238E27FC236}">
                <a16:creationId xmlns:a16="http://schemas.microsoft.com/office/drawing/2014/main" id="{A0CAF3FB-B9E3-4C4D-BD0B-7B51A64BB5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741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A9548-1034-4B79-813D-A80C0E092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826" y="334644"/>
            <a:ext cx="11294347" cy="540099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67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6. ORGANIZACJE ALZHEIMEROWSKIE</a:t>
            </a:r>
            <a:br>
              <a:rPr lang="pl-PL" sz="44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= eksperci i rzecznicy chorych i ich bliskich</a:t>
            </a:r>
            <a:br>
              <a:rPr lang="pl-PL" sz="40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27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Tworzyć nowe organizacje</a:t>
            </a:r>
            <a:br>
              <a:rPr lang="pl-PL" sz="4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pl-PL" sz="1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WSPIERAĆ</a:t>
            </a:r>
            <a:r>
              <a:rPr lang="pl-PL" sz="4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 i WŁĄCZYĆ się w ich działania</a:t>
            </a:r>
            <a:br>
              <a:rPr lang="pl-PL" sz="4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pl-PL" sz="1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Działać </a:t>
            </a: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WSPÓLNIE</a:t>
            </a:r>
            <a:br>
              <a:rPr lang="pl-PL" sz="4400" dirty="0">
                <a:latin typeface="Arial"/>
                <a:ea typeface="Arial"/>
                <a:cs typeface="Arial"/>
                <a:sym typeface="Arial"/>
              </a:rPr>
            </a:br>
            <a:endParaRPr lang="pl-P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59B30AC8-1040-49D7-A7B5-6835293CB7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  <p:pic>
        <p:nvPicPr>
          <p:cNvPr id="5" name="Picture 14">
            <a:extLst>
              <a:ext uri="{FF2B5EF4-FFF2-40B4-BE49-F238E27FC236}">
                <a16:creationId xmlns:a16="http://schemas.microsoft.com/office/drawing/2014/main" id="{A0CAF3FB-B9E3-4C4D-BD0B-7B51A64BB5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171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A9548-1034-4B79-813D-A80C0E092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826" y="334644"/>
            <a:ext cx="11294347" cy="540099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67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7. OSOBY  z DEMENCJĄ</a:t>
            </a:r>
            <a:br>
              <a:rPr lang="pl-PL" sz="67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67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„Nic o nas bez nas”</a:t>
            </a:r>
            <a:br>
              <a:rPr lang="pl-PL" sz="67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22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wczesna diagnoza, aby móc włączać </a:t>
            </a:r>
            <a:b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osoby z demencją w decyzje </a:t>
            </a:r>
            <a:b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i działania ich dotyczące;</a:t>
            </a:r>
            <a:b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pl-PL" sz="1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informacja o przebiegu choroby;</a:t>
            </a:r>
            <a:b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pl-PL" sz="1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partnerska, szczera rozmowa</a:t>
            </a:r>
            <a:endParaRPr lang="pl-P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59B30AC8-1040-49D7-A7B5-6835293CB7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  <p:pic>
        <p:nvPicPr>
          <p:cNvPr id="5" name="Picture 14">
            <a:extLst>
              <a:ext uri="{FF2B5EF4-FFF2-40B4-BE49-F238E27FC236}">
                <a16:creationId xmlns:a16="http://schemas.microsoft.com/office/drawing/2014/main" id="{A0CAF3FB-B9E3-4C4D-BD0B-7B51A64BB5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515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11F36F-9BFE-48C1-964E-921905CE7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761" y="365125"/>
            <a:ext cx="11412187" cy="1325563"/>
          </a:xfrm>
        </p:spPr>
        <p:txBody>
          <a:bodyPr>
            <a:noAutofit/>
          </a:bodyPr>
          <a:lstStyle/>
          <a:p>
            <a:pPr algn="ctr"/>
            <a:r>
              <a:rPr lang="pl-PL" sz="5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Konwencja ONZ o Prawach Osób               Niepełnosprawnych</a:t>
            </a:r>
            <a:endParaRPr lang="pl-PL" sz="5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E457B9-FA4B-47D4-BC3D-039EB03C0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761" y="1819175"/>
            <a:ext cx="11329435" cy="4004109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pl-PL" b="1" dirty="0">
              <a:solidFill>
                <a:srgbClr val="4700B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4900" b="1" dirty="0">
              <a:solidFill>
                <a:srgbClr val="4700B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0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Artykuł 4.3 „Osoby niepełnosprawne </a:t>
            </a:r>
            <a:r>
              <a:rPr lang="pl-PL" sz="10800" i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(samodzielnie lub przez reprezentujące ich Organizacje)</a:t>
            </a:r>
            <a:r>
              <a:rPr lang="pl-PL" sz="10800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sz="10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powinny brać udział w konsultacjach i aktywnie uczestniczyć w tworzeniu i wdrażaniu prawodawstwa i polityki, tak aby zapisy Konwencji mogły być wprowadzone w życie i stosowane”</a:t>
            </a:r>
            <a:endParaRPr lang="pl-PL" sz="10800" dirty="0"/>
          </a:p>
        </p:txBody>
      </p:sp>
      <p:pic>
        <p:nvPicPr>
          <p:cNvPr id="4" name="Picture 14">
            <a:extLst>
              <a:ext uri="{FF2B5EF4-FFF2-40B4-BE49-F238E27FC236}">
                <a16:creationId xmlns:a16="http://schemas.microsoft.com/office/drawing/2014/main" id="{DB96BBC3-BBF8-4256-95DB-AA00BE18D29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  <p:pic>
        <p:nvPicPr>
          <p:cNvPr id="5" name="Picture 15">
            <a:extLst>
              <a:ext uri="{FF2B5EF4-FFF2-40B4-BE49-F238E27FC236}">
                <a16:creationId xmlns:a16="http://schemas.microsoft.com/office/drawing/2014/main" id="{CD2106BC-1D3D-4813-B213-82A7EC86CC2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625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A9548-1034-4B79-813D-A80C0E092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826" y="334644"/>
            <a:ext cx="11294347" cy="540099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r>
              <a:rPr lang="pl-PL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8.JĘZYK I POSTAWY WOBEC OSÓB Z DEMENCJĄ</a:t>
            </a:r>
            <a:br>
              <a:rPr lang="pl-PL" sz="4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należy zrewidować</a:t>
            </a:r>
            <a:br>
              <a:rPr lang="pl-PL" sz="48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22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0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mówić o OSOBIE, a nie o chorobie;</a:t>
            </a:r>
            <a:br>
              <a:rPr lang="pl-PL" sz="40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pl-PL" sz="1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0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podkreślać, co te osoby potrafią nadal robić,</a:t>
            </a:r>
            <a:br>
              <a:rPr lang="pl-PL" sz="40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0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a nie</a:t>
            </a:r>
            <a:r>
              <a:rPr lang="pl-PL" sz="40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, czego nie umieją;</a:t>
            </a:r>
            <a:br>
              <a:rPr lang="pl-PL" sz="40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31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0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Pamiętajmy: </a:t>
            </a:r>
            <a:r>
              <a:rPr lang="pl-PL" sz="40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język może ranić, krzywdzić, dyskryminować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59B30AC8-1040-49D7-A7B5-6835293CB7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  <p:pic>
        <p:nvPicPr>
          <p:cNvPr id="5" name="Picture 14">
            <a:extLst>
              <a:ext uri="{FF2B5EF4-FFF2-40B4-BE49-F238E27FC236}">
                <a16:creationId xmlns:a16="http://schemas.microsoft.com/office/drawing/2014/main" id="{A0CAF3FB-B9E3-4C4D-BD0B-7B51A64BB5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258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11F36F-9BFE-48C1-964E-921905CE7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761" y="365125"/>
            <a:ext cx="11412187" cy="1325563"/>
          </a:xfrm>
        </p:spPr>
        <p:txBody>
          <a:bodyPr>
            <a:noAutofit/>
          </a:bodyPr>
          <a:lstStyle/>
          <a:p>
            <a:pPr algn="ctr"/>
            <a:r>
              <a:rPr lang="pl-PL" sz="5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Konwencja ONZ o Prawach Osób               Niepełnosprawnych</a:t>
            </a:r>
            <a:endParaRPr lang="pl-PL" sz="5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E457B9-FA4B-47D4-BC3D-039EB03C0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761" y="1819175"/>
            <a:ext cx="11329435" cy="400410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pl-PL" b="1" dirty="0">
              <a:solidFill>
                <a:srgbClr val="4700B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4900" b="1" dirty="0">
              <a:solidFill>
                <a:srgbClr val="4700B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08000" lvl="0" indent="0">
              <a:lnSpc>
                <a:spcPct val="100000"/>
              </a:lnSpc>
              <a:spcBef>
                <a:spcPts val="1414"/>
              </a:spcBef>
              <a:buNone/>
            </a:pPr>
            <a:r>
              <a:rPr lang="pl-PL" sz="96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Art.17: Prawo do </a:t>
            </a:r>
            <a:r>
              <a:rPr lang="pl-PL" sz="96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ochrony integralności</a:t>
            </a:r>
            <a:r>
              <a:rPr lang="pl-PL" sz="96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 osobistej/poszanowania integralności fizycznej i psychicznej</a:t>
            </a:r>
            <a:endParaRPr lang="pl-PL" sz="9600" dirty="0">
              <a:latin typeface="Arial"/>
              <a:ea typeface="Arial"/>
              <a:cs typeface="Arial"/>
              <a:sym typeface="Arial"/>
            </a:endParaRPr>
          </a:p>
          <a:p>
            <a:pPr marL="108000" lvl="0" indent="0">
              <a:lnSpc>
                <a:spcPct val="100000"/>
              </a:lnSpc>
              <a:spcBef>
                <a:spcPts val="1414"/>
              </a:spcBef>
              <a:buNone/>
            </a:pPr>
            <a:r>
              <a:rPr lang="pl-PL" sz="96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Art.19: Prawo do </a:t>
            </a:r>
            <a:r>
              <a:rPr lang="pl-PL" sz="96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niezależnego życia</a:t>
            </a:r>
            <a:r>
              <a:rPr lang="pl-PL" sz="96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pl-PL" sz="96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l-PL" sz="96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w społeczeństwie</a:t>
            </a:r>
            <a:endParaRPr lang="pl-PL" sz="9600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14">
            <a:extLst>
              <a:ext uri="{FF2B5EF4-FFF2-40B4-BE49-F238E27FC236}">
                <a16:creationId xmlns:a16="http://schemas.microsoft.com/office/drawing/2014/main" id="{DB96BBC3-BBF8-4256-95DB-AA00BE18D29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  <p:pic>
        <p:nvPicPr>
          <p:cNvPr id="5" name="Picture 15">
            <a:extLst>
              <a:ext uri="{FF2B5EF4-FFF2-40B4-BE49-F238E27FC236}">
                <a16:creationId xmlns:a16="http://schemas.microsoft.com/office/drawing/2014/main" id="{CD2106BC-1D3D-4813-B213-82A7EC86CC2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649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A9548-1034-4B79-813D-A80C0E092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826" y="334644"/>
            <a:ext cx="11294347" cy="540099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53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9. POTRZEBNI </a:t>
            </a:r>
            <a:r>
              <a:rPr lang="pl-PL" sz="53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SOJUSZNICY</a:t>
            </a:r>
            <a:r>
              <a:rPr lang="pl-PL" sz="53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pl-PL" sz="53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l-PL" sz="53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DLA WSPÓLNYCH DZIAŁAŃ</a:t>
            </a:r>
            <a:br>
              <a:rPr lang="pl-PL" sz="48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22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3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politycy</a:t>
            </a:r>
            <a:br>
              <a:rPr lang="pl-PL" sz="3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3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instytucje</a:t>
            </a:r>
            <a:br>
              <a:rPr lang="pl-PL" sz="3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3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dziennikarze</a:t>
            </a:r>
            <a:br>
              <a:rPr lang="pl-PL" sz="3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3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naukowcy</a:t>
            </a:r>
            <a:br>
              <a:rPr lang="pl-PL" sz="3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3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ludzie biznesu</a:t>
            </a:r>
            <a:br>
              <a:rPr lang="pl-PL" sz="3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3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opiekunowie</a:t>
            </a:r>
            <a:br>
              <a:rPr lang="pl-PL" sz="3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3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nauczyciele</a:t>
            </a:r>
            <a:br>
              <a:rPr lang="pl-PL" sz="3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3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wolontariusze</a:t>
            </a:r>
            <a:endParaRPr lang="pl-PL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59B30AC8-1040-49D7-A7B5-6835293CB7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  <p:pic>
        <p:nvPicPr>
          <p:cNvPr id="5" name="Picture 14">
            <a:extLst>
              <a:ext uri="{FF2B5EF4-FFF2-40B4-BE49-F238E27FC236}">
                <a16:creationId xmlns:a16="http://schemas.microsoft.com/office/drawing/2014/main" id="{A0CAF3FB-B9E3-4C4D-BD0B-7B51A64BB5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850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A9548-1034-4B79-813D-A80C0E092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826" y="334644"/>
            <a:ext cx="11294347" cy="540099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r>
              <a:rPr lang="pl-PL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10. ZROZUMIENIE i UZNANIE przez SPOŁECZEŃSTWO i RZĄD</a:t>
            </a:r>
            <a:br>
              <a:rPr lang="pl-PL" sz="67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4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Choroba Alzheimera i inne otępienia to </a:t>
            </a: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priorytet polityki zdrowotnej i społecznej, </a:t>
            </a:r>
            <a:br>
              <a:rPr lang="pl-PL" sz="44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a POLSKI PLAN ALZHEIMEROWSKI</a:t>
            </a:r>
            <a:br>
              <a:rPr lang="pl-PL" sz="44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niezbędny</a:t>
            </a:r>
            <a:br>
              <a:rPr lang="pl-PL" sz="4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</a:br>
            <a:endParaRPr lang="pl-P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59B30AC8-1040-49D7-A7B5-6835293CB7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  <p:pic>
        <p:nvPicPr>
          <p:cNvPr id="5" name="Picture 14">
            <a:extLst>
              <a:ext uri="{FF2B5EF4-FFF2-40B4-BE49-F238E27FC236}">
                <a16:creationId xmlns:a16="http://schemas.microsoft.com/office/drawing/2014/main" id="{A0CAF3FB-B9E3-4C4D-BD0B-7B51A64BB5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251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11F36F-9BFE-48C1-964E-921905CE7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883" y="365125"/>
            <a:ext cx="11556066" cy="1325563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pl-PL" sz="4000" b="1" dirty="0">
                <a:solidFill>
                  <a:srgbClr val="4700B8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KONWENCJA ONZ </a:t>
            </a:r>
            <a:r>
              <a:rPr lang="pl-PL" sz="4000" b="1" dirty="0">
                <a:solidFill>
                  <a:srgbClr val="4700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4000" b="1" dirty="0">
                <a:solidFill>
                  <a:srgbClr val="4700B8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PRAWACH OSÓB NIEPEŁNOSPRAWNYCH MOŻE NAM POMÓC</a:t>
            </a:r>
            <a:endParaRPr lang="pl-PL" sz="4000" dirty="0"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E457B9-FA4B-47D4-BC3D-039EB03C0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761" y="1819175"/>
            <a:ext cx="11329435" cy="400410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l-PL" b="1" dirty="0">
              <a:solidFill>
                <a:srgbClr val="4700B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4900" b="1" dirty="0">
              <a:solidFill>
                <a:srgbClr val="4700B8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40000"/>
            </a:pPr>
            <a:r>
              <a:rPr lang="pl-PL" sz="112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by osoby żyjące z demencją miały te same prawa, co </a:t>
            </a:r>
            <a:r>
              <a:rPr lang="pl-PL" sz="112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pozostałe</a:t>
            </a:r>
            <a:r>
              <a:rPr lang="pl-PL" sz="112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 osoby niepełnosprawne i obywatele</a:t>
            </a:r>
            <a:endParaRPr lang="pl-PL" sz="112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ts val="1260"/>
            </a:pPr>
            <a:r>
              <a:rPr lang="pl-PL" sz="112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by korzystały w pełni z praw obywatelskich i dostępu do wszelkich usług na tych samych zasadach, co inni ludzie</a:t>
            </a:r>
            <a:r>
              <a:rPr lang="pl-PL" sz="1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pl-PL" sz="4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pl-PL" sz="6400" b="1" dirty="0">
              <a:solidFill>
                <a:srgbClr val="DC23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8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TWÓRZMY przyjazne środowisko  dla ludzi  żyjących </a:t>
            </a:r>
            <a:br>
              <a:rPr lang="pl-PL" sz="128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l-PL" sz="128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z chorobą Alzheimera i innymi przyczynami otępienia</a:t>
            </a:r>
            <a:endParaRPr lang="pl-PL" sz="12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28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                 </a:t>
            </a:r>
            <a:r>
              <a:rPr lang="pl-PL" sz="12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 POWOŁUJMY się na Konwencję</a:t>
            </a:r>
            <a:endParaRPr lang="pl-PL" sz="12800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14">
            <a:extLst>
              <a:ext uri="{FF2B5EF4-FFF2-40B4-BE49-F238E27FC236}">
                <a16:creationId xmlns:a16="http://schemas.microsoft.com/office/drawing/2014/main" id="{DB96BBC3-BBF8-4256-95DB-AA00BE18D29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  <p:pic>
        <p:nvPicPr>
          <p:cNvPr id="5" name="Picture 15">
            <a:extLst>
              <a:ext uri="{FF2B5EF4-FFF2-40B4-BE49-F238E27FC236}">
                <a16:creationId xmlns:a16="http://schemas.microsoft.com/office/drawing/2014/main" id="{CD2106BC-1D3D-4813-B213-82A7EC86CC2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  <p:sp>
        <p:nvSpPr>
          <p:cNvPr id="6" name="Owal 5">
            <a:extLst>
              <a:ext uri="{FF2B5EF4-FFF2-40B4-BE49-F238E27FC236}">
                <a16:creationId xmlns:a16="http://schemas.microsoft.com/office/drawing/2014/main" id="{F65B06A1-9E5C-4BF6-B864-0CCBF0D30D09}"/>
              </a:ext>
            </a:extLst>
          </p:cNvPr>
          <p:cNvSpPr/>
          <p:nvPr/>
        </p:nvSpPr>
        <p:spPr>
          <a:xfrm>
            <a:off x="463617" y="2376091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Owal 6">
            <a:extLst>
              <a:ext uri="{FF2B5EF4-FFF2-40B4-BE49-F238E27FC236}">
                <a16:creationId xmlns:a16="http://schemas.microsoft.com/office/drawing/2014/main" id="{62C8693A-34DD-4D03-B202-6EA864651BCE}"/>
              </a:ext>
            </a:extLst>
          </p:cNvPr>
          <p:cNvSpPr/>
          <p:nvPr/>
        </p:nvSpPr>
        <p:spPr>
          <a:xfrm>
            <a:off x="478534" y="3253452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8367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11F36F-9BFE-48C1-964E-921905CE7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883" y="365125"/>
            <a:ext cx="11556066" cy="1325563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pl-PL" sz="5400" b="1" dirty="0">
                <a:solidFill>
                  <a:srgbClr val="4700B8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Wdrażanie postanowień Konwencji  i monitorowanie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E457B9-FA4B-47D4-BC3D-039EB03C0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1" y="1819175"/>
            <a:ext cx="11823700" cy="400410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l-PL" b="1" dirty="0">
              <a:solidFill>
                <a:srgbClr val="4700B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4900" b="1" dirty="0">
              <a:solidFill>
                <a:srgbClr val="4700B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7800" lvl="0" indent="-15875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1170"/>
              <a:buFont typeface="Noto Sans Symbols"/>
              <a:buChar char="●"/>
            </a:pPr>
            <a:r>
              <a:rPr lang="pl-PL" sz="12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Art. 34-39: państwa-strony </a:t>
            </a:r>
            <a:r>
              <a:rPr lang="pl-PL" sz="128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zobowiązane są</a:t>
            </a:r>
            <a:r>
              <a:rPr lang="pl-PL" sz="12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 do składania co 4 lata sprawozdań z wykonywania postanowień Konwencji</a:t>
            </a:r>
            <a:endParaRPr lang="pl-PL" sz="12800" dirty="0">
              <a:latin typeface="Arial"/>
              <a:ea typeface="Arial"/>
              <a:cs typeface="Arial"/>
              <a:sym typeface="Arial"/>
            </a:endParaRPr>
          </a:p>
          <a:p>
            <a:pPr marL="177800" lvl="0" indent="-15875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ts val="1170"/>
              <a:buFont typeface="Noto Sans Symbols"/>
              <a:buChar char="●"/>
            </a:pPr>
            <a:r>
              <a:rPr lang="pl-PL" sz="12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Art. 40: co 2 lata państwa-strony uczestniczą w konferencji, na której omawiane są sposoby i problemy związane z wdrażaniem postanowień Konwencji</a:t>
            </a:r>
            <a:endParaRPr lang="pl-PL" sz="12800" dirty="0">
              <a:latin typeface="Arial"/>
              <a:ea typeface="Arial"/>
              <a:cs typeface="Arial"/>
              <a:sym typeface="Arial"/>
            </a:endParaRPr>
          </a:p>
          <a:p>
            <a:pPr marL="19050" lvl="0" indent="0" algn="ctr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ts val="1170"/>
              <a:buNone/>
            </a:pPr>
            <a:r>
              <a:rPr lang="pl-PL" sz="12800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https://www.mpips.gov.pl/spoleczne-prawa-czlowieka/organizacja-narodow-zjednoczonych/konwencja-o-prawach-osob-niepelnosprawnych/</a:t>
            </a:r>
            <a:endParaRPr lang="pl-PL" sz="12800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14">
            <a:extLst>
              <a:ext uri="{FF2B5EF4-FFF2-40B4-BE49-F238E27FC236}">
                <a16:creationId xmlns:a16="http://schemas.microsoft.com/office/drawing/2014/main" id="{DB96BBC3-BBF8-4256-95DB-AA00BE18D29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  <p:pic>
        <p:nvPicPr>
          <p:cNvPr id="5" name="Picture 15">
            <a:extLst>
              <a:ext uri="{FF2B5EF4-FFF2-40B4-BE49-F238E27FC236}">
                <a16:creationId xmlns:a16="http://schemas.microsoft.com/office/drawing/2014/main" id="{CD2106BC-1D3D-4813-B213-82A7EC86CC2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4833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11F36F-9BFE-48C1-964E-921905CE7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883" y="365125"/>
            <a:ext cx="11556066" cy="1325563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pl-PL" sz="6000" b="1" dirty="0">
                <a:solidFill>
                  <a:srgbClr val="4700B8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ROZMAWIAJMY O DEMENCJI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E457B9-FA4B-47D4-BC3D-039EB03C0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1" y="1819175"/>
            <a:ext cx="11823700" cy="400410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pl-PL" b="1" dirty="0">
              <a:solidFill>
                <a:srgbClr val="4700B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pl-PL" sz="5000" b="1" dirty="0">
              <a:solidFill>
                <a:srgbClr val="4700B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00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Starajmy się </a:t>
            </a:r>
            <a:r>
              <a:rPr lang="pl-PL" sz="100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rozumieć i wspierać</a:t>
            </a:r>
            <a:r>
              <a:rPr lang="pl-PL" sz="100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 potrzeby </a:t>
            </a:r>
            <a:br>
              <a:rPr lang="pl-PL" sz="100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l-PL" sz="100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osób żyjących z otępieniem i ich opiekunów.</a:t>
            </a:r>
            <a:endParaRPr lang="pl-PL" sz="10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pl-PL" sz="10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00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Wspierajmy ideę wdrożenia</a:t>
            </a:r>
            <a:r>
              <a:rPr lang="pl-PL" sz="100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sz="100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POLSKIEGO PLANU ALZHEIMEROWSKIEGO</a:t>
            </a:r>
            <a:endParaRPr lang="pl-PL" sz="10000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14">
            <a:extLst>
              <a:ext uri="{FF2B5EF4-FFF2-40B4-BE49-F238E27FC236}">
                <a16:creationId xmlns:a16="http://schemas.microsoft.com/office/drawing/2014/main" id="{DB96BBC3-BBF8-4256-95DB-AA00BE18D29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  <p:pic>
        <p:nvPicPr>
          <p:cNvPr id="5" name="Picture 15">
            <a:extLst>
              <a:ext uri="{FF2B5EF4-FFF2-40B4-BE49-F238E27FC236}">
                <a16:creationId xmlns:a16="http://schemas.microsoft.com/office/drawing/2014/main" id="{CD2106BC-1D3D-4813-B213-82A7EC86CC2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108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A9548-1034-4B79-813D-A80C0E092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095" y="612949"/>
            <a:ext cx="11294347" cy="3577214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endParaRPr lang="pl-PL" sz="2200" dirty="0"/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59B30AC8-1040-49D7-A7B5-6835293CB7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  <p:pic>
        <p:nvPicPr>
          <p:cNvPr id="5" name="Picture 14">
            <a:extLst>
              <a:ext uri="{FF2B5EF4-FFF2-40B4-BE49-F238E27FC236}">
                <a16:creationId xmlns:a16="http://schemas.microsoft.com/office/drawing/2014/main" id="{A0CAF3FB-B9E3-4C4D-BD0B-7B51A64BB5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  <p:sp>
        <p:nvSpPr>
          <p:cNvPr id="7" name="Podtytuł 6">
            <a:extLst>
              <a:ext uri="{FF2B5EF4-FFF2-40B4-BE49-F238E27FC236}">
                <a16:creationId xmlns:a16="http://schemas.microsoft.com/office/drawing/2014/main" id="{9B622C1D-7BBF-4AEF-A765-3633D7A783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095" y="612949"/>
            <a:ext cx="10905810" cy="4943789"/>
          </a:xfrm>
        </p:spPr>
        <p:txBody>
          <a:bodyPr>
            <a:normAutofit fontScale="92500"/>
          </a:bodyPr>
          <a:lstStyle/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pl-PL" sz="38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W Polsce </a:t>
            </a:r>
            <a:r>
              <a:rPr lang="pl-PL" sz="3800" b="1" i="0" u="none" strike="noStrike" cap="none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ponad 500 tysięcy</a:t>
            </a:r>
            <a:r>
              <a:rPr lang="pl-PL" sz="38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 osób jest</a:t>
            </a:r>
            <a:br>
              <a:rPr lang="pl-PL" sz="38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l-PL" sz="38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z otępieniem (demencją)</a:t>
            </a:r>
            <a:endParaRPr lang="pl-PL" sz="38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</a:pPr>
            <a:r>
              <a:rPr lang="pl-PL" sz="38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Na świecie </a:t>
            </a:r>
            <a:r>
              <a:rPr lang="pl-PL" sz="3800" b="1" i="0" u="none" strike="noStrike" cap="none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co 3 sekundy</a:t>
            </a:r>
            <a:r>
              <a:rPr lang="pl-PL" sz="38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 rozpoznaje się kolejny przypadek</a:t>
            </a:r>
            <a:endParaRPr lang="pl-PL" sz="38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</a:pPr>
            <a:endParaRPr lang="pl-PL" sz="38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pl-PL" sz="3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Wg WHO choroba Alzheimera i inne otępienia są </a:t>
            </a:r>
            <a:r>
              <a:rPr lang="pl-PL" sz="38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na 5 miejscu</a:t>
            </a:r>
            <a:r>
              <a:rPr lang="pl-PL" sz="3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 wśród przyczyn zgonów</a:t>
            </a:r>
            <a:endParaRPr lang="pl-PL" sz="38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</a:pPr>
            <a:r>
              <a:rPr lang="pl-PL" sz="38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Do 2050 r. będzie </a:t>
            </a:r>
            <a:r>
              <a:rPr lang="pl-PL" sz="3800" b="1" i="0" u="none" strike="noStrike" cap="none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3 razy więcej</a:t>
            </a:r>
            <a:r>
              <a:rPr lang="pl-PL" sz="38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 osób z demencją:</a:t>
            </a:r>
            <a:endParaRPr lang="pl-PL" sz="38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</a:pPr>
            <a:r>
              <a:rPr lang="pl-PL" sz="38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152 miliony!</a:t>
            </a:r>
            <a:r>
              <a:rPr lang="pl-PL" sz="38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pl-PL" sz="3800" dirty="0">
              <a:latin typeface="Arial"/>
              <a:ea typeface="Arial"/>
              <a:cs typeface="Arial"/>
              <a:sym typeface="Arial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146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A9548-1034-4B79-813D-A80C0E092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095" y="612949"/>
            <a:ext cx="11294347" cy="3577214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endParaRPr lang="pl-PL" sz="2200" dirty="0"/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59B30AC8-1040-49D7-A7B5-6835293CB7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  <p:pic>
        <p:nvPicPr>
          <p:cNvPr id="5" name="Picture 14">
            <a:extLst>
              <a:ext uri="{FF2B5EF4-FFF2-40B4-BE49-F238E27FC236}">
                <a16:creationId xmlns:a16="http://schemas.microsoft.com/office/drawing/2014/main" id="{A0CAF3FB-B9E3-4C4D-BD0B-7B51A64BB5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  <p:sp>
        <p:nvSpPr>
          <p:cNvPr id="8" name="Prostokąt 7">
            <a:extLst>
              <a:ext uri="{FF2B5EF4-FFF2-40B4-BE49-F238E27FC236}">
                <a16:creationId xmlns:a16="http://schemas.microsoft.com/office/drawing/2014/main" id="{A5F02C41-D657-4E7C-B746-7459C041694E}"/>
              </a:ext>
            </a:extLst>
          </p:cNvPr>
          <p:cNvSpPr/>
          <p:nvPr/>
        </p:nvSpPr>
        <p:spPr>
          <a:xfrm>
            <a:off x="1034981" y="612949"/>
            <a:ext cx="10078496" cy="4334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pl-PL" sz="3600" b="1" i="0" u="none" strike="noStrike" cap="none" dirty="0">
              <a:solidFill>
                <a:srgbClr val="4700B8"/>
              </a:solidFill>
              <a:latin typeface="Caveat"/>
              <a:ea typeface="Caveat"/>
              <a:cs typeface="Caveat"/>
              <a:sym typeface="Caveat"/>
            </a:endParaRPr>
          </a:p>
          <a:p>
            <a:pPr lvl="0" algn="ctr"/>
            <a:endParaRPr lang="pl-PL" sz="3600" b="1" dirty="0">
              <a:solidFill>
                <a:srgbClr val="4700B8"/>
              </a:solidFill>
              <a:latin typeface="Caveat"/>
              <a:ea typeface="Caveat"/>
              <a:cs typeface="Caveat"/>
              <a:sym typeface="Caveat"/>
            </a:endParaRPr>
          </a:p>
          <a:p>
            <a:pPr lvl="0" algn="ctr"/>
            <a:r>
              <a:rPr lang="pl-PL" sz="6000" i="1" u="none" strike="noStrike" cap="none" spc="50" dirty="0">
                <a:solidFill>
                  <a:srgbClr val="4700B8"/>
                </a:solidFill>
                <a:latin typeface="Mistral" panose="03090702030407020403" pitchFamily="66" charset="0"/>
                <a:ea typeface="Caveat"/>
                <a:cs typeface="Caveat"/>
                <a:sym typeface="Caveat"/>
              </a:rPr>
              <a:t>„JEŚLI MASZ OTĘPIENIE, </a:t>
            </a:r>
            <a:r>
              <a:rPr lang="pl-PL" sz="6000" i="1" u="none" strike="noStrike" cap="none" spc="50" dirty="0">
                <a:solidFill>
                  <a:srgbClr val="DC2300"/>
                </a:solidFill>
                <a:latin typeface="Mistral" panose="03090702030407020403" pitchFamily="66" charset="0"/>
                <a:ea typeface="Caveat"/>
                <a:cs typeface="Caveat"/>
                <a:sym typeface="Caveat"/>
              </a:rPr>
              <a:t>CZAS</a:t>
            </a:r>
            <a:r>
              <a:rPr lang="pl-PL" sz="6000" i="1" u="none" strike="noStrike" cap="none" spc="50" dirty="0">
                <a:solidFill>
                  <a:srgbClr val="4700B8"/>
                </a:solidFill>
                <a:latin typeface="Mistral" panose="03090702030407020403" pitchFamily="66" charset="0"/>
                <a:ea typeface="Caveat"/>
                <a:cs typeface="Caveat"/>
                <a:sym typeface="Caveat"/>
              </a:rPr>
              <a:t> UCIEKA CI BARDZO SZYBKO”</a:t>
            </a:r>
          </a:p>
          <a:p>
            <a:pPr lvl="0" algn="ctr"/>
            <a:endParaRPr lang="pl-PL" sz="36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1414"/>
              </a:spcBef>
            </a:pPr>
            <a:r>
              <a:rPr lang="pl-PL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Hilary </a:t>
            </a:r>
            <a:r>
              <a:rPr lang="pl-PL" b="1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Doxford</a:t>
            </a:r>
            <a:r>
              <a:rPr lang="pl-PL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osoba żyjąca z otępieniem - z World </a:t>
            </a:r>
            <a:r>
              <a:rPr lang="pl-PL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Dementia</a:t>
            </a:r>
            <a:r>
              <a:rPr lang="pl-PL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Council</a:t>
            </a:r>
            <a:r>
              <a:rPr lang="pl-PL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na konferencji Alzheimer Europe w 2016</a:t>
            </a:r>
            <a:endParaRPr lang="pl-PL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8458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A9548-1034-4B79-813D-A80C0E092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826" y="334644"/>
            <a:ext cx="11294347" cy="5400994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000" b="1" i="0" u="none" strike="noStrike" cap="none" dirty="0">
                <a:solidFill>
                  <a:srgbClr val="4700B8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CHOROBA  ALZHEIMERA </a:t>
            </a:r>
            <a:br>
              <a:rPr lang="pl-PL" sz="4000" b="1" i="0" u="none" strike="noStrike" cap="none" dirty="0">
                <a:solidFill>
                  <a:srgbClr val="4700B8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pl-PL" sz="4000" b="1" dirty="0">
                <a:solidFill>
                  <a:srgbClr val="4700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l-PL" sz="4000" b="1" i="0" u="none" strike="noStrike" cap="none" dirty="0">
                <a:solidFill>
                  <a:srgbClr val="4700B8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INNE PRZYCZYNY OTĘPIENIA</a:t>
            </a:r>
            <a:br>
              <a:rPr lang="pl-PL" sz="4400" b="1" i="0" u="none" strike="noStrike" cap="none" dirty="0">
                <a:solidFill>
                  <a:srgbClr val="4700B8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pl-PL" sz="1300" b="1" i="0" u="none" strike="noStrike" cap="none" dirty="0">
                <a:solidFill>
                  <a:srgbClr val="4700B8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br>
              <a:rPr lang="pl-PL" sz="3600" b="0" i="0" u="none" strike="noStrike" cap="non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pl-PL" sz="4000" b="1" i="0" u="none" strike="noStrike" cap="none" dirty="0">
                <a:solidFill>
                  <a:srgbClr val="DC23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WYZWANIA / ZADANIA</a:t>
            </a:r>
            <a:r>
              <a:rPr lang="pl-PL" sz="3600" b="1" i="0" u="none" strike="noStrike" cap="none" dirty="0">
                <a:solidFill>
                  <a:srgbClr val="4700B8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br>
              <a:rPr lang="pl-PL" sz="3600" b="0" i="0" u="none" strike="noStrike" cap="non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pl-PL" sz="3600" b="1" i="0" u="none" strike="noStrike" cap="none" dirty="0">
                <a:solidFill>
                  <a:srgbClr val="4700B8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dla:</a:t>
            </a:r>
            <a:br>
              <a:rPr lang="pl-PL" sz="3600" b="0" i="0" u="none" strike="noStrike" cap="non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pl-PL" sz="3600" b="1" i="0" u="none" strike="noStrike" cap="none" dirty="0">
                <a:solidFill>
                  <a:srgbClr val="4700B8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rządów</a:t>
            </a:r>
            <a:br>
              <a:rPr lang="pl-PL" sz="3600" b="0" i="0" u="none" strike="noStrike" cap="non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pl-PL" sz="3600" b="1" i="0" u="none" strike="noStrike" cap="none" dirty="0">
                <a:solidFill>
                  <a:srgbClr val="4700B8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polityków</a:t>
            </a:r>
            <a:br>
              <a:rPr lang="pl-PL" sz="3600" b="0" i="0" u="none" strike="noStrike" cap="non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pl-PL" sz="3600" b="1" i="0" u="none" strike="noStrike" cap="none" dirty="0">
                <a:solidFill>
                  <a:srgbClr val="4700B8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naukowców </a:t>
            </a:r>
            <a:br>
              <a:rPr lang="pl-PL" sz="3600" b="0" i="0" u="none" strike="noStrike" cap="non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pl-PL" sz="3600" b="1" i="0" u="none" strike="noStrike" cap="none" dirty="0">
                <a:solidFill>
                  <a:srgbClr val="4700B8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lekarzy </a:t>
            </a:r>
            <a:br>
              <a:rPr lang="pl-PL" sz="3600" b="1" i="0" u="none" strike="noStrike" cap="none" dirty="0">
                <a:solidFill>
                  <a:srgbClr val="4700B8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br>
              <a:rPr lang="pl-PL" sz="900" b="0" i="0" u="none" strike="noStrike" cap="non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pl-PL" sz="3600" b="1" i="0" u="none" strike="noStrike" cap="none" dirty="0">
                <a:solidFill>
                  <a:srgbClr val="DC23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DLA CAŁEGO SPOŁECZEŃSTWA</a:t>
            </a:r>
            <a:br>
              <a:rPr lang="pl-PL" sz="3600" b="1" i="0" u="none" strike="noStrike" cap="none" dirty="0">
                <a:solidFill>
                  <a:srgbClr val="DC23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endParaRPr lang="pl-PL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59B30AC8-1040-49D7-A7B5-6835293CB7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  <p:pic>
        <p:nvPicPr>
          <p:cNvPr id="5" name="Picture 14">
            <a:extLst>
              <a:ext uri="{FF2B5EF4-FFF2-40B4-BE49-F238E27FC236}">
                <a16:creationId xmlns:a16="http://schemas.microsoft.com/office/drawing/2014/main" id="{A0CAF3FB-B9E3-4C4D-BD0B-7B51A64BB5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8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A9548-1034-4B79-813D-A80C0E092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826" y="334644"/>
            <a:ext cx="11294347" cy="540099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67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1. DIAGNOZA</a:t>
            </a:r>
            <a:br>
              <a:rPr lang="pl-PL" sz="48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48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jak zapewnić szybkie rozpoznanie?</a:t>
            </a:r>
            <a:br>
              <a:rPr lang="pl-PL" sz="44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44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diagnozować </a:t>
            </a:r>
            <a:r>
              <a:rPr lang="pl-PL" sz="4400" b="1" i="0" u="none" strike="noStrike" cap="none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możliwie jak najwcześniej,</a:t>
            </a:r>
            <a:r>
              <a:rPr lang="pl-PL" sz="4400" b="1" i="0" u="none" strike="noStrike" cap="none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 zanim objawy otępienia zaburzą funkcjonowanie w codziennym życiu</a:t>
            </a:r>
            <a:br>
              <a:rPr lang="pl-PL" sz="44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endParaRPr lang="pl-P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59B30AC8-1040-49D7-A7B5-6835293CB7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  <p:pic>
        <p:nvPicPr>
          <p:cNvPr id="5" name="Picture 14">
            <a:extLst>
              <a:ext uri="{FF2B5EF4-FFF2-40B4-BE49-F238E27FC236}">
                <a16:creationId xmlns:a16="http://schemas.microsoft.com/office/drawing/2014/main" id="{A0CAF3FB-B9E3-4C4D-BD0B-7B51A64BB5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96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A9548-1034-4B79-813D-A80C0E092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826" y="875899"/>
            <a:ext cx="11265119" cy="4859738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1200"/>
              </a:spcBef>
            </a:pP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6700" b="1" dirty="0">
                <a:solidFill>
                  <a:srgbClr val="4700B8"/>
                </a:solidFill>
                <a:latin typeface="Arial"/>
                <a:cs typeface="Arial"/>
                <a:sym typeface="Arial"/>
              </a:rPr>
              <a:t>2. LECZENIE</a:t>
            </a:r>
            <a:br>
              <a:rPr lang="pl-PL" sz="44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13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najlepiej jak najwcześniej</a:t>
            </a:r>
            <a:br>
              <a:rPr lang="pl-PL" sz="44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22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większa rola lekarza POZ;</a:t>
            </a:r>
            <a:br>
              <a:rPr lang="pl-PL" sz="44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szybki, równy dostęp do specjalisty;</a:t>
            </a:r>
            <a:br>
              <a:rPr lang="pl-PL" sz="44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poradnie alzheimerowskie</a:t>
            </a:r>
            <a:br>
              <a:rPr lang="pl-PL" sz="44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3600" b="0" i="0" u="none" strike="noStrike" cap="non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endParaRPr lang="pl-P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59B30AC8-1040-49D7-A7B5-6835293CB7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  <p:pic>
        <p:nvPicPr>
          <p:cNvPr id="5" name="Picture 14">
            <a:extLst>
              <a:ext uri="{FF2B5EF4-FFF2-40B4-BE49-F238E27FC236}">
                <a16:creationId xmlns:a16="http://schemas.microsoft.com/office/drawing/2014/main" id="{A0CAF3FB-B9E3-4C4D-BD0B-7B51A64BB5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241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A9548-1034-4B79-813D-A80C0E092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826" y="334644"/>
            <a:ext cx="11294347" cy="5400994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53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3. RZETELNA INFORMACJA</a:t>
            </a:r>
            <a:br>
              <a:rPr lang="pl-PL" sz="53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53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O POTRZEBACH CHOREGO, SPOSOBACH I ORGANIZACJI OPIEKI</a:t>
            </a:r>
            <a:br>
              <a:rPr lang="pl-PL" sz="53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1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0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nie tylko w organizacji alzheimerowskiej</a:t>
            </a:r>
            <a:br>
              <a:rPr lang="pl-PL" sz="40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1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0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najlepiej od lekarza POZ</a:t>
            </a:r>
            <a:br>
              <a:rPr lang="pl-PL" sz="40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1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0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ogromna rola mediów</a:t>
            </a:r>
            <a:br>
              <a:rPr lang="pl-PL" sz="4000" dirty="0">
                <a:latin typeface="Arial"/>
                <a:ea typeface="Arial"/>
                <a:cs typeface="Arial"/>
                <a:sym typeface="Arial"/>
              </a:rPr>
            </a:br>
            <a:endParaRPr lang="pl-P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59B30AC8-1040-49D7-A7B5-6835293CB7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  <p:pic>
        <p:nvPicPr>
          <p:cNvPr id="5" name="Picture 14">
            <a:extLst>
              <a:ext uri="{FF2B5EF4-FFF2-40B4-BE49-F238E27FC236}">
                <a16:creationId xmlns:a16="http://schemas.microsoft.com/office/drawing/2014/main" id="{A0CAF3FB-B9E3-4C4D-BD0B-7B51A64BB5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391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A9548-1034-4B79-813D-A80C0E092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826" y="334644"/>
            <a:ext cx="11294347" cy="540099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67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4. OPIEKA </a:t>
            </a:r>
            <a:br>
              <a:rPr lang="pl-PL" sz="44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22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kompleksowe wsparcie</a:t>
            </a:r>
            <a:br>
              <a:rPr lang="pl-PL" sz="44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fizyczne, finansowe, emocjonalne</a:t>
            </a:r>
            <a:br>
              <a:rPr lang="pl-PL" sz="44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1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aby chory żył we własnym domu jak najdłużej,</a:t>
            </a:r>
            <a:br>
              <a:rPr lang="pl-PL" sz="44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aby jakość jego życia była jak najwyższa,</a:t>
            </a:r>
            <a:br>
              <a:rPr lang="pl-PL" sz="44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aby opiekun nie wypalił się</a:t>
            </a:r>
            <a:br>
              <a:rPr lang="pl-PL" sz="4000" dirty="0">
                <a:latin typeface="Arial"/>
                <a:ea typeface="Arial"/>
                <a:cs typeface="Arial"/>
                <a:sym typeface="Arial"/>
              </a:rPr>
            </a:br>
            <a:endParaRPr lang="pl-P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59B30AC8-1040-49D7-A7B5-6835293CB7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  <p:pic>
        <p:nvPicPr>
          <p:cNvPr id="5" name="Picture 14">
            <a:extLst>
              <a:ext uri="{FF2B5EF4-FFF2-40B4-BE49-F238E27FC236}">
                <a16:creationId xmlns:a16="http://schemas.microsoft.com/office/drawing/2014/main" id="{A0CAF3FB-B9E3-4C4D-BD0B-7B51A64BB5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418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A9548-1034-4B79-813D-A80C0E092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826" y="334644"/>
            <a:ext cx="11294347" cy="540099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9600" b="0" i="0" u="none" strike="noStrike" cap="none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53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5. ŚWIADOMOŚĆ SPOŁECZNA</a:t>
            </a:r>
            <a:br>
              <a:rPr lang="pl-PL" sz="53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5300" b="1" dirty="0">
                <a:solidFill>
                  <a:srgbClr val="4700B8"/>
                </a:solidFill>
                <a:latin typeface="Arial"/>
                <a:ea typeface="Arial"/>
                <a:cs typeface="Arial"/>
                <a:sym typeface="Arial"/>
              </a:rPr>
              <a:t>INFORMACJA, WIEDZA, EDUKACJA</a:t>
            </a:r>
            <a:br>
              <a:rPr lang="pl-PL" sz="40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22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dla prewencji i zmniejszenia ryzyka zachorowania,</a:t>
            </a:r>
            <a:br>
              <a:rPr lang="pl-PL" sz="44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1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dla jak najszybszej diagnozy,</a:t>
            </a:r>
            <a:br>
              <a:rPr lang="pl-PL" sz="4400" dirty="0">
                <a:latin typeface="Arial"/>
                <a:ea typeface="Arial"/>
                <a:cs typeface="Arial"/>
                <a:sym typeface="Arial"/>
              </a:rPr>
            </a:br>
            <a:br>
              <a:rPr lang="pl-PL" sz="1800" dirty="0"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dla zrozumienia sytuacji osób żyjących </a:t>
            </a:r>
            <a:b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pl-PL" sz="4400" b="1" dirty="0">
                <a:solidFill>
                  <a:srgbClr val="DC2300"/>
                </a:solidFill>
                <a:latin typeface="Arial"/>
                <a:ea typeface="Arial"/>
                <a:cs typeface="Arial"/>
                <a:sym typeface="Arial"/>
              </a:rPr>
              <a:t>z otępieniem, życzliwości  i solidarności</a:t>
            </a:r>
            <a:endParaRPr lang="pl-P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59B30AC8-1040-49D7-A7B5-6835293CB7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80971" y="5735637"/>
            <a:ext cx="2387029" cy="787720"/>
          </a:xfrm>
          <a:prstGeom prst="rect">
            <a:avLst/>
          </a:prstGeom>
        </p:spPr>
      </p:pic>
      <p:pic>
        <p:nvPicPr>
          <p:cNvPr id="5" name="Picture 14">
            <a:extLst>
              <a:ext uri="{FF2B5EF4-FFF2-40B4-BE49-F238E27FC236}">
                <a16:creationId xmlns:a16="http://schemas.microsoft.com/office/drawing/2014/main" id="{A0CAF3FB-B9E3-4C4D-BD0B-7B51A64BB5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378225" y="5735637"/>
            <a:ext cx="2570921" cy="82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45723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237</Words>
  <Application>Microsoft Office PowerPoint</Application>
  <PresentationFormat>Panoramiczny</PresentationFormat>
  <Paragraphs>55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Caveat</vt:lpstr>
      <vt:lpstr>Mistral</vt:lpstr>
      <vt:lpstr>Noto Sans Symbols</vt:lpstr>
      <vt:lpstr>Motyw pakietu Office</vt:lpstr>
      <vt:lpstr>          CO DALEJ?  JAKIE WYZWANIA? </vt:lpstr>
      <vt:lpstr>          </vt:lpstr>
      <vt:lpstr>          </vt:lpstr>
      <vt:lpstr>            CHOROBA  ALZHEIMERA  I INNE PRZYCZYNY OTĘPIENIA   TO WYZWANIA / ZADANIA  dla: rządów polityków naukowców  lekarzy   DLA CAŁEGO SPOŁECZEŃSTWA </vt:lpstr>
      <vt:lpstr>        1. DIAGNOZA  jak zapewnić szybkie rozpoznanie?  diagnozować możliwie jak najwcześniej, zanim objawy otępienia zaburzą funkcjonowanie w codziennym życiu </vt:lpstr>
      <vt:lpstr>        2. LECZENIE  najlepiej jak najwcześniej  większa rola lekarza POZ; szybki, równy dostęp do specjalisty; poradnie alzheimerowskie  </vt:lpstr>
      <vt:lpstr>        3. RZETELNA INFORMACJA O POTRZEBACH CHOREGO, SPOSOBACH I ORGANIZACJI OPIEKI  nie tylko w organizacji alzheimerowskiej  najlepiej od lekarza POZ  ogromna rola mediów </vt:lpstr>
      <vt:lpstr>        4. OPIEKA   kompleksowe wsparcie fizyczne, finansowe, emocjonalne  aby chory żył we własnym domu jak najdłużej, aby jakość jego życia była jak najwyższa, aby opiekun nie wypalił się </vt:lpstr>
      <vt:lpstr>        5. ŚWIADOMOŚĆ SPOŁECZNA INFORMACJA, WIEDZA, EDUKACJA  dla prewencji i zmniejszenia ryzyka zachorowania,  dla jak najszybszej diagnozy,  dla zrozumienia sytuacji osób żyjących  z otępieniem, życzliwości  i solidarności</vt:lpstr>
      <vt:lpstr>      6. ORGANIZACJE ALZHEIMEROWSKIE = eksperci i rzecznicy chorych i ich bliskich  Tworzyć nowe organizacje  WSPIERAĆ i WŁĄCZYĆ się w ich działania  Działać WSPÓLNIE </vt:lpstr>
      <vt:lpstr>        7. OSOBY  z DEMENCJĄ „Nic o nas bez nas”  wczesna diagnoza, aby móc włączać  osoby z demencją w decyzje  i działania ich dotyczące;  informacja o przebiegu choroby;  partnerska, szczera rozmowa</vt:lpstr>
      <vt:lpstr>Konwencja ONZ o Prawach Osób               Niepełnosprawnych</vt:lpstr>
      <vt:lpstr>        8.JĘZYK I POSTAWY WOBEC OSÓB Z DEMENCJĄ należy zrewidować  mówić o OSOBIE, a nie o chorobie;  podkreślać, co te osoby potrafią nadal robić, a nie, czego nie umieją;  Pamiętajmy: język może ranić, krzywdzić, dyskryminować</vt:lpstr>
      <vt:lpstr>Konwencja ONZ o Prawach Osób               Niepełnosprawnych</vt:lpstr>
      <vt:lpstr>        9. POTRZEBNI SOJUSZNICY  DLA WSPÓLNYCH DZIAŁAŃ  politycy instytucje dziennikarze naukowcy ludzie biznesu opiekunowie nauczyciele wolontariusze</vt:lpstr>
      <vt:lpstr>       10. ZROZUMIENIE i UZNANIE przez SPOŁECZEŃSTWO i RZĄD  Choroba Alzheimera i inne otępienia to priorytet polityki zdrowotnej i społecznej,  a POLSKI PLAN ALZHEIMEROWSKI niezbędny </vt:lpstr>
      <vt:lpstr>KONWENCJA ONZ O PRAWACH OSÓB NIEPEŁNOSPRAWNYCH MOŻE NAM POMÓC</vt:lpstr>
      <vt:lpstr>Wdrażanie postanowień Konwencji  i monitorowanie</vt:lpstr>
      <vt:lpstr>ROZMAWIAJMY O DEMENCJI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Ewa Tułodziecka-Czapska</dc:creator>
  <cp:lastModifiedBy>Agnieszka Jędrzejczyk</cp:lastModifiedBy>
  <cp:revision>16</cp:revision>
  <dcterms:created xsi:type="dcterms:W3CDTF">2019-09-24T14:10:17Z</dcterms:created>
  <dcterms:modified xsi:type="dcterms:W3CDTF">2019-09-30T11:07:38Z</dcterms:modified>
</cp:coreProperties>
</file>