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3" r:id="rId6"/>
    <p:sldId id="272" r:id="rId7"/>
    <p:sldId id="261" r:id="rId8"/>
    <p:sldId id="281" r:id="rId9"/>
    <p:sldId id="282" r:id="rId10"/>
    <p:sldId id="262" r:id="rId11"/>
    <p:sldId id="274" r:id="rId12"/>
    <p:sldId id="263" r:id="rId13"/>
    <p:sldId id="275" r:id="rId14"/>
    <p:sldId id="283" r:id="rId15"/>
    <p:sldId id="264" r:id="rId16"/>
    <p:sldId id="277" r:id="rId17"/>
    <p:sldId id="265" r:id="rId18"/>
    <p:sldId id="266" r:id="rId19"/>
    <p:sldId id="285" r:id="rId20"/>
    <p:sldId id="267" r:id="rId21"/>
    <p:sldId id="278" r:id="rId22"/>
    <p:sldId id="268" r:id="rId23"/>
    <p:sldId id="269" r:id="rId24"/>
    <p:sldId id="279" r:id="rId25"/>
    <p:sldId id="270" r:id="rId26"/>
    <p:sldId id="271" r:id="rId27"/>
    <p:sldId id="280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038AE9DA-E882-4624-A3D3-7F8AC46A3803}" type="datetimeFigureOut">
              <a:rPr lang="pl-PL" smtClean="0"/>
              <a:t>28.11.2017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87EAD8CD-7145-4E8C-8A12-32BC5EB13CB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chemeClr val="bg1"/>
                </a:solidFill>
              </a:rPr>
              <a:t>Sytuacja osób z </a:t>
            </a:r>
            <a:r>
              <a:rPr lang="pl-PL" sz="3600" dirty="0" smtClean="0"/>
              <a:t>niepełnosprawnością intelektualną lub psychiczną w jednostkach penitencjarnych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Maria Gordon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04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200" b="1" dirty="0">
                <a:solidFill>
                  <a:srgbClr val="C00000"/>
                </a:solidFill>
              </a:rPr>
            </a:b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Zalecenie Reguł Minimalnych I Kongresu ONZ (Genewa 1955) 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„osoba, u której stwierdzono chorobę psychiczną nie powinna pozostawać w więzieniu i należy niezwłocznie podjąć działania w celu przeniesienia takiej osoby do instytucji psychiatrycznej”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Zalecenie Komitetu Ministrów do Państw Członkowskich w sprawie Europejskich Reguł Więziennych (1987, 2006)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„osoby, u których stwierdzono chorobę psychiczną nie powinny być  umieszczane w więzieniach, a tak szybko jak to jest możliwe, przenosi się je do instytucji właściwych dla psychicznie chorych”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7218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200" b="1" dirty="0">
                <a:solidFill>
                  <a:srgbClr val="C00000"/>
                </a:solidFill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Tx/>
              <a:buChar char="-"/>
            </a:pP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Obowiązujące </a:t>
            </a: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aktualnie przepisy prawa regulują postępowanie z więźniami chorymi psychicznie w sposób niedoskonały i niekonsekwentny. </a:t>
            </a:r>
            <a:endParaRPr lang="pl-PL" sz="3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pl-PL" sz="34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Z </a:t>
            </a: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treści art.150 par. 1 </a:t>
            </a:r>
            <a:r>
              <a:rPr lang="pl-PL" sz="3400" dirty="0" err="1">
                <a:solidFill>
                  <a:schemeClr val="accent5">
                    <a:lumMod val="75000"/>
                  </a:schemeClr>
                </a:solidFill>
              </a:rPr>
              <a:t>kkw</a:t>
            </a: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, art. 153 par. 1 </a:t>
            </a:r>
            <a:r>
              <a:rPr lang="pl-PL" sz="3400" dirty="0" err="1">
                <a:solidFill>
                  <a:schemeClr val="accent5">
                    <a:lumMod val="75000"/>
                  </a:schemeClr>
                </a:solidFill>
              </a:rPr>
              <a:t>kkw</a:t>
            </a: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, art. 22 par. 1 </a:t>
            </a:r>
            <a:r>
              <a:rPr lang="pl-PL" sz="3400" dirty="0" err="1">
                <a:solidFill>
                  <a:schemeClr val="accent5">
                    <a:lumMod val="75000"/>
                  </a:schemeClr>
                </a:solidFill>
              </a:rPr>
              <a:t>kpk</a:t>
            </a: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, art. 31 par 1 kk wynika, że osoby te nie powinny przebywać w warunkach izolacji </a:t>
            </a: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więziennej </a:t>
            </a:r>
          </a:p>
          <a:p>
            <a:pPr>
              <a:buFontTx/>
              <a:buChar char="-"/>
            </a:pPr>
            <a:endParaRPr lang="pl-PL" sz="34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Równocześnie </a:t>
            </a: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Rozporządzenie Ministra Sprawiedliwości z dnia 23 czerwca 2015 roku  zezwala na przyjmowanie do jednostek penitencjarnych osób w stanie ostrej </a:t>
            </a: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psychozy</a:t>
            </a:r>
          </a:p>
          <a:p>
            <a:pPr marL="0" indent="0">
              <a:buNone/>
            </a:pPr>
            <a:r>
              <a:rPr lang="pl-PL" sz="3400" dirty="0" smtClean="0">
                <a:solidFill>
                  <a:schemeClr val="accent5">
                    <a:lumMod val="75000"/>
                  </a:schemeClr>
                </a:solidFill>
              </a:rPr>
              <a:t>      </a:t>
            </a:r>
            <a:endParaRPr lang="pl-PL" sz="3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3400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206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200" b="1" dirty="0">
                <a:solidFill>
                  <a:srgbClr val="C00000"/>
                </a:solidFill>
              </a:rPr>
            </a:b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Przyczyny przebywania chorych psychicznie w warunkach izolacji więziennej</a:t>
            </a:r>
          </a:p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 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pór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stawiany przez placówki ogólnej opieki psychiatrycznej przed przyjmowaniem chorych psychicznie, którzy popełnili czyn zabroniony prawem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rzyjmowanie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do aresztów osób ze stwierdzoną chorobą psychiczną, niejednokrotnie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osób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wielokrotnie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hospitalizowanych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psychiatrycznie </a:t>
            </a: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3986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600" b="1" dirty="0">
                <a:solidFill>
                  <a:srgbClr val="C00000"/>
                </a:solidFill>
              </a:rPr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Przyczyny przebywania chorych psychicznie w warunkach izolacji więziennej</a:t>
            </a:r>
          </a:p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 </a:t>
            </a: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rak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wcześniejszych symptomów istnienia choroby psychicznej, czyn agresywny bywa pierwszym obserwowanym objawem rozwijającej się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choroby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rzypadki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zachorowań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na choroby psychiczne przez osoby odbywające karę pozbawienia wolności (psychozy reaktywne, psychozy endogenne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3244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600" b="1" dirty="0">
                <a:solidFill>
                  <a:srgbClr val="C00000"/>
                </a:solidFill>
              </a:rPr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Przyczyny przebywania chorych psychicznie w warunkach izolacji więziennej</a:t>
            </a:r>
          </a:p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 </a:t>
            </a: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ługi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okres oczekiwania na umieszczenie na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detencji</a:t>
            </a:r>
          </a:p>
          <a:p>
            <a:pPr marL="0" indent="0">
              <a:buNone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iezrozumiała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polityka sądów penitencjarnych w sprawie udzielania przerwy w wykonywaniu kary w stosunku do więźniów chorych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psychiczne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748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/>
                </a:solidFill>
              </a:rPr>
              <a:t>Więźniowie chorzy psychicznie</a:t>
            </a:r>
            <a:br>
              <a:rPr lang="pl-PL" sz="3200" b="1" dirty="0">
                <a:solidFill>
                  <a:schemeClr val="accent1"/>
                </a:solidFill>
              </a:rPr>
            </a:br>
            <a:endParaRPr lang="pl-PL" sz="3200" dirty="0">
              <a:solidFill>
                <a:schemeClr val="accent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Opieka psychiatryczna w zakładach penitencjarnych</a:t>
            </a:r>
          </a:p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 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tała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całodobowa opieka tylko w pięciu istniejących w więziennictwie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szpitalnych oddziałach psychiatrycznych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oraźna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opieka w pozostałych zakładach (lekarze psychiatrzy są zatrudnieni w pełnym wymiarze czasu pracy tylko w oddziałach psychiatrycznych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1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chemeClr val="accent1"/>
                </a:solidFill>
              </a:rPr>
              <a:t>Więźniowie chorzy psychicznie</a:t>
            </a:r>
            <a:br>
              <a:rPr lang="pl-PL" sz="3600" b="1" dirty="0">
                <a:solidFill>
                  <a:schemeClr val="accent1"/>
                </a:solidFill>
              </a:rPr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C00000"/>
                </a:solidFill>
              </a:rPr>
              <a:t>Opieka </a:t>
            </a:r>
            <a:r>
              <a:rPr lang="pl-PL" dirty="0">
                <a:solidFill>
                  <a:srgbClr val="C00000"/>
                </a:solidFill>
              </a:rPr>
              <a:t>psychiatryczna w zakładach penitencjarnych</a:t>
            </a:r>
          </a:p>
          <a:p>
            <a:pPr marL="0" indent="0">
              <a:buNone/>
            </a:pPr>
            <a:r>
              <a:rPr lang="pl-PL" dirty="0">
                <a:solidFill>
                  <a:srgbClr val="C00000"/>
                </a:solidFill>
              </a:rPr>
              <a:t> </a:t>
            </a:r>
            <a:endParaRPr lang="pl-PL" dirty="0" smtClean="0"/>
          </a:p>
          <a:p>
            <a:pPr>
              <a:buFontTx/>
              <a:buChar char="-"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sz="2600" dirty="0" smtClean="0">
                <a:solidFill>
                  <a:schemeClr val="accent5">
                    <a:lumMod val="75000"/>
                  </a:schemeClr>
                </a:solidFill>
              </a:rPr>
              <a:t>rzepisy </a:t>
            </a: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regulujące funkcjonowanie więziennej służby zdrowia pozwalają umieszczać chorych psychicznie po przeprowadzonej obserwacji, w zwykłych warunkach zakładu karnego/aresztu </a:t>
            </a:r>
            <a:r>
              <a:rPr lang="pl-PL" sz="2600" dirty="0" smtClean="0">
                <a:solidFill>
                  <a:schemeClr val="accent5">
                    <a:lumMod val="75000"/>
                  </a:schemeClr>
                </a:solidFill>
              </a:rPr>
              <a:t>śledczego</a:t>
            </a:r>
            <a:endParaRPr lang="pl-PL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1646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accent1"/>
                </a:solidFill>
              </a:rPr>
              <a:t>Więźniowie z niepsychotycznymi zaburzeniami </a:t>
            </a:r>
            <a:r>
              <a:rPr lang="pl-PL" sz="3200" b="1" dirty="0" smtClean="0">
                <a:solidFill>
                  <a:schemeClr val="accent1"/>
                </a:solidFill>
              </a:rPr>
              <a:t>psychicznymi lub upośledzeni umysłowo</a:t>
            </a:r>
            <a:r>
              <a:rPr lang="pl-PL" sz="3200" b="1" dirty="0">
                <a:solidFill>
                  <a:schemeClr val="accent1"/>
                </a:solidFill>
              </a:rPr>
              <a:t/>
            </a:r>
            <a:br>
              <a:rPr lang="pl-PL" sz="3200" b="1" dirty="0">
                <a:solidFill>
                  <a:schemeClr val="accent1"/>
                </a:solidFill>
              </a:rPr>
            </a:br>
            <a:endParaRPr lang="pl-PL" sz="3200" b="1" dirty="0">
              <a:solidFill>
                <a:schemeClr val="accent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C00000"/>
                </a:solidFill>
              </a:rPr>
              <a:t>Tymczasowo aresztowani</a:t>
            </a:r>
          </a:p>
          <a:p>
            <a:pPr marL="0" indent="0">
              <a:buNone/>
            </a:pPr>
            <a:endParaRPr lang="pl-PL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Doraźna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opieka specjalistyczna w stosunku do tymczasowo aresztowanych z niepełnosprawnością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psychiczną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przypadku nasilonych zaburzeń zachowania,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zaburzeń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psychicznych reaktywnych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, nasilonych tendencji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samobójczych i in.,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mogą być umieszczeni w więziennych oddziałach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psychiatrycznych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6222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accent1"/>
                </a:solidFill>
              </a:rPr>
              <a:t>Więźniowie z niepsychotycznymi zaburzeniami </a:t>
            </a:r>
            <a:r>
              <a:rPr lang="pl-PL" sz="3200" b="1" dirty="0" smtClean="0">
                <a:solidFill>
                  <a:schemeClr val="accent1"/>
                </a:solidFill>
              </a:rPr>
              <a:t>psychicznymi lub upośledzeni umysłowo</a:t>
            </a:r>
            <a:r>
              <a:rPr lang="pl-PL" sz="3200" b="1" dirty="0">
                <a:solidFill>
                  <a:schemeClr val="accent1"/>
                </a:solidFill>
              </a:rPr>
              <a:t/>
            </a:r>
            <a:br>
              <a:rPr lang="pl-PL" sz="3200" b="1" dirty="0">
                <a:solidFill>
                  <a:schemeClr val="accent1"/>
                </a:solidFill>
              </a:rPr>
            </a:br>
            <a:endParaRPr lang="pl-PL" sz="3200" b="1" dirty="0">
              <a:solidFill>
                <a:schemeClr val="accent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3000" dirty="0">
                <a:solidFill>
                  <a:srgbClr val="C00000"/>
                </a:solidFill>
              </a:rPr>
              <a:t>Skazani </a:t>
            </a:r>
            <a:endParaRPr lang="pl-PL" sz="3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Opieka psychologiczna we wszystkich zakładach penitencjarnych i konsultacje psychiatryczne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System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terapeutyczny wykonywania kary pozbawienia wolności – oddziały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terapeutyczne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Sprawdzony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model terapii odwykowej i zbyt długi okres oczekiwania na miejsce w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oddziale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4619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chemeClr val="accent1"/>
                </a:solidFill>
              </a:rPr>
              <a:t>Oddziały dla skazanych z niepsychotycznymi zaburzeniami psychicznymi lub upośledzonych umysłowo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Kryteria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kierowania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do systemu niezmienne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od kilkudziesięciu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lat: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rudności w przystosowaniu do warunków i wymagań izolacji więziennej wyrażające się zaburzeniami zachowania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warunkowanie tych trudności  zaburzeniami psychicznymi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twierdzenie nieskuteczności stosowanych oddziaływań naprawczych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C00000"/>
                </a:solidFill>
              </a:rPr>
              <a:t>Pytanie: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czy chodzi o  poprawę przystosowania do warunków izolacji, czy także przystosowania społecznego 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11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252728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Powody szczególnego zainteresowania więźniami niepełnosprawnymi </a:t>
            </a:r>
            <a:r>
              <a:rPr lang="pl-PL" sz="3200" b="1" dirty="0" smtClean="0">
                <a:solidFill>
                  <a:srgbClr val="C00000"/>
                </a:solidFill>
              </a:rPr>
              <a:t>psychicznie i intelektualnie</a:t>
            </a:r>
            <a:r>
              <a:rPr lang="pl-PL" sz="3200" b="1" dirty="0">
                <a:solidFill>
                  <a:srgbClr val="C00000"/>
                </a:solidFill>
              </a:rPr>
              <a:t/>
            </a:r>
            <a:br>
              <a:rPr lang="pl-PL" sz="3200" b="1" dirty="0">
                <a:solidFill>
                  <a:srgbClr val="C00000"/>
                </a:solidFill>
              </a:rPr>
            </a:br>
            <a:r>
              <a:rPr lang="pl-PL" sz="3200" dirty="0"/>
              <a:t> </a:t>
            </a:r>
            <a:r>
              <a:rPr lang="pl-PL" sz="3200" b="1" dirty="0"/>
              <a:t/>
            </a:r>
            <a:br>
              <a:rPr lang="pl-PL" sz="3200" b="1" dirty="0"/>
            </a:br>
            <a:endParaRPr lang="pl-PL" sz="32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002060"/>
                </a:solidFill>
              </a:rPr>
              <a:t>- </a:t>
            </a:r>
            <a:r>
              <a:rPr lang="pl-PL" dirty="0">
                <a:solidFill>
                  <a:srgbClr val="002060"/>
                </a:solidFill>
              </a:rPr>
              <a:t>zapobieganie popełnianiu przestępstw – niepełnosprawność jest czynnikiem sprzyjającym naruszaniu prawa</a:t>
            </a: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- </a:t>
            </a:r>
            <a:r>
              <a:rPr lang="pl-PL" dirty="0" smtClean="0">
                <a:solidFill>
                  <a:srgbClr val="002060"/>
                </a:solidFill>
              </a:rPr>
              <a:t>względy </a:t>
            </a:r>
            <a:r>
              <a:rPr lang="pl-PL" dirty="0">
                <a:solidFill>
                  <a:srgbClr val="002060"/>
                </a:solidFill>
              </a:rPr>
              <a:t>penitencjarne – szczególne trudności w przystosowaniu się </a:t>
            </a:r>
            <a:r>
              <a:rPr lang="pl-PL" dirty="0" smtClean="0">
                <a:solidFill>
                  <a:srgbClr val="002060"/>
                </a:solidFill>
              </a:rPr>
              <a:t>osób niepełnosprawnych do </a:t>
            </a:r>
            <a:r>
              <a:rPr lang="pl-PL" dirty="0">
                <a:solidFill>
                  <a:srgbClr val="002060"/>
                </a:solidFill>
              </a:rPr>
              <a:t>warunków izolacji </a:t>
            </a:r>
            <a:r>
              <a:rPr lang="pl-PL" dirty="0" smtClean="0">
                <a:solidFill>
                  <a:srgbClr val="002060"/>
                </a:solidFill>
              </a:rPr>
              <a:t>więziennej</a:t>
            </a:r>
            <a:endParaRPr lang="pl-P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002060"/>
                </a:solidFill>
              </a:rPr>
              <a:t>- zasada humanitaryzmu w  wykonywaniu kary  pozbawienia wolności - zapobieganie pogłębianiu się zaburzeń, uwzględnianie osobistych możliwości i </a:t>
            </a:r>
            <a:r>
              <a:rPr lang="pl-PL" dirty="0" smtClean="0">
                <a:solidFill>
                  <a:srgbClr val="002060"/>
                </a:solidFill>
              </a:rPr>
              <a:t>ograniczeń, poprawa przystosowania społecznego</a:t>
            </a:r>
            <a:endParaRPr lang="pl-PL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7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41440" cy="1442674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accent1"/>
                </a:solidFill>
              </a:rPr>
              <a:t>Oddziały dla skazanych z niepsychotycznymi zaburzeniami psychicznymi </a:t>
            </a:r>
            <a:r>
              <a:rPr lang="pl-PL" sz="3200" b="1" dirty="0" smtClean="0">
                <a:solidFill>
                  <a:schemeClr val="accent1"/>
                </a:solidFill>
              </a:rPr>
              <a:t>lub </a:t>
            </a:r>
            <a:r>
              <a:rPr lang="pl-PL" sz="3200" b="1" dirty="0">
                <a:solidFill>
                  <a:schemeClr val="accent1"/>
                </a:solidFill>
              </a:rPr>
              <a:t>upośledzonych umysłowo</a:t>
            </a:r>
            <a:br>
              <a:rPr lang="pl-PL" sz="3200" b="1" dirty="0">
                <a:solidFill>
                  <a:schemeClr val="accent1"/>
                </a:solidFill>
              </a:rPr>
            </a:br>
            <a:endParaRPr lang="pl-PL" sz="3200" b="1" dirty="0">
              <a:solidFill>
                <a:schemeClr val="accent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opulacja 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znacznie zróżnicowana pod względem nozologicznym – różne wymagania 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terapeutyczne</a:t>
            </a:r>
          </a:p>
          <a:p>
            <a:pPr>
              <a:buFontTx/>
              <a:buChar char="-"/>
            </a:pPr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adal 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utrzymywane tymczasowe rozwiązanie dotyczące terapii skazanych z zaburzeniami preferencji 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seksualnych</a:t>
            </a:r>
          </a:p>
          <a:p>
            <a:pPr>
              <a:buFontTx/>
              <a:buChar char="-"/>
            </a:pPr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W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ymagania 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dotyczące terapii i resocjalizacji skazanych upośledzonych umysłowo w stopniu 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lekkim</a:t>
            </a:r>
          </a:p>
          <a:p>
            <a:pPr>
              <a:buFontTx/>
              <a:buChar char="-"/>
            </a:pPr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7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chemeClr val="accent1"/>
                </a:solidFill>
              </a:rPr>
              <a:t>Oddziały dla skazanych z niepsychotycznymi zaburzeniami psychicznymi i upośledzonych umysłowo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roblem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skazanych z głębszym jak lekki stopniem upośledzenia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umysłowego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Z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asadność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odrębnego traktowania skazanych z zaburzeniami psychicznymi na podłożu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organicznym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roblem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skazanych z antyspołecznym zaburzeniem osobowości </a:t>
            </a: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5285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accent1"/>
                </a:solidFill>
              </a:rPr>
              <a:t>Wnioski</a:t>
            </a:r>
            <a:endParaRPr lang="pl-PL" sz="3200" b="1" dirty="0">
              <a:solidFill>
                <a:schemeClr val="accent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0" indent="-457200"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Znaczenie </a:t>
            </a:r>
            <a:r>
              <a:rPr lang="pl-PL" dirty="0">
                <a:solidFill>
                  <a:srgbClr val="C00000"/>
                </a:solidFill>
              </a:rPr>
              <a:t>badań naukowych i analiz statystycznych dotyczących liczebności i jakości zaburzeń osób niepełnosprawnych psychicznie przebywających w warunkach izolacji </a:t>
            </a:r>
            <a:r>
              <a:rPr lang="pl-PL" dirty="0" smtClean="0">
                <a:solidFill>
                  <a:srgbClr val="C00000"/>
                </a:solidFill>
              </a:rPr>
              <a:t>więziennej</a:t>
            </a:r>
          </a:p>
          <a:p>
            <a:pPr marL="0" lvl="0" indent="0">
              <a:buNone/>
            </a:pPr>
            <a:endParaRPr lang="pl-PL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dostosowanie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liczby placówek specjalistycznych i liczby miejsc do potrzeb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terapeutycznych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opracowanie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programów terapeutycznych adekwatnych do potrzeb niepełnosprawnych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skazanych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racjonalne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zatrudnianie personelu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specjalistycznego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szkolenie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specjalistyczne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personelu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757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/>
                </a:solidFill>
              </a:rPr>
              <a:t>Wnioski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buAutoNum type="arabicPeriod" startAt="2"/>
            </a:pPr>
            <a:r>
              <a:rPr lang="pl-PL" dirty="0" smtClean="0">
                <a:solidFill>
                  <a:srgbClr val="C00000"/>
                </a:solidFill>
              </a:rPr>
              <a:t>Potrzeba </a:t>
            </a:r>
            <a:r>
              <a:rPr lang="pl-PL" dirty="0">
                <a:solidFill>
                  <a:srgbClr val="C00000"/>
                </a:solidFill>
              </a:rPr>
              <a:t>ujednolicenia praktyki postępowania z osobami chorymi psychicznie, które popełniły czyn </a:t>
            </a:r>
            <a:r>
              <a:rPr lang="pl-PL" dirty="0" smtClean="0">
                <a:solidFill>
                  <a:srgbClr val="C00000"/>
                </a:solidFill>
              </a:rPr>
              <a:t>zabroniony</a:t>
            </a:r>
          </a:p>
          <a:p>
            <a:pPr marL="0" lvl="0" indent="0">
              <a:buNone/>
            </a:pPr>
            <a:r>
              <a:rPr lang="pl-PL" dirty="0" smtClean="0">
                <a:solidFill>
                  <a:srgbClr val="C00000"/>
                </a:solidFill>
              </a:rPr>
              <a:t> </a:t>
            </a:r>
            <a:endParaRPr lang="pl-PL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jednoznaczne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rozstrzygnięcie kwestii czy osoby chore psychicznie mogą przebywać w warunkach izolacji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więziennej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zmiany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 przepisach prawa dotyczących postępowania z osobami chorymi psychicznie przebywającymi w zakładach penitencjarnych w celu wyeliminowania niekonsekwencji i dowolności w traktowaniu chorych psychicznie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więźniów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8681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chemeClr val="accent1"/>
                </a:solidFill>
              </a:rPr>
              <a:t>Wnioski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sz="2600" dirty="0" smtClean="0">
                <a:solidFill>
                  <a:schemeClr val="accent5">
                    <a:lumMod val="75000"/>
                  </a:schemeClr>
                </a:solidFill>
              </a:rPr>
              <a:t>przyspieszenie </a:t>
            </a: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czynności procesowych w stosunku do więźniów chorych psychicznie wobec których w wyniku obserwacji sądowo – psychiatrycznej wnioskowano o umieszczenie w zamkniętym zakładzie </a:t>
            </a:r>
            <a:r>
              <a:rPr lang="pl-PL" sz="2600" dirty="0" smtClean="0">
                <a:solidFill>
                  <a:schemeClr val="accent5">
                    <a:lumMod val="75000"/>
                  </a:schemeClr>
                </a:solidFill>
              </a:rPr>
              <a:t>psychiatrycznym</a:t>
            </a:r>
          </a:p>
          <a:p>
            <a:pPr>
              <a:buFontTx/>
              <a:buChar char="-"/>
            </a:pPr>
            <a:endParaRPr lang="pl-PL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2600" dirty="0" smtClean="0">
                <a:solidFill>
                  <a:schemeClr val="accent5">
                    <a:lumMod val="75000"/>
                  </a:schemeClr>
                </a:solidFill>
              </a:rPr>
              <a:t>nawiązanie </a:t>
            </a: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rzeczywistego współdziałania ministra sprawiedliwości z ministrem zdrowa w kwestii  właściwego traktowania osób chorych psychicznie, które popełniły czyn zabroniony </a:t>
            </a:r>
            <a:r>
              <a:rPr lang="pl-PL" sz="2600" dirty="0" smtClean="0">
                <a:solidFill>
                  <a:schemeClr val="accent5">
                    <a:lumMod val="75000"/>
                  </a:schemeClr>
                </a:solidFill>
              </a:rPr>
              <a:t>prawem</a:t>
            </a:r>
          </a:p>
          <a:p>
            <a:pPr>
              <a:buFontTx/>
              <a:buChar char="-"/>
            </a:pPr>
            <a:endParaRPr lang="pl-PL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2600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endParaRPr lang="pl-PL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2600" dirty="0"/>
              <a:t> </a:t>
            </a:r>
            <a:endParaRPr lang="pl-PL" sz="2600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8996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/>
                </a:solidFill>
              </a:rPr>
              <a:t>Wnioski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AutoNum type="arabicPeriod" startAt="3"/>
            </a:pPr>
            <a:r>
              <a:rPr lang="pl-PL" dirty="0" smtClean="0">
                <a:solidFill>
                  <a:srgbClr val="C00000"/>
                </a:solidFill>
              </a:rPr>
              <a:t>Rozwiązanie </a:t>
            </a:r>
            <a:r>
              <a:rPr lang="pl-PL" dirty="0">
                <a:solidFill>
                  <a:srgbClr val="C00000"/>
                </a:solidFill>
              </a:rPr>
              <a:t>problemu skazanych głębiej upośledzonych umysłowo jak w stopniu </a:t>
            </a:r>
            <a:r>
              <a:rPr lang="pl-PL" dirty="0" smtClean="0">
                <a:solidFill>
                  <a:srgbClr val="C00000"/>
                </a:solidFill>
              </a:rPr>
              <a:t>lekkim</a:t>
            </a:r>
          </a:p>
          <a:p>
            <a:pPr marL="0" lvl="0" indent="0">
              <a:buNone/>
            </a:pPr>
            <a:endParaRPr lang="pl-PL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weryfikacja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wyników badań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diagnostycznych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ujednolicenie postępowania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 sprawie kryteriów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poczytalności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/>
              <a:t> 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6285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chemeClr val="accent1"/>
                </a:solidFill>
              </a:rPr>
              <a:t>Wnioski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buAutoNum type="arabicPeriod" startAt="4"/>
            </a:pPr>
            <a:r>
              <a:rPr lang="pl-PL" dirty="0" smtClean="0">
                <a:solidFill>
                  <a:srgbClr val="C00000"/>
                </a:solidFill>
              </a:rPr>
              <a:t>Rozszerzenie </a:t>
            </a:r>
            <a:r>
              <a:rPr lang="pl-PL" dirty="0">
                <a:solidFill>
                  <a:srgbClr val="C00000"/>
                </a:solidFill>
              </a:rPr>
              <a:t>opieki specjalistycznej i dostosowanie jej do możliwości i ograniczeń różnych </a:t>
            </a:r>
            <a:r>
              <a:rPr lang="pl-PL" dirty="0" smtClean="0">
                <a:solidFill>
                  <a:srgbClr val="C00000"/>
                </a:solidFill>
              </a:rPr>
              <a:t>grup</a:t>
            </a:r>
            <a:r>
              <a:rPr lang="pl-PL" b="1" dirty="0" smtClean="0">
                <a:solidFill>
                  <a:srgbClr val="C00000"/>
                </a:solidFill>
              </a:rPr>
              <a:t> </a:t>
            </a:r>
            <a:r>
              <a:rPr lang="pl-PL" dirty="0" smtClean="0">
                <a:solidFill>
                  <a:srgbClr val="C00000"/>
                </a:solidFill>
              </a:rPr>
              <a:t>osób </a:t>
            </a:r>
            <a:r>
              <a:rPr lang="pl-PL" dirty="0">
                <a:solidFill>
                  <a:srgbClr val="C00000"/>
                </a:solidFill>
              </a:rPr>
              <a:t>niepełnosprawnych </a:t>
            </a:r>
            <a:r>
              <a:rPr lang="pl-PL" dirty="0" smtClean="0">
                <a:solidFill>
                  <a:srgbClr val="C00000"/>
                </a:solidFill>
              </a:rPr>
              <a:t>poprzez</a:t>
            </a:r>
          </a:p>
          <a:p>
            <a:pPr marL="0" lvl="0" indent="0">
              <a:buNone/>
            </a:pPr>
            <a:endParaRPr lang="pl-PL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modyfikację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kryteriów kierowania skazanych z zaburzeniami psychicznymi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lub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upośledzonych umysłowych do odbywania kary w systemie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terapeutycznym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zorganizowanie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profesjonalnych oddziaływań w stosunku do skazanych z rozpoznaniem osobowości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dyssocjalnej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(antyspołecznego zaburzenia osobowości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9747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chemeClr val="accent1"/>
                </a:solidFill>
              </a:rPr>
              <a:t>Wnioski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988840"/>
            <a:ext cx="7467600" cy="395133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zorganizowanie 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opieki specjalistycznej w stosunku do osób upośledzonych 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umysłowo</a:t>
            </a:r>
          </a:p>
          <a:p>
            <a:pPr>
              <a:buFontTx/>
              <a:buChar char="-"/>
            </a:pPr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zorganizowanie 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oddziałów dla skazanych z zaburzeniami preferencji 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seksualnych</a:t>
            </a:r>
          </a:p>
          <a:p>
            <a:pPr>
              <a:buFontTx/>
              <a:buChar char="-"/>
            </a:pPr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zwiększenie 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liczby personelu </a:t>
            </a:r>
            <a:r>
              <a:rPr lang="pl-PL" sz="2800" dirty="0" smtClean="0">
                <a:solidFill>
                  <a:schemeClr val="accent5">
                    <a:lumMod val="75000"/>
                  </a:schemeClr>
                </a:solidFill>
              </a:rPr>
              <a:t>specjalistycznego</a:t>
            </a:r>
          </a:p>
          <a:p>
            <a:pPr>
              <a:buFontTx/>
              <a:buChar char="-"/>
            </a:pPr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72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>
                <a:solidFill>
                  <a:srgbClr val="C00000"/>
                </a:solidFill>
              </a:rPr>
              <a:t>Zróżnicowanie populacji więźniów niepełnosprawnych psychicznie pod względem nozologicznym</a:t>
            </a:r>
            <a:br>
              <a:rPr lang="pl-PL" sz="2400" b="1" dirty="0">
                <a:solidFill>
                  <a:srgbClr val="C00000"/>
                </a:solidFill>
              </a:rPr>
            </a:b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002060"/>
                </a:solidFill>
              </a:rPr>
              <a:t>- </a:t>
            </a:r>
            <a:r>
              <a:rPr lang="pl-PL" dirty="0">
                <a:solidFill>
                  <a:srgbClr val="002060"/>
                </a:solidFill>
              </a:rPr>
              <a:t>zaburzenia osobowości (antyspołeczne zaburzenie osobowości)</a:t>
            </a: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- organiczne zaburzenia psychiczne</a:t>
            </a: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- niepełnosprawność intelektualna (upośledzenie umysłowe, zespoły otępienne)</a:t>
            </a: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- zaburzenia psychiczne spowodowane niepełnosprawnością </a:t>
            </a:r>
            <a:r>
              <a:rPr lang="pl-PL" dirty="0" smtClean="0">
                <a:solidFill>
                  <a:srgbClr val="002060"/>
                </a:solidFill>
              </a:rPr>
              <a:t>fizyczną</a:t>
            </a:r>
            <a:endParaRPr lang="pl-PL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rgbClr val="002060"/>
                </a:solidFill>
              </a:rPr>
              <a:t>skazani </a:t>
            </a:r>
            <a:r>
              <a:rPr lang="pl-PL" dirty="0">
                <a:solidFill>
                  <a:srgbClr val="002060"/>
                </a:solidFill>
              </a:rPr>
              <a:t>z zaburzeniami preferencji </a:t>
            </a:r>
            <a:r>
              <a:rPr lang="pl-PL" dirty="0" smtClean="0">
                <a:solidFill>
                  <a:srgbClr val="002060"/>
                </a:solidFill>
              </a:rPr>
              <a:t>seksualnych</a:t>
            </a:r>
          </a:p>
          <a:p>
            <a:pPr>
              <a:buFontTx/>
              <a:buChar char="-"/>
            </a:pPr>
            <a:r>
              <a:rPr lang="pl-PL" dirty="0">
                <a:solidFill>
                  <a:srgbClr val="002060"/>
                </a:solidFill>
              </a:rPr>
              <a:t>s</a:t>
            </a:r>
            <a:r>
              <a:rPr lang="pl-PL" dirty="0" smtClean="0">
                <a:solidFill>
                  <a:srgbClr val="002060"/>
                </a:solidFill>
              </a:rPr>
              <a:t>kazani uzależnieni od substancji psychoaktywnych</a:t>
            </a:r>
            <a:endParaRPr lang="pl-P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002060"/>
                </a:solidFill>
              </a:rPr>
              <a:t>- pacjenci </a:t>
            </a:r>
            <a:r>
              <a:rPr lang="pl-PL" dirty="0">
                <a:solidFill>
                  <a:srgbClr val="002060"/>
                </a:solidFill>
              </a:rPr>
              <a:t>z podwójną </a:t>
            </a:r>
            <a:r>
              <a:rPr lang="pl-PL" dirty="0" smtClean="0">
                <a:solidFill>
                  <a:srgbClr val="002060"/>
                </a:solidFill>
              </a:rPr>
              <a:t>diagnozą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002060"/>
                </a:solidFill>
              </a:rPr>
              <a:t>- zaburzenia psychiczne reaktywne</a:t>
            </a:r>
            <a:endParaRPr lang="pl-P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- </a:t>
            </a:r>
            <a:r>
              <a:rPr lang="pl-PL" dirty="0" smtClean="0">
                <a:solidFill>
                  <a:srgbClr val="002060"/>
                </a:solidFill>
              </a:rPr>
              <a:t>chorzy </a:t>
            </a:r>
            <a:r>
              <a:rPr lang="pl-PL" dirty="0">
                <a:solidFill>
                  <a:srgbClr val="002060"/>
                </a:solidFill>
              </a:rPr>
              <a:t>psychicznie</a:t>
            </a:r>
            <a:endParaRPr lang="pl-PL" b="1" dirty="0">
              <a:solidFill>
                <a:srgbClr val="00206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089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041440" cy="1442674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C00000"/>
                </a:solidFill>
              </a:rPr>
              <a:t>Liczebność więźniów z niepełnosprawnością psychiczną </a:t>
            </a:r>
            <a:br>
              <a:rPr lang="pl-PL" sz="2800" b="1" dirty="0">
                <a:solidFill>
                  <a:srgbClr val="C00000"/>
                </a:solidFill>
              </a:rPr>
            </a:br>
            <a:r>
              <a:rPr lang="pl-PL" sz="2800" dirty="0">
                <a:solidFill>
                  <a:srgbClr val="C00000"/>
                </a:solidFill>
              </a:rPr>
              <a:t> </a:t>
            </a:r>
            <a:r>
              <a:rPr lang="pl-PL" sz="2800" b="1" dirty="0">
                <a:solidFill>
                  <a:srgbClr val="C00000"/>
                </a:solidFill>
              </a:rPr>
              <a:t/>
            </a:r>
            <a:br>
              <a:rPr lang="pl-PL" sz="2800" b="1" dirty="0">
                <a:solidFill>
                  <a:srgbClr val="C00000"/>
                </a:solidFill>
              </a:rPr>
            </a:b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sz="2800" dirty="0">
                <a:solidFill>
                  <a:srgbClr val="002060"/>
                </a:solidFill>
              </a:rPr>
              <a:t>B</a:t>
            </a:r>
            <a:r>
              <a:rPr lang="pl-PL" sz="2800" dirty="0" smtClean="0">
                <a:solidFill>
                  <a:srgbClr val="002060"/>
                </a:solidFill>
              </a:rPr>
              <a:t>rak wyczerpujących i aktualnych danych</a:t>
            </a:r>
          </a:p>
          <a:p>
            <a:pPr>
              <a:buFontTx/>
              <a:buChar char="-"/>
            </a:pPr>
            <a:endParaRPr lang="pl-PL" sz="28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sz="2800" dirty="0">
                <a:solidFill>
                  <a:srgbClr val="002060"/>
                </a:solidFill>
              </a:rPr>
              <a:t>W</a:t>
            </a:r>
            <a:r>
              <a:rPr lang="pl-PL" sz="2800" dirty="0" smtClean="0">
                <a:solidFill>
                  <a:srgbClr val="002060"/>
                </a:solidFill>
              </a:rPr>
              <a:t>yniki </a:t>
            </a:r>
            <a:r>
              <a:rPr lang="pl-PL" sz="2800" dirty="0">
                <a:solidFill>
                  <a:srgbClr val="002060"/>
                </a:solidFill>
              </a:rPr>
              <a:t>badań 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>
                <a:solidFill>
                  <a:srgbClr val="002060"/>
                </a:solidFill>
              </a:rPr>
              <a:t>J. </a:t>
            </a:r>
            <a:r>
              <a:rPr lang="pl-PL" sz="2800" dirty="0" smtClean="0">
                <a:solidFill>
                  <a:srgbClr val="002060"/>
                </a:solidFill>
              </a:rPr>
              <a:t>Sławińskiej </a:t>
            </a:r>
            <a:r>
              <a:rPr lang="pl-PL" sz="2800" dirty="0">
                <a:solidFill>
                  <a:srgbClr val="002060"/>
                </a:solidFill>
              </a:rPr>
              <a:t>(1983) – około 40</a:t>
            </a:r>
            <a:r>
              <a:rPr lang="pl-PL" sz="2800" dirty="0" smtClean="0">
                <a:solidFill>
                  <a:srgbClr val="002060"/>
                </a:solidFill>
              </a:rPr>
              <a:t>% skazanych wykazuje jakiś rodzaj niepełnosprawności psychicznej</a:t>
            </a:r>
          </a:p>
          <a:p>
            <a:pPr>
              <a:buFontTx/>
              <a:buChar char="-"/>
            </a:pPr>
            <a:endParaRPr lang="pl-PL" sz="28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sz="2800" dirty="0">
                <a:solidFill>
                  <a:srgbClr val="002060"/>
                </a:solidFill>
              </a:rPr>
              <a:t>O</a:t>
            </a:r>
            <a:r>
              <a:rPr lang="pl-PL" sz="2800" dirty="0" smtClean="0">
                <a:solidFill>
                  <a:srgbClr val="002060"/>
                </a:solidFill>
              </a:rPr>
              <a:t>koło </a:t>
            </a:r>
            <a:r>
              <a:rPr lang="pl-PL" sz="2800" dirty="0">
                <a:solidFill>
                  <a:srgbClr val="002060"/>
                </a:solidFill>
              </a:rPr>
              <a:t>2,4% populacji skazanych odbywa karę pozbawienia wolności w oddziałach dla skazanych z niepsychotycznymi zaburzeniami psychicznymi lub upośledzonych </a:t>
            </a:r>
            <a:r>
              <a:rPr lang="pl-PL" sz="2800" dirty="0" smtClean="0">
                <a:solidFill>
                  <a:srgbClr val="002060"/>
                </a:solidFill>
              </a:rPr>
              <a:t>umysłowo</a:t>
            </a:r>
          </a:p>
          <a:p>
            <a:pPr>
              <a:buFontTx/>
              <a:buChar char="-"/>
            </a:pPr>
            <a:endParaRPr lang="pl-PL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9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C00000"/>
                </a:solidFill>
              </a:rPr>
              <a:t>Liczebność więźniów z niepełnosprawnością psychiczną </a:t>
            </a:r>
            <a:br>
              <a:rPr lang="pl-PL" sz="3200" b="1" dirty="0">
                <a:solidFill>
                  <a:srgbClr val="C00000"/>
                </a:solidFill>
              </a:rPr>
            </a:br>
            <a:r>
              <a:rPr lang="pl-PL" sz="3200" dirty="0">
                <a:solidFill>
                  <a:srgbClr val="C00000"/>
                </a:solidFill>
              </a:rPr>
              <a:t> </a:t>
            </a:r>
            <a:r>
              <a:rPr lang="pl-PL" sz="3200" b="1" dirty="0">
                <a:solidFill>
                  <a:srgbClr val="C00000"/>
                </a:solidFill>
              </a:rPr>
              <a:t/>
            </a:r>
            <a:br>
              <a:rPr lang="pl-PL" sz="3200" b="1" dirty="0">
                <a:solidFill>
                  <a:srgbClr val="C00000"/>
                </a:solidFill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sz="2800" dirty="0">
                <a:solidFill>
                  <a:srgbClr val="002060"/>
                </a:solidFill>
              </a:rPr>
              <a:t>Z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>
                <a:solidFill>
                  <a:srgbClr val="002060"/>
                </a:solidFill>
              </a:rPr>
              <a:t>badań kryminologicznych wynika, że u 60 – 70 % sprawców czynów zabronionych stwierdza się zaburzenia </a:t>
            </a:r>
            <a:r>
              <a:rPr lang="pl-PL" sz="2800" dirty="0" smtClean="0">
                <a:solidFill>
                  <a:srgbClr val="002060"/>
                </a:solidFill>
              </a:rPr>
              <a:t>psychiczne</a:t>
            </a:r>
          </a:p>
          <a:p>
            <a:pPr>
              <a:buFontTx/>
              <a:buChar char="-"/>
            </a:pPr>
            <a:endParaRPr lang="pl-PL" sz="2800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sz="2800" dirty="0">
                <a:solidFill>
                  <a:srgbClr val="002060"/>
                </a:solidFill>
              </a:rPr>
              <a:t>C</a:t>
            </a:r>
            <a:r>
              <a:rPr lang="pl-PL" sz="2800" dirty="0" smtClean="0">
                <a:solidFill>
                  <a:srgbClr val="002060"/>
                </a:solidFill>
              </a:rPr>
              <a:t>horoby </a:t>
            </a:r>
            <a:r>
              <a:rPr lang="pl-PL" sz="2800" dirty="0">
                <a:solidFill>
                  <a:srgbClr val="002060"/>
                </a:solidFill>
              </a:rPr>
              <a:t>psychiczne rozpoznaje się u około 25% sprawców poddanych obserwacji sądowo – </a:t>
            </a:r>
            <a:r>
              <a:rPr lang="pl-PL" sz="2800" dirty="0" smtClean="0">
                <a:solidFill>
                  <a:srgbClr val="002060"/>
                </a:solidFill>
              </a:rPr>
              <a:t>psychiatrycznej</a:t>
            </a:r>
          </a:p>
          <a:p>
            <a:pPr>
              <a:buFontTx/>
              <a:buChar char="-"/>
            </a:pPr>
            <a:endParaRPr lang="pl-PL" sz="28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sz="2800" dirty="0">
                <a:solidFill>
                  <a:srgbClr val="002060"/>
                </a:solidFill>
              </a:rPr>
              <a:t>W</a:t>
            </a:r>
            <a:r>
              <a:rPr lang="pl-PL" sz="2800" dirty="0" smtClean="0">
                <a:solidFill>
                  <a:srgbClr val="002060"/>
                </a:solidFill>
              </a:rPr>
              <a:t>śród </a:t>
            </a:r>
            <a:r>
              <a:rPr lang="pl-PL" sz="2800" dirty="0">
                <a:solidFill>
                  <a:srgbClr val="002060"/>
                </a:solidFill>
              </a:rPr>
              <a:t>sprawców różnego rodzaju czynów zabronionych, upośledzeni umysłowo stanowią około 4</a:t>
            </a:r>
            <a:r>
              <a:rPr lang="pl-PL" sz="2800" dirty="0" smtClean="0">
                <a:solidFill>
                  <a:srgbClr val="002060"/>
                </a:solidFill>
              </a:rPr>
              <a:t>%</a:t>
            </a:r>
          </a:p>
          <a:p>
            <a:pPr>
              <a:buFontTx/>
              <a:buChar char="-"/>
            </a:pPr>
            <a:endParaRPr lang="pl-PL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274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/>
            </a:r>
            <a:br>
              <a:rPr lang="pl-PL" sz="3200" b="1" dirty="0" smtClean="0">
                <a:solidFill>
                  <a:srgbClr val="C00000"/>
                </a:solidFill>
              </a:rPr>
            </a:br>
            <a:r>
              <a:rPr lang="pl-PL" sz="3200" b="1" dirty="0">
                <a:solidFill>
                  <a:srgbClr val="C00000"/>
                </a:solidFill>
              </a:rPr>
              <a:t/>
            </a:r>
            <a:br>
              <a:rPr lang="pl-PL" sz="3200" b="1" dirty="0">
                <a:solidFill>
                  <a:srgbClr val="C00000"/>
                </a:solidFill>
              </a:rPr>
            </a:b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7467601" cy="2652315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C00000"/>
                </a:solidFill>
              </a:rPr>
              <a:t>Czy przepisy prawa i rozwiązania organizacyjne </a:t>
            </a:r>
            <a:r>
              <a:rPr lang="pl-PL" sz="2800" b="1" dirty="0" smtClean="0">
                <a:solidFill>
                  <a:srgbClr val="C00000"/>
                </a:solidFill>
              </a:rPr>
              <a:t>gwarantują </a:t>
            </a:r>
            <a:r>
              <a:rPr lang="pl-PL" sz="2800" b="1" dirty="0">
                <a:solidFill>
                  <a:srgbClr val="C00000"/>
                </a:solidFill>
              </a:rPr>
              <a:t>właściwe traktowanie wszystkich więźniów niepełnosprawnych psychicznie</a:t>
            </a:r>
            <a:br>
              <a:rPr lang="pl-PL" sz="2800" b="1" dirty="0">
                <a:solidFill>
                  <a:srgbClr val="C00000"/>
                </a:solidFill>
              </a:rPr>
            </a:br>
            <a:r>
              <a:rPr lang="pl-PL" sz="2800" b="1" dirty="0">
                <a:solidFill>
                  <a:srgbClr val="C00000"/>
                </a:solidFill>
              </a:rPr>
              <a:t> 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1023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600" b="1" dirty="0">
                <a:solidFill>
                  <a:srgbClr val="C00000"/>
                </a:solidFill>
              </a:rPr>
            </a:b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(W. Łuniewski, 1938)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Kodeks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postępowania  karnego z 1932 roku </a:t>
            </a: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„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J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est  sitem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, które przez swoje oka nie powinno przepuścić do więzienia nienormalności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psychicznej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owołani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przez sąd lekarze, w miarę możności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psychiatrzy, powinni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kategorycznie orzec, czy oskarżony jest zdrowy czy chory, a jeśli stwierdzą chorobę psychiczną, niedorozwój psychiczny lub inne zakłócenie czynności psychicznej z powodu których oskarżony nie mógł rozpoznać znaczenia czynu lub pokierować swym postępowaniem – nie będzie on w myśl art. 17 podlegał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karze </a:t>
            </a:r>
          </a:p>
          <a:p>
            <a:pPr marL="0" indent="0">
              <a:buNone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176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600" b="1" dirty="0">
                <a:solidFill>
                  <a:srgbClr val="C00000"/>
                </a:solidFill>
              </a:rPr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Każdego sędziego śledczego i prokuratora obowiązuje art. 5 </a:t>
            </a:r>
            <a:r>
              <a:rPr lang="pl-PL" dirty="0" err="1" smtClean="0">
                <a:solidFill>
                  <a:schemeClr val="accent5">
                    <a:lumMod val="75000"/>
                  </a:schemeClr>
                </a:solidFill>
              </a:rPr>
              <a:t>kpk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, który w razie choroby  psychicznej oskarżonego nakazuje zawiesić postępowanie na czas trwania tej przeszkody</a:t>
            </a:r>
          </a:p>
          <a:p>
            <a:pPr marL="0" indent="0">
              <a:buNone/>
            </a:pP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Prokuratora obowiązuje ponadto art. 538, który nakazuje odroczyć wykonanie kary pozbawienia wolności w wypadku choroby umysłowej skazanego pozostającego na wolności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81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C00000"/>
                </a:solidFill>
              </a:rPr>
              <a:t>Więźniowie chorzy psychicznie</a:t>
            </a:r>
            <a:br>
              <a:rPr lang="pl-PL" sz="3600" b="1" dirty="0">
                <a:solidFill>
                  <a:srgbClr val="C00000"/>
                </a:solidFill>
              </a:rPr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Gdyby więc przepisy prawne były respektowane ściśle i skutecznie, do więzienia nie powinien by się dostać żaden człowiek psychicznie chory</a:t>
            </a:r>
          </a:p>
          <a:p>
            <a:pPr>
              <a:buFontTx/>
              <a:buChar char="-"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Równocześnie może się zdarzyć, że więźniowie zapadają na choroby psychiczne w trakcie odbywania kary i opieka nad nimi jest jednym z najważniejszych zadań psychiatrów penitencjarnych”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9891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TM01790492[[fn=Szkicownik]]</Template>
  <TotalTime>278</TotalTime>
  <Words>1055</Words>
  <Application>Microsoft Office PowerPoint</Application>
  <PresentationFormat>Pokaz na ekranie (4:3)</PresentationFormat>
  <Paragraphs>176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Sketchbook</vt:lpstr>
      <vt:lpstr>Sytuacja osób z niepełnosprawnością intelektualną lub psychiczną w jednostkach penitencjarnych</vt:lpstr>
      <vt:lpstr>Powody szczególnego zainteresowania więźniami niepełnosprawnymi psychicznie i intelektualnie   </vt:lpstr>
      <vt:lpstr>Zróżnicowanie populacji więźniów niepełnosprawnych psychicznie pod względem nozologicznym </vt:lpstr>
      <vt:lpstr>Liczebność więźniów z niepełnosprawnością psychiczną    </vt:lpstr>
      <vt:lpstr>Liczebność więźniów z niepełnosprawnością psychiczną    </vt:lpstr>
      <vt:lpstr> 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chorzy psychicznie </vt:lpstr>
      <vt:lpstr>Więźniowie z niepsychotycznymi zaburzeniami psychicznymi lub upośledzeni umysłowo </vt:lpstr>
      <vt:lpstr>Więźniowie z niepsychotycznymi zaburzeniami psychicznymi lub upośledzeni umysłowo </vt:lpstr>
      <vt:lpstr>Oddziały dla skazanych z niepsychotycznymi zaburzeniami psychicznymi lub upośledzonych umysłowo </vt:lpstr>
      <vt:lpstr>Oddziały dla skazanych z niepsychotycznymi zaburzeniami psychicznymi lub upośledzonych umysłowo </vt:lpstr>
      <vt:lpstr>Oddziały dla skazanych z niepsychotycznymi zaburzeniami psychicznymi i upośledzonych umysłowo </vt:lpstr>
      <vt:lpstr>Wnioski</vt:lpstr>
      <vt:lpstr>Wnioski</vt:lpstr>
      <vt:lpstr>Wnioski</vt:lpstr>
      <vt:lpstr>Wnioski</vt:lpstr>
      <vt:lpstr>Wnioski</vt:lpstr>
      <vt:lpstr>Wnioski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niepełnosprawne w jednostkach penitencjarnych</dc:title>
  <dc:creator>Maria Gordon</dc:creator>
  <cp:lastModifiedBy>Maria Gordon</cp:lastModifiedBy>
  <cp:revision>35</cp:revision>
  <dcterms:created xsi:type="dcterms:W3CDTF">2017-11-26T19:22:59Z</dcterms:created>
  <dcterms:modified xsi:type="dcterms:W3CDTF">2017-11-28T09:28:20Z</dcterms:modified>
</cp:coreProperties>
</file>