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2" r:id="rId21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95" autoAdjust="0"/>
  </p:normalViewPr>
  <p:slideViewPr>
    <p:cSldViewPr snapToGrid="0" snapToObjects="1">
      <p:cViewPr varScale="1">
        <p:scale>
          <a:sx n="85" d="100"/>
          <a:sy n="85" d="100"/>
        </p:scale>
        <p:origin x="-2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A5649-376A-684A-BE58-85AD37C88E29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36A9D-4C46-7142-A1A4-147E40164B3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508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36A9D-4C46-7142-A1A4-147E40164B3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51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36A9D-4C46-7142-A1A4-147E40164B3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94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36A9D-4C46-7142-A1A4-147E40164B3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449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36A9D-4C46-7142-A1A4-147E40164B3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6731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36A9D-4C46-7142-A1A4-147E40164B3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794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36A9D-4C46-7142-A1A4-147E40164B3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46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511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51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23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61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089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135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966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29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114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126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734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57B85-E0BB-9647-9F2C-654A1A967CD5}" type="datetimeFigureOut">
              <a:rPr lang="pl-PL" smtClean="0"/>
              <a:t>28.12.18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BEFB-67E3-9940-A3E0-7201A8BC80D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62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wo.pl/prawnicy-sady/byly-czlonek-krs-o-kulisach-pracy-w-radzie,295168.html" TargetMode="External"/><Relationship Id="rId4" Type="http://schemas.openxmlformats.org/officeDocument/2006/relationships/hyperlink" Target="https://www.tvn24.pl/magazyn-tvn24/siedzcie-cicho-to-nic-wam-nie-bedzie-mowia-o-niej-komitet-rozbiorki-sadownictwa,175,2994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hyperlink" Target="mailto:Lukasz.Bojarski@inpris.p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5048" y="6168570"/>
            <a:ext cx="7970763" cy="334325"/>
          </a:xfrm>
        </p:spPr>
        <p:txBody>
          <a:bodyPr>
            <a:noAutofit/>
          </a:bodyPr>
          <a:lstStyle/>
          <a:p>
            <a:r>
              <a:rPr lang="pl-PL" sz="1800" dirty="0">
                <a:solidFill>
                  <a:schemeClr val="tx1"/>
                </a:solidFill>
              </a:rPr>
              <a:t>INPRIS zajmuje się sądami dzięki wsparciu </a:t>
            </a:r>
            <a:r>
              <a:rPr lang="pl-PL" sz="1800" dirty="0" smtClean="0">
                <a:solidFill>
                  <a:schemeClr val="tx1"/>
                </a:solidFill>
              </a:rPr>
              <a:t>Fundacji </a:t>
            </a:r>
            <a:r>
              <a:rPr lang="pl-PL" sz="1800" dirty="0">
                <a:solidFill>
                  <a:schemeClr val="tx1"/>
                </a:solidFill>
              </a:rPr>
              <a:t>im. Stefana Batorego.</a:t>
            </a:r>
            <a:r>
              <a:rPr lang="pl-PL" sz="1800" dirty="0" smtClean="0">
                <a:solidFill>
                  <a:schemeClr val="tx1"/>
                </a:solidFill>
                <a:effectLst/>
              </a:rPr>
              <a:t> </a:t>
            </a:r>
            <a:endParaRPr lang="pl-PL" sz="1800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31" y="5797807"/>
            <a:ext cx="802005" cy="8020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rostokąt 6"/>
          <p:cNvSpPr/>
          <p:nvPr/>
        </p:nvSpPr>
        <p:spPr>
          <a:xfrm>
            <a:off x="653143" y="1765905"/>
            <a:ext cx="6204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Drugi Kongres Praw </a:t>
            </a:r>
            <a:r>
              <a:rPr lang="pl-PL" sz="2400" dirty="0" smtClean="0"/>
              <a:t>Obywatelskich, Warszawa 14</a:t>
            </a:r>
            <a:r>
              <a:rPr lang="pl-PL" sz="2400" dirty="0"/>
              <a:t>. 12. 2018</a:t>
            </a:r>
            <a:r>
              <a:rPr lang="pl-PL" sz="2400" dirty="0" smtClean="0">
                <a:effectLst/>
              </a:rPr>
              <a:t> </a:t>
            </a:r>
            <a:endParaRPr lang="pl-PL" sz="2400" dirty="0"/>
          </a:p>
        </p:txBody>
      </p:sp>
      <p:sp>
        <p:nvSpPr>
          <p:cNvPr id="8" name="PoleTekstowe 7"/>
          <p:cNvSpPr txBox="1"/>
          <p:nvPr/>
        </p:nvSpPr>
        <p:spPr>
          <a:xfrm>
            <a:off x="411238" y="3343625"/>
            <a:ext cx="7988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Wybór sędziów i jego wpływ na niezależność sądów </a:t>
            </a:r>
            <a:endParaRPr lang="pl-PL" sz="2800" dirty="0"/>
          </a:p>
          <a:p>
            <a:endParaRPr lang="pl-PL" sz="2800" dirty="0"/>
          </a:p>
        </p:txBody>
      </p:sp>
      <p:sp>
        <p:nvSpPr>
          <p:cNvPr id="9" name="PoleTekstowe 8"/>
          <p:cNvSpPr txBox="1"/>
          <p:nvPr/>
        </p:nvSpPr>
        <p:spPr>
          <a:xfrm>
            <a:off x="1100667" y="4535714"/>
            <a:ext cx="30341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Łukasz Bojarski, INPRIS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9926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 err="1"/>
              <a:t>Rozliczalność</a:t>
            </a:r>
            <a:r>
              <a:rPr lang="pl-PL" sz="2400" b="1" dirty="0"/>
              <a:t> a wybór sędziego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Sądownictwa – </a:t>
            </a:r>
            <a:r>
              <a:rPr lang="pl-PL" sz="2400" dirty="0" err="1"/>
              <a:t>Rozliczalność</a:t>
            </a:r>
            <a:r>
              <a:rPr lang="pl-PL" sz="2400" dirty="0"/>
              <a:t> –  Sędziego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Przejrzystość i jawność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Komunikacja społeczna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Ocena pracy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Kontrola społeczna  (media, obserwacja)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Etyka i dyscyplina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Sędzia w debacie publicznej 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Efektywność a wybór sędziego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Warsztat, umiejętności, obsługa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Decyzyjność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Zarządzanie stresem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Próba/test/asesura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Wybór sędziów wczoraj </a:t>
            </a:r>
            <a:endParaRPr lang="pl-PL" sz="2400" dirty="0"/>
          </a:p>
          <a:p>
            <a:pPr>
              <a:lnSpc>
                <a:spcPct val="130000"/>
              </a:lnSpc>
            </a:pPr>
            <a:endParaRPr lang="pl-PL" sz="2400" dirty="0" smtClean="0"/>
          </a:p>
          <a:p>
            <a:pPr>
              <a:lnSpc>
                <a:spcPct val="130000"/>
              </a:lnSpc>
            </a:pPr>
            <a:r>
              <a:rPr lang="pl-PL" sz="2400" dirty="0" smtClean="0"/>
              <a:t>Dobór wewnętrzny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Zgłoszenie – bez cv i interview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Opiniowanie – Kolegium Sądu i ZO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Konkurs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Wybór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Uchwała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Zaprzysiężenie 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87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Wybór sędziów dzisiaj </a:t>
            </a:r>
            <a:endParaRPr lang="pl-PL" sz="2400" b="1" dirty="0" smtClean="0"/>
          </a:p>
          <a:p>
            <a:pPr>
              <a:lnSpc>
                <a:spcPct val="130000"/>
              </a:lnSpc>
            </a:pP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 err="1"/>
              <a:t>Neo</a:t>
            </a:r>
            <a:r>
              <a:rPr lang="pl-PL" sz="2400" dirty="0"/>
              <a:t>-KRS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Polityczny łup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Walka z czasem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Testerzy-Kamikadze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Zgłoszenie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Rozmowa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Wybór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Zaprzysiężenie 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Wybór sędziów jutro?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b="1" dirty="0"/>
              <a:t>Art. 179 Konstytucji.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Sędziowie są powoływani przez Prezydenta Rzeczypospolitej, na wniosek Krajowej Rady Sądownictwa, na czas nieoznaczony.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Wybór modelu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- kariera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- korona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502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/>
              <a:t>Procedura wyboru a niezależność</a:t>
            </a:r>
            <a:endParaRPr lang="pl-PL" sz="2400" dirty="0"/>
          </a:p>
          <a:p>
            <a:pPr>
              <a:lnSpc>
                <a:spcPct val="150000"/>
              </a:lnSpc>
            </a:pPr>
            <a:r>
              <a:rPr lang="pl-PL" sz="2400" dirty="0"/>
              <a:t>Badania naukowe, empiryczne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Profil kompetencyjny/osobowy/zawodowy – zespół cech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Znane wymagania i kryteria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Weryfikacja bojem i w konkursie </a:t>
            </a:r>
          </a:p>
          <a:p>
            <a:pPr>
              <a:lnSpc>
                <a:spcPct val="130000"/>
              </a:lnSpc>
            </a:pPr>
            <a:r>
              <a:rPr lang="pl-PL" sz="2400" dirty="0" smtClean="0"/>
              <a:t>Wybór wewnętrzny </a:t>
            </a:r>
            <a:r>
              <a:rPr lang="pl-PL" sz="2400" dirty="0"/>
              <a:t>a wybór </a:t>
            </a:r>
            <a:r>
              <a:rPr lang="pl-PL" sz="2400" dirty="0" smtClean="0"/>
              <a:t>zespołowy/interdyscyplinarny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Przejrzyste wybory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Udział społeczeństwa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Scentralizowana/lokalna ocena i lista rankingowa</a:t>
            </a:r>
          </a:p>
          <a:p>
            <a:pPr>
              <a:lnSpc>
                <a:spcPct val="130000"/>
              </a:lnSpc>
            </a:pPr>
            <a:r>
              <a:rPr lang="pl-PL" sz="2400" dirty="0" err="1"/>
              <a:t>Technikalia</a:t>
            </a:r>
            <a:r>
              <a:rPr lang="pl-P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ENCJ: Standardy minimalne VI – Obywatele w zarządzaniu sądownictwem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b="1" dirty="0"/>
              <a:t> 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Udział osób spoza sądownictwa w działaniach rad sądownictwa oraz w działaniach innych instytucji, organów publicznych, jeśli biorą one udział czy są odpowiedzialne za: procedurę powoływania i awansowania sędziów oraz procedury skargowe i dyscyplinarne dotyczące sędziów. 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14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pl-PL" sz="2400" dirty="0" smtClean="0"/>
              <a:t>Skład </a:t>
            </a:r>
            <a:r>
              <a:rPr lang="pl-PL" sz="2400" dirty="0"/>
              <a:t>rad sądownictwa oraz innych odpowiadających im kompetencjami organów powinien uwzględniać osoby spoza sądownictwa.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Skład tych organów powinien odzwierciedlać różnorodność społeczeństwa, w tym różnorodność płciową.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Proces selekcji, wyboru bądź powoływania w skład organów osób spoza sądownictwa powinien dokonywać się na podstawie merytorycznych kryteriów i być przejrzysty.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Członkowie wywodzący się spoza sądownictwa powinni mieć takie same prawa i obowiązki jak przedstawiciele sądownictwa. </a:t>
            </a:r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400" dirty="0"/>
              <a:t>Społeczeństwo obywatelskie powinno być zaangażowane w </a:t>
            </a:r>
            <a:r>
              <a:rPr lang="pl-PL" sz="2400" dirty="0" smtClean="0"/>
              <a:t>[</a:t>
            </a:r>
            <a:r>
              <a:rPr lang="is-IS" sz="2400" dirty="0" smtClean="0"/>
              <a:t>…]</a:t>
            </a:r>
            <a:r>
              <a:rPr lang="pl-PL" sz="2400" dirty="0" smtClean="0"/>
              <a:t>(</a:t>
            </a:r>
            <a:r>
              <a:rPr lang="pl-PL" sz="2400" dirty="0"/>
              <a:t>selekcja, wybór i powołanie), z uwzględnieniem możliwości proponowania odpowiednich kandydatów.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Członkami organów wywodzącymi się spoza sądownictwa mogą zostać osoby z różnych środowisk i z różnorodnym doświadczeniem. Możliwe kategorie to: prawnicy, naukowcy, przedstawiciele różnych specjalności, jak socjologowie, psychologowie, ekonomiści, specjaliści do spraw zasobów ludzkich i przedstawiciele organizacji obywatelskich.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W celu zapewnienia głosu społeczeństwa obywatelskiego członkami spoza sądownictwa nie powinni być politycy ani osoby z powiązaniami politycznymi.</a:t>
            </a:r>
            <a:r>
              <a:rPr lang="pl-PL" sz="2400" dirty="0" smtClean="0">
                <a:effectLst/>
              </a:rPr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b="1" dirty="0"/>
              <a:t>Bojarski: </a:t>
            </a:r>
            <a:endParaRPr lang="pl-PL" sz="2400" b="1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b="1" dirty="0" smtClean="0"/>
              <a:t>Ataku </a:t>
            </a:r>
            <a:r>
              <a:rPr lang="pl-PL" sz="2400" b="1" dirty="0"/>
              <a:t>na sądy nie można było powstrzymać, ale osłabić – tak</a:t>
            </a:r>
            <a:endParaRPr lang="pl-PL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b="1" dirty="0" smtClean="0"/>
              <a:t>Wywiad – Krzysztof Sobczak</a:t>
            </a:r>
            <a:endParaRPr lang="pl-PL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u="sng" dirty="0">
                <a:hlinkClick r:id="rId3"/>
              </a:rPr>
              <a:t>https://www.prawo.pl/prawnicy-sady/byly-czlonek-krs-o-kulisach-pracy-w-radzie,295168.</a:t>
            </a:r>
            <a:r>
              <a:rPr lang="pl-PL" sz="2400" u="sng" dirty="0" smtClean="0">
                <a:hlinkClick r:id="rId3"/>
              </a:rPr>
              <a:t>html</a:t>
            </a:r>
            <a:endParaRPr lang="pl-PL" sz="2400" u="sng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pl-PL" sz="2400" u="sng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b="1" dirty="0"/>
              <a:t>Łukasz Bojarski</a:t>
            </a:r>
            <a:endParaRPr lang="pl-PL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b="1" dirty="0"/>
              <a:t>Siedźcie cicho to nic wam nie będzie.  Mówią o niej "Komitet Rozbiórki </a:t>
            </a:r>
            <a:r>
              <a:rPr lang="pl-PL" sz="2400" b="1" dirty="0" smtClean="0"/>
              <a:t>Sądownictwa”</a:t>
            </a:r>
            <a:endParaRPr lang="pl-PL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400" u="sng" dirty="0">
                <a:hlinkClick r:id="rId4"/>
              </a:rPr>
              <a:t>https://www.tvn24.pl/magazyn-tvn24/siedzcie-cicho-to-nic-wam-nie-bedzie-mowia-o-niej-komitet-rozbiorki-sadownictwa,175,2994</a:t>
            </a:r>
            <a:r>
              <a:rPr lang="pl-PL" sz="2400" dirty="0" smtClean="0">
                <a:effectLst/>
              </a:rPr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4750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5663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400" b="1" dirty="0"/>
              <a:t>M. Morawiecki </a:t>
            </a:r>
            <a:r>
              <a:rPr lang="pl-PL" sz="2400" dirty="0"/>
              <a:t>(12. 12. 2018, Sejm RP</a:t>
            </a:r>
            <a:r>
              <a:rPr lang="pl-PL" sz="2400" dirty="0" smtClean="0"/>
              <a:t>)</a:t>
            </a:r>
            <a:endParaRPr lang="pl-PL" sz="2400" dirty="0"/>
          </a:p>
          <a:p>
            <a:pPr>
              <a:spcAft>
                <a:spcPts val="1200"/>
              </a:spcAft>
            </a:pPr>
            <a:r>
              <a:rPr lang="pl-PL" sz="2400" dirty="0"/>
              <a:t>„Dziękuję, że wnieśliśmy tak fundamentalne zmiany dla podniesienia niezawisłości sędziów. Poprzez losową dystrybucję spraw sądowych, poprzez zakaz przesuwania sędziów pomiędzy wydziałami. Bardzo Was proszę, droga opozycjo, spytajcie proszę o to sędziów. Tych zwykłych sędziów, czy to zwiększyło ich niezawisłość. Każdy potwierdzi, że tak!</a:t>
            </a:r>
            <a:r>
              <a:rPr lang="pl-PL" sz="2400" dirty="0" smtClean="0"/>
              <a:t>”</a:t>
            </a:r>
          </a:p>
          <a:p>
            <a:pPr>
              <a:spcAft>
                <a:spcPts val="1200"/>
              </a:spcAft>
            </a:pPr>
            <a:endParaRPr lang="pl-PL" sz="2400" dirty="0" smtClean="0"/>
          </a:p>
          <a:p>
            <a:pPr>
              <a:spcAft>
                <a:spcPts val="1200"/>
              </a:spcAft>
            </a:pPr>
            <a:r>
              <a:rPr lang="pl-PL" sz="2400" b="1" dirty="0"/>
              <a:t>Stowarzyszenie Sędziów Polskich ‘</a:t>
            </a:r>
            <a:r>
              <a:rPr lang="pl-PL" sz="2400" b="1" dirty="0" err="1"/>
              <a:t>Iustitia</a:t>
            </a:r>
            <a:r>
              <a:rPr lang="pl-PL" sz="2400" b="1" dirty="0"/>
              <a:t>’</a:t>
            </a:r>
            <a:r>
              <a:rPr lang="pl-PL" sz="2400" dirty="0"/>
              <a:t>  (badanie w 10. 2018, próba 330) 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„90 proc. sędziów uważa, że niezależność sądów jest obecnie zagrożona.”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2605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0" dirty="0"/>
              <a:t>Dziękuję. </a:t>
            </a:r>
          </a:p>
          <a:p>
            <a:r>
              <a:rPr lang="pl-PL" sz="3200" dirty="0"/>
              <a:t> </a:t>
            </a:r>
            <a:endParaRPr lang="pl-PL" sz="3200" dirty="0" smtClean="0"/>
          </a:p>
          <a:p>
            <a:endParaRPr lang="pl-PL" sz="3200" dirty="0"/>
          </a:p>
          <a:p>
            <a:endParaRPr lang="pl-PL" sz="3200" dirty="0" smtClean="0"/>
          </a:p>
          <a:p>
            <a:endParaRPr lang="pl-PL" sz="3200" dirty="0"/>
          </a:p>
          <a:p>
            <a:endParaRPr lang="pl-PL" sz="3200" dirty="0"/>
          </a:p>
          <a:p>
            <a:r>
              <a:rPr lang="pl-PL" sz="3200" u="sng" dirty="0">
                <a:hlinkClick r:id="rId3"/>
              </a:rPr>
              <a:t>Lukasz.Bojarski@inpris.pl</a:t>
            </a:r>
            <a:r>
              <a:rPr lang="pl-PL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745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Ustrój Rzeczpospolitej Polskiej</a:t>
            </a:r>
            <a:endParaRPr lang="pl-PL" sz="2400" dirty="0"/>
          </a:p>
          <a:p>
            <a:r>
              <a:rPr lang="pl-PL" sz="2400" b="1" dirty="0"/>
              <a:t> </a:t>
            </a:r>
            <a:endParaRPr lang="pl-PL" sz="2400" dirty="0"/>
          </a:p>
          <a:p>
            <a:r>
              <a:rPr lang="pl-PL" sz="2400" b="1" dirty="0"/>
              <a:t>Konstytucja </a:t>
            </a:r>
            <a:endParaRPr lang="pl-PL" sz="2400" dirty="0"/>
          </a:p>
          <a:p>
            <a:r>
              <a:rPr lang="pl-PL" sz="2400" b="1" dirty="0"/>
              <a:t>Art. 10 </a:t>
            </a:r>
            <a:endParaRPr lang="pl-PL" sz="2400" dirty="0"/>
          </a:p>
          <a:p>
            <a:r>
              <a:rPr lang="pl-PL" sz="2400" dirty="0"/>
              <a:t>1. Ustrój Rzeczypospolitej Polskiej opiera się na </a:t>
            </a:r>
            <a:r>
              <a:rPr lang="pl-PL" sz="2400" b="1" dirty="0"/>
              <a:t>podziale</a:t>
            </a:r>
            <a:r>
              <a:rPr lang="pl-PL" sz="2400" dirty="0"/>
              <a:t> i </a:t>
            </a:r>
            <a:r>
              <a:rPr lang="pl-PL" sz="2400" b="1" dirty="0"/>
              <a:t>równowadze</a:t>
            </a:r>
            <a:r>
              <a:rPr lang="pl-PL" sz="2400" dirty="0"/>
              <a:t> władzy ustawodawczej, władzy wykonawczej i władzy sądowniczej.</a:t>
            </a:r>
          </a:p>
          <a:p>
            <a:r>
              <a:rPr lang="pl-PL" sz="2400" dirty="0"/>
              <a:t>2. Władzę ustawodawczą sprawują Sejm i Senat, władzę wykonawczą Prezydent Rzeczypospolitej Polskiej i Rada Ministrów, a władzę sądowniczą sądy i trybunały.</a:t>
            </a:r>
          </a:p>
          <a:p>
            <a:r>
              <a:rPr lang="pl-PL" sz="2400" b="1" dirty="0"/>
              <a:t> </a:t>
            </a:r>
            <a:endParaRPr lang="pl-PL" sz="2400" dirty="0"/>
          </a:p>
          <a:p>
            <a:r>
              <a:rPr lang="pl-PL" sz="2400" b="1" dirty="0"/>
              <a:t>Art. 173 </a:t>
            </a:r>
            <a:endParaRPr lang="pl-PL" sz="2400" dirty="0"/>
          </a:p>
          <a:p>
            <a:r>
              <a:rPr lang="pl-PL" sz="2400" dirty="0"/>
              <a:t>Sądy i Trybunały są władzą </a:t>
            </a:r>
            <a:r>
              <a:rPr lang="pl-PL" sz="2400" b="1" dirty="0"/>
              <a:t>odrębną</a:t>
            </a:r>
            <a:r>
              <a:rPr lang="pl-PL" sz="2400" dirty="0"/>
              <a:t> i </a:t>
            </a:r>
            <a:r>
              <a:rPr lang="pl-PL" sz="2400" b="1" dirty="0"/>
              <a:t>niezależną</a:t>
            </a:r>
            <a:r>
              <a:rPr lang="pl-PL" sz="2400" dirty="0"/>
              <a:t> od innych władz.</a:t>
            </a:r>
          </a:p>
        </p:txBody>
      </p:sp>
    </p:spTree>
    <p:extLst>
      <p:ext uri="{BB962C8B-B14F-4D97-AF65-F5344CB8AC3E}">
        <p14:creationId xmlns:p14="http://schemas.microsoft.com/office/powerpoint/2010/main" val="309745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Sędziowie w Konstytucji </a:t>
            </a:r>
            <a:endParaRPr lang="pl-PL" sz="2400" dirty="0"/>
          </a:p>
          <a:p>
            <a:r>
              <a:rPr lang="pl-PL" sz="2400" b="1" dirty="0"/>
              <a:t> </a:t>
            </a:r>
            <a:endParaRPr lang="pl-PL" sz="2400" dirty="0"/>
          </a:p>
          <a:p>
            <a:r>
              <a:rPr lang="pl-PL" sz="2400" b="1" dirty="0"/>
              <a:t>Art. 178.</a:t>
            </a:r>
            <a:endParaRPr lang="pl-PL" sz="2400" dirty="0"/>
          </a:p>
          <a:p>
            <a:pPr marL="457200" indent="-457200">
              <a:buAutoNum type="arabicPeriod"/>
            </a:pPr>
            <a:r>
              <a:rPr lang="pl-PL" sz="2400" dirty="0" smtClean="0"/>
              <a:t>Sędziowie </a:t>
            </a:r>
            <a:r>
              <a:rPr lang="pl-PL" sz="2400" dirty="0"/>
              <a:t>w sprawowaniu swojego urzędu są </a:t>
            </a:r>
            <a:r>
              <a:rPr lang="pl-PL" sz="2400" b="1" dirty="0"/>
              <a:t>niezawiśli</a:t>
            </a:r>
            <a:r>
              <a:rPr lang="pl-PL" sz="2400" dirty="0"/>
              <a:t> i podlegają </a:t>
            </a:r>
            <a:r>
              <a:rPr lang="pl-PL" sz="2400" b="1" dirty="0"/>
              <a:t>tylko</a:t>
            </a:r>
            <a:r>
              <a:rPr lang="pl-PL" sz="2400" dirty="0"/>
              <a:t> </a:t>
            </a:r>
            <a:r>
              <a:rPr lang="pl-PL" sz="2400" b="1" dirty="0"/>
              <a:t>Konstytucji</a:t>
            </a:r>
            <a:r>
              <a:rPr lang="pl-PL" sz="2400" dirty="0"/>
              <a:t> oraz </a:t>
            </a:r>
            <a:r>
              <a:rPr lang="pl-PL" sz="2400" b="1" dirty="0"/>
              <a:t>ustawom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/>
              <a:t>2. Sędziom zapewnia się warunki pracy i wynagrodzenie odpowiadające godności urzędu oraz zakresowi ich obowiązków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/>
              <a:t>3. Sędzia nie może należeć do partii politycznej, związku zawodowego ani prowadzić </a:t>
            </a:r>
            <a:r>
              <a:rPr lang="pl-PL" sz="2400" b="1" dirty="0"/>
              <a:t>działalności publicznej</a:t>
            </a:r>
            <a:r>
              <a:rPr lang="pl-PL" sz="2400" dirty="0"/>
              <a:t> nie dającej się pogodzić z zasadami </a:t>
            </a:r>
            <a:r>
              <a:rPr lang="pl-PL" sz="2400" b="1" dirty="0"/>
              <a:t>niezależności sądów i niezawisłości sędziów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745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Ślubowanie sędziowskie </a:t>
            </a:r>
            <a:endParaRPr lang="pl-PL" sz="2400" dirty="0"/>
          </a:p>
          <a:p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Ślubuję uroczyście jako sędzia sądu powszechnego służyć wiernie Rzeczypospolitej Polskiej, stać na straży prawa, obowiązki sędziego wypełniać sumiennie, sprawiedliwość wymierzać zgodnie z przepisami prawa, </a:t>
            </a:r>
            <a:r>
              <a:rPr lang="pl-PL" sz="2400" b="1" dirty="0"/>
              <a:t>bezstronnie według mego sumienia</a:t>
            </a:r>
            <a:r>
              <a:rPr lang="pl-PL" sz="2400" dirty="0"/>
              <a:t>, dochować tajemnicy państwowej i służbowej, a w postępowaniu kierować się zasadami </a:t>
            </a:r>
            <a:r>
              <a:rPr lang="pl-PL" sz="2400" b="1" dirty="0"/>
              <a:t>godności i uczciwości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712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Dobry Sprawny Sąd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Niezależny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Kompetentny</a:t>
            </a:r>
          </a:p>
          <a:p>
            <a:pPr>
              <a:lnSpc>
                <a:spcPct val="130000"/>
              </a:lnSpc>
            </a:pPr>
            <a:r>
              <a:rPr lang="pl-PL" sz="2400" dirty="0" err="1"/>
              <a:t>Rozliczalny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Efektywny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7712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Model wyboru sędziego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Sędzia urzędnik (kariera)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‘Sędzia ustami ustawy’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Sędzia ‘korona’ zawodów prawniczych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‘Sędzia </a:t>
            </a:r>
            <a:r>
              <a:rPr lang="pl-PL" sz="2400" dirty="0" err="1"/>
              <a:t>Hercules</a:t>
            </a:r>
            <a:r>
              <a:rPr lang="pl-PL" sz="2400" dirty="0"/>
              <a:t>’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Model mieszany </a:t>
            </a:r>
          </a:p>
        </p:txBody>
      </p:sp>
    </p:spTree>
    <p:extLst>
      <p:ext uri="{BB962C8B-B14F-4D97-AF65-F5344CB8AC3E}">
        <p14:creationId xmlns:p14="http://schemas.microsoft.com/office/powerpoint/2010/main" val="237712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Niezależność a wybór sędziego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Niezależność – niezawisłość – bezstronność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Po co nam niezależność?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Predyspozycje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Sprawdzenie w boju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Gwarancje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Zagrożenia i przeciwdziałanie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Efekt mrożący </a:t>
            </a:r>
          </a:p>
        </p:txBody>
      </p:sp>
    </p:spTree>
    <p:extLst>
      <p:ext uri="{BB962C8B-B14F-4D97-AF65-F5344CB8AC3E}">
        <p14:creationId xmlns:p14="http://schemas.microsoft.com/office/powerpoint/2010/main" val="237712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 flipV="1">
            <a:off x="4279052" y="6603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sz="11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951480" cy="1440160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350762" y="1628800"/>
            <a:ext cx="8478762" cy="469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50762" y="1628800"/>
            <a:ext cx="847876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/>
              <a:t>Kompetencja a wybór sędziego </a:t>
            </a: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400" dirty="0"/>
              <a:t> 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Edukacja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Wykształcenie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Plan rozwoju indywidualnego </a:t>
            </a:r>
          </a:p>
          <a:p>
            <a:pPr>
              <a:lnSpc>
                <a:spcPct val="130000"/>
              </a:lnSpc>
            </a:pPr>
            <a:r>
              <a:rPr lang="pl-PL" sz="2400" dirty="0"/>
              <a:t>Szkolenia</a:t>
            </a:r>
          </a:p>
        </p:txBody>
      </p:sp>
    </p:spTree>
    <p:extLst>
      <p:ext uri="{BB962C8B-B14F-4D97-AF65-F5344CB8AC3E}">
        <p14:creationId xmlns:p14="http://schemas.microsoft.com/office/powerpoint/2010/main" val="237712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531</Words>
  <Application>Microsoft Macintosh PowerPoint</Application>
  <PresentationFormat>Pokaz na ekranie (4:3)</PresentationFormat>
  <Paragraphs>144</Paragraphs>
  <Slides>20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INPRIS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Lukasz BOJARSKI</dc:creator>
  <cp:lastModifiedBy>Lukasz BOJARSKI</cp:lastModifiedBy>
  <cp:revision>5</cp:revision>
  <dcterms:created xsi:type="dcterms:W3CDTF">2018-12-13T22:28:55Z</dcterms:created>
  <dcterms:modified xsi:type="dcterms:W3CDTF">2018-12-28T19:34:35Z</dcterms:modified>
</cp:coreProperties>
</file>