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59" r:id="rId5"/>
    <p:sldId id="260" r:id="rId6"/>
    <p:sldId id="268" r:id="rId7"/>
    <p:sldId id="272" r:id="rId8"/>
    <p:sldId id="261" r:id="rId9"/>
    <p:sldId id="267" r:id="rId10"/>
    <p:sldId id="274" r:id="rId11"/>
    <p:sldId id="262" r:id="rId12"/>
    <p:sldId id="269" r:id="rId13"/>
    <p:sldId id="275" r:id="rId14"/>
    <p:sldId id="276" r:id="rId15"/>
    <p:sldId id="277" r:id="rId16"/>
    <p:sldId id="279" r:id="rId17"/>
    <p:sldId id="263" r:id="rId18"/>
    <p:sldId id="270" r:id="rId19"/>
    <p:sldId id="264" r:id="rId20"/>
    <p:sldId id="271" r:id="rId21"/>
    <p:sldId id="280" r:id="rId22"/>
    <p:sldId id="281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22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878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58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34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93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93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919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55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79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39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93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28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21ED0-72D5-4F34-A5EB-A18D037B285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300D4-B9B6-4030-8A2C-E0106DCF26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az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7277"/>
            <a:ext cx="9181456" cy="5062003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az 6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06451" y="44728"/>
            <a:ext cx="3553321" cy="819264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6359772" y="139798"/>
            <a:ext cx="2784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74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Obraz 5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55189" y="1412776"/>
            <a:ext cx="84249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Ograniczenia </a:t>
            </a:r>
            <a:r>
              <a:rPr lang="pl-PL" sz="3200" dirty="0"/>
              <a:t>prawa zgromadzeń, wolności wypowiedzi, prawa do prywatności są poważne.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A </a:t>
            </a:r>
            <a:r>
              <a:rPr lang="pl-PL" sz="3200" dirty="0"/>
              <a:t>tempo prac nad projektem nie pozwala wykryć wszystkich zagrożeń</a:t>
            </a:r>
            <a:r>
              <a:rPr lang="pl-PL" sz="3200" dirty="0" smtClean="0"/>
              <a:t>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pl-PL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Nie wiadomo, kto jest podmiotem tej ustawy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–</a:t>
            </a:r>
            <a:r>
              <a:rPr lang="pl-PL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3600" b="1" dirty="0">
                <a:solidFill>
                  <a:schemeClr val="accent6">
                    <a:lumMod val="75000"/>
                  </a:schemeClr>
                </a:solidFill>
              </a:rPr>
              <a:t>wydaje się, że każdy z nas.</a:t>
            </a:r>
            <a:endParaRPr lang="pl-PL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2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1248147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Czego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ta ustawa faktycznie dotyczy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czy zakres przedmiotowy ustawy został określony prawidłowo)?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Czy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konieczna jest zmiana w kodeksie karnym dotycząca definicji przestępstwa o charakterze terrorystycznym?</a:t>
            </a: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150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1248147"/>
            <a:ext cx="842493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3200" dirty="0"/>
              <a:t>Ustawa wprowadza dodatkowe przepisy w sprawie przestępstw już opisanych. Są niebezpieczne.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/>
              <a:t> „Strzał snajperski” czy podstawa do zabicia obywatela?</a:t>
            </a:r>
            <a:r>
              <a:rPr lang="pl-PL" sz="3200" dirty="0"/>
              <a:t> </a:t>
            </a:r>
            <a:r>
              <a:rPr lang="pl-PL" sz="3200" dirty="0" smtClean="0"/>
              <a:t> Rozumiejąc </a:t>
            </a:r>
            <a:r>
              <a:rPr lang="pl-PL" sz="3200" dirty="0"/>
              <a:t>troskę państwa do tworzenia podstaw prawnych do działań snajperów, trzeba ten przepis poddać jednak bardzo dogłębnej debacie. </a:t>
            </a:r>
            <a:r>
              <a:rPr lang="pl-PL" sz="3600" dirty="0"/>
              <a:t>Bo tu mowa o legalizowaniu zabicia człowieka. </a:t>
            </a: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860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764704"/>
            <a:ext cx="842493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100" b="1" dirty="0"/>
              <a:t>Co można zrobić przedsiębiorcy?</a:t>
            </a:r>
            <a:r>
              <a:rPr lang="pl-PL" sz="3100" dirty="0"/>
              <a:t> Ustawa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w </a:t>
            </a:r>
            <a:r>
              <a:rPr lang="pl-PL" sz="3100" dirty="0"/>
              <a:t>sposób niebezpieczny odsyła do </a:t>
            </a:r>
            <a:r>
              <a:rPr lang="pl-PL" sz="3100" dirty="0" smtClean="0"/>
              <a:t>zarządzeń (które są tajne) – </a:t>
            </a:r>
            <a:r>
              <a:rPr lang="pl-PL" sz="3100" dirty="0"/>
              <a:t>np. w kwestii, co jest zagrożeniem terrorystycznym. A od tego zależy, co np. szef ABW będzie mógł polecić przedsiębiorcy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100" b="1" dirty="0" smtClean="0"/>
              <a:t>Za </a:t>
            </a:r>
            <a:r>
              <a:rPr lang="pl-PL" sz="3100" b="1" dirty="0"/>
              <a:t>co można aresztować?</a:t>
            </a:r>
            <a:r>
              <a:rPr lang="pl-PL" sz="3100" dirty="0"/>
              <a:t> Ustawa mówi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o </a:t>
            </a:r>
            <a:r>
              <a:rPr lang="pl-PL" sz="3100" dirty="0"/>
              <a:t>„przekroczeniu granicy w celu terrorystycznym” – czyli karze </a:t>
            </a:r>
            <a:r>
              <a:rPr lang="pl-PL" sz="3100" b="1" dirty="0" smtClean="0"/>
              <a:t>za </a:t>
            </a:r>
            <a:r>
              <a:rPr lang="pl-PL" sz="3100" dirty="0" smtClean="0"/>
              <a:t>przekroczenie granicy. Penalizować </a:t>
            </a:r>
            <a:r>
              <a:rPr lang="pl-PL" sz="3100" dirty="0" smtClean="0"/>
              <a:t>powinno się tylko działalność terrorystyczną.</a:t>
            </a:r>
            <a:endParaRPr lang="pl-PL" sz="3100" dirty="0"/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9310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970795"/>
            <a:ext cx="842493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3200" b="1" dirty="0"/>
              <a:t>Co możemy stracić w </a:t>
            </a:r>
            <a:r>
              <a:rPr lang="pl-PL" sz="3200" b="1" dirty="0" err="1"/>
              <a:t>internecie</a:t>
            </a:r>
            <a:r>
              <a:rPr lang="pl-PL" sz="3200" b="1" dirty="0"/>
              <a:t>?</a:t>
            </a:r>
            <a:r>
              <a:rPr lang="pl-PL" sz="3200" dirty="0"/>
              <a:t> – projekt mówi o „blokowaniu dostępu do danych”. To może znaczyć zablokowanie protokołów, na których opierają się komunikatory (Facebook, Twitter) czy sieci anonimowej wymiany danych. O tym, czym są „dane internetowe”, zdecyduje bowiem Prokurator Generalny (bo nie ma precyzyjnych definicji prawnych). </a:t>
            </a:r>
            <a:endParaRPr lang="pl-PL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/>
              <a:t>Bardzo rośnie ryzyko biznesowe prowadzenia spółek internetowych</a:t>
            </a:r>
            <a:endParaRPr lang="pl-PL" sz="3200" dirty="0"/>
          </a:p>
          <a:p>
            <a:pPr lvl="0"/>
            <a:endParaRPr lang="pl-PL" sz="3200" dirty="0"/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5557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970795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3200" b="1" dirty="0"/>
              <a:t>Po co rejestrować sprzedaż kart GSM? </a:t>
            </a:r>
            <a:r>
              <a:rPr lang="pl-PL" sz="3200" dirty="0"/>
              <a:t>Przecież możliwa jest wymiana danych bez </a:t>
            </a:r>
            <a:r>
              <a:rPr lang="pl-PL" sz="3200" dirty="0" smtClean="0"/>
              <a:t>użycia </a:t>
            </a:r>
            <a:r>
              <a:rPr lang="pl-PL" sz="3200" dirty="0" smtClean="0"/>
              <a:t>sieci </a:t>
            </a:r>
            <a:r>
              <a:rPr lang="pl-PL" sz="3200" dirty="0" smtClean="0"/>
              <a:t>GSM, </a:t>
            </a:r>
            <a:r>
              <a:rPr lang="pl-PL" sz="3200" dirty="0"/>
              <a:t>czy rejestracja karty na fałszywe dane – a obowiązek rejestracji będzie uciążliwością dla wszystkich obywateli.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Z </a:t>
            </a:r>
            <a:r>
              <a:rPr lang="pl-PL" sz="3200" dirty="0"/>
              <a:t>takich kart korzystają dziennikarze i adwokaci, którzy w taki sposób chronią swoje źródła informacji</a:t>
            </a:r>
            <a:r>
              <a:rPr lang="pl-PL" sz="3200" dirty="0" smtClean="0"/>
              <a:t>… Jak będzie chroniona tajemnica zawodowa?</a:t>
            </a: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317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970795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Nie </a:t>
            </a:r>
            <a:r>
              <a:rPr lang="pl-PL" sz="3200" b="1" dirty="0"/>
              <a:t>obejmuje tylko zdarzeń terrorystycznych,</a:t>
            </a:r>
            <a:r>
              <a:rPr lang="pl-PL" sz="3200" dirty="0"/>
              <a:t> ale i nakłada obowiązek przekazywania danych osobowych ABW w sprawie wszystkich przestępstw, którymi zajmuje się </a:t>
            </a:r>
            <a:r>
              <a:rPr lang="pl-PL" sz="3200" dirty="0" smtClean="0"/>
              <a:t>Agencja 9daje dostęp nawet do danych przedszkolaków).</a:t>
            </a:r>
            <a:endParaRPr lang="pl-PL" sz="3200" dirty="0"/>
          </a:p>
          <a:p>
            <a:pPr lvl="0"/>
            <a:endParaRPr lang="pl-PL" sz="32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Przepisy </a:t>
            </a:r>
            <a:r>
              <a:rPr lang="pl-PL" sz="3200" b="1" dirty="0"/>
              <a:t>nieostre są zagrożeniem dla służb. </a:t>
            </a:r>
            <a:r>
              <a:rPr lang="pl-PL" sz="3200" dirty="0"/>
              <a:t>Funkcjonariusze mogą się obawiać, że takie blankietowe uprawnienia nie ochronią ich przed odpowiedzialnością w przyszłości. </a:t>
            </a:r>
          </a:p>
        </p:txBody>
      </p:sp>
    </p:spTree>
    <p:extLst>
      <p:ext uri="{BB962C8B-B14F-4D97-AF65-F5344CB8AC3E}">
        <p14:creationId xmlns:p14="http://schemas.microsoft.com/office/powerpoint/2010/main" val="978228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1248147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4.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Czy ograniczenie praw i wolności człowieka, przewidziane w ustawie, można uznać za dopuszczalne i zgodne z wymogami określonymi Konstytucji?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(art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. 31 ust. 3)</a:t>
            </a: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0640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941842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Ustawa wyposaża władzę w mechanizmy dalekiej ingerencji w prawa i wolności obywatelskie </a:t>
            </a:r>
            <a:r>
              <a:rPr lang="pl-PL" sz="3200" dirty="0" smtClean="0"/>
              <a:t> – </a:t>
            </a:r>
            <a:r>
              <a:rPr lang="pl-PL" sz="3200" dirty="0"/>
              <a:t>bez żadnych mechanizmów gwarancyjnych</a:t>
            </a:r>
            <a:br>
              <a:rPr lang="pl-PL" sz="3200" dirty="0"/>
            </a:br>
            <a:endParaRPr lang="pl-PL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Obywatel </a:t>
            </a:r>
            <a:r>
              <a:rPr lang="pl-PL" sz="3200" dirty="0"/>
              <a:t>nie dowie się, </a:t>
            </a:r>
            <a:r>
              <a:rPr lang="pl-PL" sz="3200" dirty="0" smtClean="0"/>
              <a:t>jakie działania wobec niego podejmowano. I </a:t>
            </a:r>
            <a:r>
              <a:rPr lang="pl-PL" sz="3200" dirty="0"/>
              <a:t>nie będzie mógł tego zaskarżyć. </a:t>
            </a:r>
            <a:endParaRPr lang="pl-PL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pl-PL" sz="3200" dirty="0" smtClean="0"/>
          </a:p>
          <a:p>
            <a:pPr lvl="0"/>
            <a:r>
              <a:rPr lang="pl-PL" sz="3200" b="1" dirty="0" smtClean="0"/>
              <a:t>To </a:t>
            </a:r>
            <a:r>
              <a:rPr lang="pl-PL" sz="3200" b="1" dirty="0"/>
              <a:t>aż prosi się o nadużycia</a:t>
            </a:r>
          </a:p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367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1248147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Czy dopuszczalne z punktu widzenia praw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człowieka jest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inne traktowanie obywateli polskich i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cudzoziemców?</a:t>
            </a:r>
          </a:p>
          <a:p>
            <a:pPr lvl="0"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zasady kontroli operacyjnej,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pobierania i przetwarzania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danych biometrycznych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172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6451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23528" y="932226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Konsultacj</a:t>
            </a:r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e projektu ustawy antyterrorystycznej </a:t>
            </a:r>
            <a:b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w Biurze </a:t>
            </a:r>
            <a:b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Rzecznika Praw Obywatelskich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Warszawa, 6 maja 2016 r.</a:t>
            </a:r>
            <a:endParaRPr lang="pl-PL" sz="3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69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55189" y="980728"/>
            <a:ext cx="842493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To pierwszy przykład przepisów, </a:t>
            </a:r>
            <a:r>
              <a:rPr lang="pl-PL" sz="3200" dirty="0" smtClean="0"/>
              <a:t>które </a:t>
            </a:r>
            <a:r>
              <a:rPr lang="pl-PL" sz="3200" b="1" dirty="0" smtClean="0"/>
              <a:t>wykorzystują </a:t>
            </a:r>
            <a:r>
              <a:rPr lang="pl-PL" sz="3200" b="1" dirty="0"/>
              <a:t>narrację wokół cudzoziemców </a:t>
            </a:r>
            <a:r>
              <a:rPr lang="pl-PL" sz="3200" dirty="0"/>
              <a:t>do tworzenia norm po to, by ograniczać prawa człowieka i obywatela</a:t>
            </a:r>
            <a:r>
              <a:rPr lang="pl-PL" sz="3200" dirty="0" smtClean="0"/>
              <a:t>.</a:t>
            </a:r>
          </a:p>
          <a:p>
            <a:pPr lvl="0"/>
            <a:endParaRPr lang="pl-PL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/>
              <a:t>Jak można zastosować te przepisy do obywateli Unii Europejskiej? </a:t>
            </a:r>
            <a:r>
              <a:rPr lang="pl-PL" sz="3200" dirty="0"/>
              <a:t>To może naruszać Kartę Praw Podstawowych, która wszystkim </a:t>
            </a:r>
            <a:r>
              <a:rPr lang="pl-PL" sz="3200" dirty="0" smtClean="0"/>
              <a:t>obywatelom państw UE  </a:t>
            </a:r>
            <a:r>
              <a:rPr lang="pl-PL" sz="3200" dirty="0"/>
              <a:t>gwarantuje równe prawa.</a:t>
            </a: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448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97719" y="1667842"/>
            <a:ext cx="92674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To nie obywatelstwo powinno być decydujące, ale to, czy są wiarygodne podejrzenia wobec danej osoby. Jeśli takie podejrzenia istnieją, to po co służbom te dodatkowe przepisy</a:t>
            </a:r>
            <a:r>
              <a:rPr lang="pl-PL" sz="3200" dirty="0" smtClean="0"/>
              <a:t>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pl-PL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To sztuczne kryterium </a:t>
            </a:r>
            <a:r>
              <a:rPr lang="pl-PL" sz="3200" dirty="0" smtClean="0"/>
              <a:t>obywatelstwa </a:t>
            </a:r>
            <a:r>
              <a:rPr lang="pl-PL" sz="3200" dirty="0"/>
              <a:t>obniża standardy ochrony wszystkich.</a:t>
            </a:r>
          </a:p>
          <a:p>
            <a:pPr lvl="0" algn="ctr"/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4368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92638" y="970795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Te </a:t>
            </a:r>
            <a:r>
              <a:rPr lang="pl-PL" sz="3200" b="1" dirty="0"/>
              <a:t>przepisy pozwalają na dodatkową kontrolę także obywateli polskich</a:t>
            </a:r>
            <a:r>
              <a:rPr lang="pl-PL" sz="3200" dirty="0"/>
              <a:t>, bez konieczności uzyskiwania zgody sądu. </a:t>
            </a:r>
            <a:endParaRPr lang="pl-PL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pl-PL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Skąd w zasadzie służby będą wiedziały, że osoba, którą chcą inwigilować, nie ma polskiego obywatelstwa?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Zebrane materiały mogą być wykorzystywane bardzo szeroko.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617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6451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23528" y="932226"/>
            <a:ext cx="8640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Cele projektodawcy: </a:t>
            </a:r>
          </a:p>
          <a:p>
            <a:pPr marL="457200" lvl="0" indent="-457200" algn="just">
              <a:buFont typeface="Courier New" panose="02070309020205020404" pitchFamily="49" charset="0"/>
              <a:buChar char="o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lepsza koordynacja działań, </a:t>
            </a:r>
          </a:p>
          <a:p>
            <a:pPr marL="457200" lvl="0" indent="-457200" algn="just">
              <a:buFont typeface="Courier New" panose="02070309020205020404" pitchFamily="49" charset="0"/>
              <a:buChar char="o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doprecyzowanie zadań służb oraz zasad ich współpracy,</a:t>
            </a:r>
          </a:p>
          <a:p>
            <a:pPr marL="457200" lvl="0" indent="-457200" algn="just">
              <a:buFont typeface="Courier New" panose="02070309020205020404" pitchFamily="49" charset="0"/>
              <a:buChar char="o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skuteczne działania w przypadku podejrzenia przestępstwa o charakterze terrorystycznym, </a:t>
            </a:r>
          </a:p>
          <a:p>
            <a:pPr marL="457200" lvl="0" indent="-457200" algn="just">
              <a:buFont typeface="Courier New" panose="02070309020205020404" pitchFamily="49" charset="0"/>
              <a:buChar char="o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mechanizmy reagowania adekwatne do zagrożeń, </a:t>
            </a:r>
          </a:p>
          <a:p>
            <a:pPr marL="457200" lvl="0" indent="-457200" algn="just">
              <a:buFont typeface="Courier New" panose="02070309020205020404" pitchFamily="49" charset="0"/>
              <a:buChar char="o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dostosowanie przepisów karnych do nowych typów zagrożeń.</a:t>
            </a:r>
            <a:endParaRPr lang="pl-PL" sz="3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7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19798" y="2286443"/>
            <a:ext cx="917491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Jeśli takie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są cele tej ustawy, to:</a:t>
            </a: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05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70879" y="1628800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1.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Czy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nie mamy już przepisów, które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realizują postawione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cele?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Czy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ta ustawa jest nam potrzebna?</a:t>
            </a: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635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70879" y="1075958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/>
              <a:t>Nie wiemy, czy ustawa jest potrzebna. Nie pozwala na to odpowiedzieć tryb i tempo </a:t>
            </a:r>
            <a:r>
              <a:rPr lang="pl-PL" sz="3200" dirty="0" smtClean="0"/>
              <a:t>prac. </a:t>
            </a:r>
            <a:endParaRPr lang="pl-PL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Powód </a:t>
            </a:r>
            <a:r>
              <a:rPr lang="pl-PL" sz="3200" b="1" dirty="0"/>
              <a:t>ustawy jest niejasny.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Przed </a:t>
            </a:r>
            <a:r>
              <a:rPr lang="pl-PL" sz="3200" dirty="0"/>
              <a:t>spodziewanymi wielkimi wydarzeniami – Światowymi Dnia Młodzieży czy Szczytem NATO nie da się zbudować infrastruktury pozwalającej na ściąganie danych i ich </a:t>
            </a:r>
            <a:r>
              <a:rPr lang="pl-PL" sz="3200" dirty="0" smtClean="0"/>
              <a:t>przetwarzanie (a to jest jeden z głównych pomysłów). </a:t>
            </a:r>
            <a:endParaRPr lang="pl-PL" sz="3200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14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70879" y="1027177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Przyjęta w lutym ustawa policyjna, która daje podstawy </a:t>
            </a:r>
            <a:r>
              <a:rPr lang="pl-PL" sz="3200" dirty="0"/>
              <a:t>do szerokiej </a:t>
            </a:r>
            <a:r>
              <a:rPr lang="pl-PL" sz="3200" dirty="0" smtClean="0"/>
              <a:t>inwigilacji, </a:t>
            </a:r>
            <a:r>
              <a:rPr lang="pl-PL" sz="3200" dirty="0"/>
              <a:t>nie została </a:t>
            </a:r>
            <a:r>
              <a:rPr lang="pl-PL" sz="3200" dirty="0" smtClean="0"/>
              <a:t>jeszcze zanalizowana</a:t>
            </a:r>
            <a:r>
              <a:rPr lang="pl-PL" sz="3200" dirty="0" smtClean="0"/>
              <a:t>.</a:t>
            </a:r>
            <a:endParaRPr lang="pl-PL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Tego </a:t>
            </a:r>
            <a:r>
              <a:rPr lang="pl-PL" sz="3200" b="1" dirty="0"/>
              <a:t>typu ustawodawstwo nie może być procedowane w takim </a:t>
            </a:r>
            <a:r>
              <a:rPr lang="pl-PL" sz="3200" b="1" dirty="0" smtClean="0"/>
              <a:t>trybie i tak szybko. </a:t>
            </a:r>
            <a:endParaRPr lang="pl-PL" sz="32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Materia </a:t>
            </a:r>
            <a:r>
              <a:rPr lang="pl-PL" sz="3200" dirty="0"/>
              <a:t>ustawy jest skomplikowana – przy tym tempie prac opinia publiczna nie zdoła się dowiedzieć, </a:t>
            </a:r>
            <a:r>
              <a:rPr lang="pl-PL" sz="3200" b="1" dirty="0">
                <a:solidFill>
                  <a:schemeClr val="accent6">
                    <a:lumMod val="75000"/>
                  </a:schemeClr>
                </a:solidFill>
              </a:rPr>
              <a:t>jakie prawa zostaną ograniczone, co obywatel może stracić</a:t>
            </a:r>
            <a:r>
              <a:rPr lang="pl-PL" sz="32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dirty="0" smtClean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84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Obraz 5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55189" y="1412776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2.</a:t>
            </a: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Czy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ta ustawa nas ochroni? </a:t>
            </a:r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Czy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zaproponowane rozwiązania faktycznie zapobiegną zdarzeniom o charakterze terrorystycznym (będą efektywne)?</a:t>
            </a:r>
          </a:p>
          <a:p>
            <a:pPr marL="457200" lvl="0" indent="-457200" algn="ctr">
              <a:buFont typeface="Courier New" panose="02070309020205020404" pitchFamily="49" charset="0"/>
              <a:buChar char="o"/>
            </a:pPr>
            <a:endParaRPr lang="pl-PL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188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-19798" y="594928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9798" y="0"/>
            <a:ext cx="917491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-19798" y="6218974"/>
            <a:ext cx="9174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Obraz 5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067" y="44728"/>
            <a:ext cx="3553321" cy="819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940152" y="139798"/>
            <a:ext cx="320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</a:t>
            </a:r>
            <a:r>
              <a:rPr lang="pl-PL" sz="2400" b="1" dirty="0" err="1" smtClean="0">
                <a:solidFill>
                  <a:schemeClr val="accent6">
                    <a:lumMod val="75000"/>
                  </a:schemeClr>
                </a:solidFill>
              </a:rPr>
              <a:t>obywatele_radzą</a:t>
            </a:r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-19798" y="139798"/>
            <a:ext cx="3007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#antyterrorystyczna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55189" y="1196752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4000" b="1" dirty="0">
                <a:solidFill>
                  <a:schemeClr val="accent6">
                    <a:lumMod val="75000"/>
                  </a:schemeClr>
                </a:solidFill>
              </a:rPr>
              <a:t>Na pewno nie ochroni nas przed </a:t>
            </a:r>
            <a:r>
              <a:rPr lang="pl-PL" sz="4000" b="1" dirty="0" smtClean="0">
                <a:solidFill>
                  <a:schemeClr val="accent6">
                    <a:lumMod val="75000"/>
                  </a:schemeClr>
                </a:solidFill>
              </a:rPr>
              <a:t>niemal pełną władzą </a:t>
            </a:r>
            <a:r>
              <a:rPr lang="pl-PL" sz="4000" b="1" dirty="0">
                <a:solidFill>
                  <a:schemeClr val="accent6">
                    <a:lumMod val="75000"/>
                  </a:schemeClr>
                </a:solidFill>
              </a:rPr>
              <a:t>szefa ABW.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Ustawa ma –zgodnie z zapowiedziami - ochronić nasze prawa przed ewentualnymi zagrożeniami. Ale oddaje ochronę tych praw służbom specjalnym i prokuraturze bez żadnych środków kontroli</a:t>
            </a:r>
            <a:r>
              <a:rPr lang="pl-PL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 smtClean="0"/>
              <a:t>Nie mamy niezależnego organu kontroli nad służbami, a kontrola sądowa jest mała.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544396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966</Words>
  <Application>Microsoft Office PowerPoint</Application>
  <PresentationFormat>Pokaz na ekranie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BRPO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#obywatele_radzą</dc:title>
  <dc:creator>Magdalena Wilczyńska</dc:creator>
  <cp:lastModifiedBy>Agnieszka Jędrzejczyk</cp:lastModifiedBy>
  <cp:revision>17</cp:revision>
  <dcterms:created xsi:type="dcterms:W3CDTF">2016-05-05T12:54:52Z</dcterms:created>
  <dcterms:modified xsi:type="dcterms:W3CDTF">2016-05-06T19:32:39Z</dcterms:modified>
</cp:coreProperties>
</file>