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369" r:id="rId2"/>
    <p:sldId id="370" r:id="rId3"/>
    <p:sldId id="371" r:id="rId4"/>
    <p:sldId id="372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1" r:id="rId13"/>
    <p:sldId id="382" r:id="rId14"/>
    <p:sldId id="383" r:id="rId15"/>
    <p:sldId id="384" r:id="rId16"/>
    <p:sldId id="385" r:id="rId17"/>
    <p:sldId id="386" r:id="rId18"/>
    <p:sldId id="387" r:id="rId19"/>
    <p:sldId id="388" r:id="rId20"/>
    <p:sldId id="389" r:id="rId21"/>
    <p:sldId id="390" r:id="rId22"/>
    <p:sldId id="391" r:id="rId23"/>
    <p:sldId id="392" r:id="rId24"/>
    <p:sldId id="393" r:id="rId25"/>
    <p:sldId id="394" r:id="rId26"/>
    <p:sldId id="395" r:id="rId27"/>
    <p:sldId id="396" r:id="rId28"/>
    <p:sldId id="397" r:id="rId29"/>
    <p:sldId id="398" r:id="rId30"/>
    <p:sldId id="399" r:id="rId31"/>
    <p:sldId id="407" r:id="rId32"/>
    <p:sldId id="401" r:id="rId33"/>
    <p:sldId id="402" r:id="rId34"/>
    <p:sldId id="403" r:id="rId35"/>
    <p:sldId id="404" r:id="rId36"/>
    <p:sldId id="405" r:id="rId37"/>
    <p:sldId id="406" r:id="rId38"/>
    <p:sldId id="373" r:id="rId39"/>
  </p:sldIdLst>
  <p:sldSz cx="21386800" cy="15122525"/>
  <p:notesSz cx="9926638" cy="14352588"/>
  <p:defaultTextStyle>
    <a:defPPr>
      <a:defRPr lang="pl-PL"/>
    </a:defPPr>
    <a:lvl1pPr marL="0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43074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086149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129223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172297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215372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258446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301521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344595" algn="l" defTabSz="2086149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3250D"/>
    <a:srgbClr val="E58C09"/>
    <a:srgbClr val="E09A0E"/>
    <a:srgbClr val="C7600B"/>
    <a:srgbClr val="904406"/>
    <a:srgbClr val="FCD6B6"/>
    <a:srgbClr val="CC3300"/>
    <a:srgbClr val="836735"/>
    <a:srgbClr val="EFBD85"/>
    <a:srgbClr val="9E2C2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91" autoAdjust="0"/>
    <p:restoredTop sz="94582" autoAdjust="0"/>
  </p:normalViewPr>
  <p:slideViewPr>
    <p:cSldViewPr>
      <p:cViewPr>
        <p:scale>
          <a:sx n="25" d="100"/>
          <a:sy n="25" d="100"/>
        </p:scale>
        <p:origin x="-1980" y="-396"/>
      </p:cViewPr>
      <p:guideLst>
        <p:guide orient="horz" pos="4763"/>
        <p:guide pos="6736"/>
      </p:guideLst>
    </p:cSldViewPr>
  </p:slideViewPr>
  <p:outlineViewPr>
    <p:cViewPr>
      <p:scale>
        <a:sx n="33" d="100"/>
        <a:sy n="33" d="100"/>
      </p:scale>
      <p:origin x="0" y="359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717629"/>
          </a:xfrm>
          <a:prstGeom prst="rect">
            <a:avLst/>
          </a:prstGeom>
        </p:spPr>
        <p:txBody>
          <a:bodyPr vert="horz" lIns="138733" tIns="69366" rIns="138733" bIns="69366" rtlCol="0"/>
          <a:lstStyle>
            <a:lvl1pPr algn="l">
              <a:defRPr sz="18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717629"/>
          </a:xfrm>
          <a:prstGeom prst="rect">
            <a:avLst/>
          </a:prstGeom>
        </p:spPr>
        <p:txBody>
          <a:bodyPr vert="horz" lIns="138733" tIns="69366" rIns="138733" bIns="69366" rtlCol="0"/>
          <a:lstStyle>
            <a:lvl1pPr algn="r">
              <a:defRPr sz="1800"/>
            </a:lvl1pPr>
          </a:lstStyle>
          <a:p>
            <a:fld id="{1D0A3517-BFD5-4730-A4A1-BEAE47BBC663}" type="datetimeFigureOut">
              <a:rPr lang="pl-PL" smtClean="0"/>
              <a:pPr/>
              <a:t>2017-04-02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1076325"/>
            <a:ext cx="7608888" cy="5381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33" tIns="69366" rIns="138733" bIns="69366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2664" y="6817479"/>
            <a:ext cx="7941310" cy="6458665"/>
          </a:xfrm>
          <a:prstGeom prst="rect">
            <a:avLst/>
          </a:prstGeom>
        </p:spPr>
        <p:txBody>
          <a:bodyPr vert="horz" lIns="138733" tIns="69366" rIns="138733" bIns="69366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13632468"/>
            <a:ext cx="4301543" cy="717629"/>
          </a:xfrm>
          <a:prstGeom prst="rect">
            <a:avLst/>
          </a:prstGeom>
        </p:spPr>
        <p:txBody>
          <a:bodyPr vert="horz" lIns="138733" tIns="69366" rIns="138733" bIns="69366" rtlCol="0" anchor="b"/>
          <a:lstStyle>
            <a:lvl1pPr algn="l">
              <a:defRPr sz="18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2798" y="13632468"/>
            <a:ext cx="4301543" cy="717629"/>
          </a:xfrm>
          <a:prstGeom prst="rect">
            <a:avLst/>
          </a:prstGeom>
        </p:spPr>
        <p:txBody>
          <a:bodyPr vert="horz" lIns="138733" tIns="69366" rIns="138733" bIns="69366" rtlCol="0" anchor="b"/>
          <a:lstStyle>
            <a:lvl1pPr algn="r">
              <a:defRPr sz="1800"/>
            </a:lvl1pPr>
          </a:lstStyle>
          <a:p>
            <a:fld id="{AAB1FA81-14E0-46BF-85F0-869937DB5671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791021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086149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1043074" algn="l" defTabSz="2086149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2086149" algn="l" defTabSz="2086149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3129223" algn="l" defTabSz="2086149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4172297" algn="l" defTabSz="2086149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5215372" algn="l" defTabSz="2086149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6258446" algn="l" defTabSz="2086149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7301521" algn="l" defTabSz="2086149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8344595" algn="l" defTabSz="2086149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19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20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24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26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27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28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29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30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31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32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33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34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35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36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37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38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58875" y="1076325"/>
            <a:ext cx="7608888" cy="53816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1FA81-14E0-46BF-85F0-869937DB5671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35942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04010" y="4697787"/>
            <a:ext cx="18178780" cy="3241541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8020" y="8569431"/>
            <a:ext cx="1497076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3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86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29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72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15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58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01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44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C703-A756-4BB6-816F-1A5EB1A6F7F2}" type="datetimeFigureOut">
              <a:rPr lang="pl-PL" smtClean="0"/>
              <a:pPr/>
              <a:t>2017-04-02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74-F103-4F9E-AC59-B5A9E9666A2E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C703-A756-4BB6-816F-1A5EB1A6F7F2}" type="datetimeFigureOut">
              <a:rPr lang="pl-PL" smtClean="0"/>
              <a:pPr/>
              <a:t>2017-04-02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74-F103-4F9E-AC59-B5A9E9666A2E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5505430" y="605604"/>
            <a:ext cx="4812030" cy="1290315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069340" y="605604"/>
            <a:ext cx="14079643" cy="1290315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C703-A756-4BB6-816F-1A5EB1A6F7F2}" type="datetimeFigureOut">
              <a:rPr lang="pl-PL" smtClean="0"/>
              <a:pPr/>
              <a:t>2017-04-02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74-F103-4F9E-AC59-B5A9E9666A2E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C703-A756-4BB6-816F-1A5EB1A6F7F2}" type="datetimeFigureOut">
              <a:rPr lang="pl-PL" smtClean="0"/>
              <a:pPr/>
              <a:t>2017-04-02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74-F103-4F9E-AC59-B5A9E9666A2E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89410" y="9717625"/>
            <a:ext cx="18178780" cy="3003501"/>
          </a:xfrm>
        </p:spPr>
        <p:txBody>
          <a:bodyPr anchor="t"/>
          <a:lstStyle>
            <a:lvl1pPr algn="l">
              <a:defRPr sz="91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89410" y="6409572"/>
            <a:ext cx="18178780" cy="3308052"/>
          </a:xfrm>
        </p:spPr>
        <p:txBody>
          <a:bodyPr anchor="b"/>
          <a:lstStyle>
            <a:lvl1pPr marL="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1pPr>
            <a:lvl2pPr marL="1043074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2pPr>
            <a:lvl3pPr marL="208614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3129223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17229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2153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25844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30152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3445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C703-A756-4BB6-816F-1A5EB1A6F7F2}" type="datetimeFigureOut">
              <a:rPr lang="pl-PL" smtClean="0"/>
              <a:pPr/>
              <a:t>2017-04-02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74-F103-4F9E-AC59-B5A9E9666A2E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069340" y="3528591"/>
            <a:ext cx="9445837" cy="9980167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871623" y="3528591"/>
            <a:ext cx="9445837" cy="9980167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C703-A756-4BB6-816F-1A5EB1A6F7F2}" type="datetimeFigureOut">
              <a:rPr lang="pl-PL" smtClean="0"/>
              <a:pPr/>
              <a:t>2017-04-02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74-F103-4F9E-AC59-B5A9E9666A2E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9341" y="3385067"/>
            <a:ext cx="9449550" cy="1410735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074" indent="0">
              <a:buNone/>
              <a:defRPr sz="4600" b="1"/>
            </a:lvl2pPr>
            <a:lvl3pPr marL="2086149" indent="0">
              <a:buNone/>
              <a:defRPr sz="4100" b="1"/>
            </a:lvl3pPr>
            <a:lvl4pPr marL="3129223" indent="0">
              <a:buNone/>
              <a:defRPr sz="3600" b="1"/>
            </a:lvl4pPr>
            <a:lvl5pPr marL="4172297" indent="0">
              <a:buNone/>
              <a:defRPr sz="3600" b="1"/>
            </a:lvl5pPr>
            <a:lvl6pPr marL="5215372" indent="0">
              <a:buNone/>
              <a:defRPr sz="3600" b="1"/>
            </a:lvl6pPr>
            <a:lvl7pPr marL="6258446" indent="0">
              <a:buNone/>
              <a:defRPr sz="3600" b="1"/>
            </a:lvl7pPr>
            <a:lvl8pPr marL="7301521" indent="0">
              <a:buNone/>
              <a:defRPr sz="3600" b="1"/>
            </a:lvl8pPr>
            <a:lvl9pPr marL="8344595" indent="0">
              <a:buNone/>
              <a:defRPr sz="3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69341" y="4795801"/>
            <a:ext cx="9449550" cy="8712956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0864200" y="3385067"/>
            <a:ext cx="9453263" cy="1410735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074" indent="0">
              <a:buNone/>
              <a:defRPr sz="4600" b="1"/>
            </a:lvl2pPr>
            <a:lvl3pPr marL="2086149" indent="0">
              <a:buNone/>
              <a:defRPr sz="4100" b="1"/>
            </a:lvl3pPr>
            <a:lvl4pPr marL="3129223" indent="0">
              <a:buNone/>
              <a:defRPr sz="3600" b="1"/>
            </a:lvl4pPr>
            <a:lvl5pPr marL="4172297" indent="0">
              <a:buNone/>
              <a:defRPr sz="3600" b="1"/>
            </a:lvl5pPr>
            <a:lvl6pPr marL="5215372" indent="0">
              <a:buNone/>
              <a:defRPr sz="3600" b="1"/>
            </a:lvl6pPr>
            <a:lvl7pPr marL="6258446" indent="0">
              <a:buNone/>
              <a:defRPr sz="3600" b="1"/>
            </a:lvl7pPr>
            <a:lvl8pPr marL="7301521" indent="0">
              <a:buNone/>
              <a:defRPr sz="3600" b="1"/>
            </a:lvl8pPr>
            <a:lvl9pPr marL="8344595" indent="0">
              <a:buNone/>
              <a:defRPr sz="3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0864200" y="4795801"/>
            <a:ext cx="9453263" cy="8712956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C703-A756-4BB6-816F-1A5EB1A6F7F2}" type="datetimeFigureOut">
              <a:rPr lang="pl-PL" smtClean="0"/>
              <a:pPr/>
              <a:t>2017-04-02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74-F103-4F9E-AC59-B5A9E9666A2E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C703-A756-4BB6-816F-1A5EB1A6F7F2}" type="datetimeFigureOut">
              <a:rPr lang="pl-PL" smtClean="0"/>
              <a:pPr/>
              <a:t>2017-04-02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74-F103-4F9E-AC59-B5A9E9666A2E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C703-A756-4BB6-816F-1A5EB1A6F7F2}" type="datetimeFigureOut">
              <a:rPr lang="pl-PL" smtClean="0"/>
              <a:pPr/>
              <a:t>2017-04-02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74-F103-4F9E-AC59-B5A9E9666A2E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9341" y="602100"/>
            <a:ext cx="7036110" cy="2562428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61645" y="602102"/>
            <a:ext cx="11955815" cy="12906656"/>
          </a:xfrm>
        </p:spPr>
        <p:txBody>
          <a:bodyPr/>
          <a:lstStyle>
            <a:lvl1pPr>
              <a:defRPr sz="7300"/>
            </a:lvl1pPr>
            <a:lvl2pPr>
              <a:defRPr sz="6400"/>
            </a:lvl2pPr>
            <a:lvl3pPr>
              <a:defRPr sz="55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069341" y="3164530"/>
            <a:ext cx="7036110" cy="10344228"/>
          </a:xfrm>
        </p:spPr>
        <p:txBody>
          <a:bodyPr/>
          <a:lstStyle>
            <a:lvl1pPr marL="0" indent="0">
              <a:buNone/>
              <a:defRPr sz="3300"/>
            </a:lvl1pPr>
            <a:lvl2pPr marL="1043074" indent="0">
              <a:buNone/>
              <a:defRPr sz="2800"/>
            </a:lvl2pPr>
            <a:lvl3pPr marL="2086149" indent="0">
              <a:buNone/>
              <a:defRPr sz="2300"/>
            </a:lvl3pPr>
            <a:lvl4pPr marL="3129223" indent="0">
              <a:buNone/>
              <a:defRPr sz="2100"/>
            </a:lvl4pPr>
            <a:lvl5pPr marL="4172297" indent="0">
              <a:buNone/>
              <a:defRPr sz="2100"/>
            </a:lvl5pPr>
            <a:lvl6pPr marL="5215372" indent="0">
              <a:buNone/>
              <a:defRPr sz="2100"/>
            </a:lvl6pPr>
            <a:lvl7pPr marL="6258446" indent="0">
              <a:buNone/>
              <a:defRPr sz="2100"/>
            </a:lvl7pPr>
            <a:lvl8pPr marL="7301521" indent="0">
              <a:buNone/>
              <a:defRPr sz="2100"/>
            </a:lvl8pPr>
            <a:lvl9pPr marL="8344595" indent="0">
              <a:buNone/>
              <a:defRPr sz="21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C703-A756-4BB6-816F-1A5EB1A6F7F2}" type="datetimeFigureOut">
              <a:rPr lang="pl-PL" smtClean="0"/>
              <a:pPr/>
              <a:t>2017-04-02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74-F103-4F9E-AC59-B5A9E9666A2E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91962" y="10585769"/>
            <a:ext cx="12832080" cy="1249709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191962" y="1351226"/>
            <a:ext cx="12832080" cy="9073515"/>
          </a:xfrm>
        </p:spPr>
        <p:txBody>
          <a:bodyPr/>
          <a:lstStyle>
            <a:lvl1pPr marL="0" indent="0">
              <a:buNone/>
              <a:defRPr sz="7300"/>
            </a:lvl1pPr>
            <a:lvl2pPr marL="1043074" indent="0">
              <a:buNone/>
              <a:defRPr sz="6400"/>
            </a:lvl2pPr>
            <a:lvl3pPr marL="2086149" indent="0">
              <a:buNone/>
              <a:defRPr sz="5500"/>
            </a:lvl3pPr>
            <a:lvl4pPr marL="3129223" indent="0">
              <a:buNone/>
              <a:defRPr sz="4600"/>
            </a:lvl4pPr>
            <a:lvl5pPr marL="4172297" indent="0">
              <a:buNone/>
              <a:defRPr sz="4600"/>
            </a:lvl5pPr>
            <a:lvl6pPr marL="5215372" indent="0">
              <a:buNone/>
              <a:defRPr sz="4600"/>
            </a:lvl6pPr>
            <a:lvl7pPr marL="6258446" indent="0">
              <a:buNone/>
              <a:defRPr sz="4600"/>
            </a:lvl7pPr>
            <a:lvl8pPr marL="7301521" indent="0">
              <a:buNone/>
              <a:defRPr sz="4600"/>
            </a:lvl8pPr>
            <a:lvl9pPr marL="8344595" indent="0">
              <a:buNone/>
              <a:defRPr sz="46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191962" y="11835478"/>
            <a:ext cx="12832080" cy="1774796"/>
          </a:xfrm>
        </p:spPr>
        <p:txBody>
          <a:bodyPr/>
          <a:lstStyle>
            <a:lvl1pPr marL="0" indent="0">
              <a:buNone/>
              <a:defRPr sz="3300"/>
            </a:lvl1pPr>
            <a:lvl2pPr marL="1043074" indent="0">
              <a:buNone/>
              <a:defRPr sz="2800"/>
            </a:lvl2pPr>
            <a:lvl3pPr marL="2086149" indent="0">
              <a:buNone/>
              <a:defRPr sz="2300"/>
            </a:lvl3pPr>
            <a:lvl4pPr marL="3129223" indent="0">
              <a:buNone/>
              <a:defRPr sz="2100"/>
            </a:lvl4pPr>
            <a:lvl5pPr marL="4172297" indent="0">
              <a:buNone/>
              <a:defRPr sz="2100"/>
            </a:lvl5pPr>
            <a:lvl6pPr marL="5215372" indent="0">
              <a:buNone/>
              <a:defRPr sz="2100"/>
            </a:lvl6pPr>
            <a:lvl7pPr marL="6258446" indent="0">
              <a:buNone/>
              <a:defRPr sz="2100"/>
            </a:lvl7pPr>
            <a:lvl8pPr marL="7301521" indent="0">
              <a:buNone/>
              <a:defRPr sz="2100"/>
            </a:lvl8pPr>
            <a:lvl9pPr marL="8344595" indent="0">
              <a:buNone/>
              <a:defRPr sz="21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C703-A756-4BB6-816F-1A5EB1A6F7F2}" type="datetimeFigureOut">
              <a:rPr lang="pl-PL" smtClean="0"/>
              <a:pPr/>
              <a:t>2017-04-02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74-F103-4F9E-AC59-B5A9E9666A2E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069340" y="605602"/>
            <a:ext cx="19248120" cy="2520421"/>
          </a:xfrm>
          <a:prstGeom prst="rect">
            <a:avLst/>
          </a:prstGeom>
        </p:spPr>
        <p:txBody>
          <a:bodyPr vert="horz" lIns="208615" tIns="104307" rIns="208615" bIns="104307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9340" y="3528591"/>
            <a:ext cx="19248120" cy="9980167"/>
          </a:xfrm>
          <a:prstGeom prst="rect">
            <a:avLst/>
          </a:prstGeom>
        </p:spPr>
        <p:txBody>
          <a:bodyPr vert="horz" lIns="208615" tIns="104307" rIns="208615" bIns="104307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1069340" y="14016343"/>
            <a:ext cx="4990253" cy="805134"/>
          </a:xfrm>
          <a:prstGeom prst="rect">
            <a:avLst/>
          </a:prstGeom>
        </p:spPr>
        <p:txBody>
          <a:bodyPr vert="horz" lIns="208615" tIns="104307" rIns="208615" bIns="104307" rtlCol="0" anchor="ctr"/>
          <a:lstStyle>
            <a:lvl1pPr algn="l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AC703-A756-4BB6-816F-1A5EB1A6F7F2}" type="datetimeFigureOut">
              <a:rPr lang="pl-PL" smtClean="0"/>
              <a:pPr/>
              <a:t>2017-04-02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7307157" y="14016343"/>
            <a:ext cx="6772487" cy="805134"/>
          </a:xfrm>
          <a:prstGeom prst="rect">
            <a:avLst/>
          </a:prstGeom>
        </p:spPr>
        <p:txBody>
          <a:bodyPr vert="horz" lIns="208615" tIns="104307" rIns="208615" bIns="104307" rtlCol="0" anchor="ctr"/>
          <a:lstStyle>
            <a:lvl1pPr algn="ct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5327207" y="14016343"/>
            <a:ext cx="4990253" cy="805134"/>
          </a:xfrm>
          <a:prstGeom prst="rect">
            <a:avLst/>
          </a:prstGeom>
        </p:spPr>
        <p:txBody>
          <a:bodyPr vert="horz" lIns="208615" tIns="104307" rIns="208615" bIns="104307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7A574-F103-4F9E-AC59-B5A9E9666A2E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6149" rtl="0" eaLnBrk="1" latinLnBrk="0" hangingPunct="1">
        <a:spcBef>
          <a:spcPct val="0"/>
        </a:spcBef>
        <a:buNone/>
        <a:defRPr sz="1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82306" indent="-782306" algn="l" defTabSz="2086149" rtl="0" eaLnBrk="1" latinLnBrk="0" hangingPunct="1">
        <a:spcBef>
          <a:spcPct val="20000"/>
        </a:spcBef>
        <a:buFont typeface="Arial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694996" indent="-651921" algn="l" defTabSz="2086149" rtl="0" eaLnBrk="1" latinLnBrk="0" hangingPunct="1">
        <a:spcBef>
          <a:spcPct val="20000"/>
        </a:spcBef>
        <a:buFont typeface="Arial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2607686" indent="-521537" algn="l" defTabSz="2086149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3650760" indent="-521537" algn="l" defTabSz="2086149" rtl="0" eaLnBrk="1" latinLnBrk="0" hangingPunct="1">
        <a:spcBef>
          <a:spcPct val="20000"/>
        </a:spcBef>
        <a:buFont typeface="Arial" pitchFamily="34" charset="0"/>
        <a:buChar char="–"/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693835" indent="-521537" algn="l" defTabSz="2086149" rtl="0" eaLnBrk="1" latinLnBrk="0" hangingPunct="1">
        <a:spcBef>
          <a:spcPct val="20000"/>
        </a:spcBef>
        <a:buFont typeface="Arial" pitchFamily="34" charset="0"/>
        <a:buChar char="»"/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736909" indent="-521537" algn="l" defTabSz="2086149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6779983" indent="-521537" algn="l" defTabSz="2086149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7823058" indent="-521537" algn="l" defTabSz="2086149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8866132" indent="-521537" algn="l" defTabSz="2086149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1043074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2086149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3129223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72297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215372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6258446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7301521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8344595" algn="l" defTabSz="2086149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media" Target="../media/media1.wav"/><Relationship Id="rId3" Type="http://schemas.openxmlformats.org/officeDocument/2006/relationships/notesSlide" Target="../notesSlides/notesSlide10.xml"/><Relationship Id="rId7" Type="http://schemas.microsoft.com/office/2007/relationships/hdphoto" Target="../media/hdphoto1.wdp"/><Relationship Id="rId2" Type="http://schemas.openxmlformats.org/officeDocument/2006/relationships/slideLayout" Target="../slideLayouts/slideLayout1.xml"/><Relationship Id="rId1" Type="http://schemas.openxmlformats.org/officeDocument/2006/relationships/audio" Target="../media/media1.wav"/><Relationship Id="rId5" Type="http://schemas.openxmlformats.org/officeDocument/2006/relationships/image" Target="../media/image1.png"/><Relationship Id="rId4" Type="http://schemas.openxmlformats.org/officeDocument/2006/relationships/audio" Target="../media/audio2.wav"/><Relationship Id="rId9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media" Target="../media/media1.wav"/><Relationship Id="rId3" Type="http://schemas.openxmlformats.org/officeDocument/2006/relationships/notesSlide" Target="../notesSlides/notesSlide12.xml"/><Relationship Id="rId7" Type="http://schemas.microsoft.com/office/2007/relationships/hdphoto" Target="../media/hdphoto1.wdp"/><Relationship Id="rId2" Type="http://schemas.openxmlformats.org/officeDocument/2006/relationships/slideLayout" Target="../slideLayouts/slideLayout1.xml"/><Relationship Id="rId1" Type="http://schemas.openxmlformats.org/officeDocument/2006/relationships/audio" Target="../media/media1.wav"/><Relationship Id="rId5" Type="http://schemas.openxmlformats.org/officeDocument/2006/relationships/image" Target="../media/image1.png"/><Relationship Id="rId4" Type="http://schemas.openxmlformats.org/officeDocument/2006/relationships/audio" Target="../media/audio2.wav"/><Relationship Id="rId9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media" Target="../media/media1.wav"/><Relationship Id="rId3" Type="http://schemas.openxmlformats.org/officeDocument/2006/relationships/notesSlide" Target="../notesSlides/notesSlide14.xml"/><Relationship Id="rId7" Type="http://schemas.microsoft.com/office/2007/relationships/hdphoto" Target="../media/hdphoto1.wdp"/><Relationship Id="rId2" Type="http://schemas.openxmlformats.org/officeDocument/2006/relationships/slideLayout" Target="../slideLayouts/slideLayout1.xml"/><Relationship Id="rId1" Type="http://schemas.openxmlformats.org/officeDocument/2006/relationships/audio" Target="../media/media1.wav"/><Relationship Id="rId5" Type="http://schemas.openxmlformats.org/officeDocument/2006/relationships/image" Target="../media/image1.png"/><Relationship Id="rId4" Type="http://schemas.openxmlformats.org/officeDocument/2006/relationships/audio" Target="../media/audio2.wav"/><Relationship Id="rId9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media" Target="../media/media1.wav"/><Relationship Id="rId3" Type="http://schemas.openxmlformats.org/officeDocument/2006/relationships/notesSlide" Target="../notesSlides/notesSlide16.xml"/><Relationship Id="rId7" Type="http://schemas.microsoft.com/office/2007/relationships/hdphoto" Target="../media/hdphoto1.wdp"/><Relationship Id="rId2" Type="http://schemas.openxmlformats.org/officeDocument/2006/relationships/slideLayout" Target="../slideLayouts/slideLayout1.xml"/><Relationship Id="rId1" Type="http://schemas.openxmlformats.org/officeDocument/2006/relationships/audio" Target="../media/media1.wav"/><Relationship Id="rId5" Type="http://schemas.openxmlformats.org/officeDocument/2006/relationships/image" Target="../media/image1.png"/><Relationship Id="rId4" Type="http://schemas.openxmlformats.org/officeDocument/2006/relationships/audio" Target="../media/audio2.wav"/><Relationship Id="rId9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media" Target="../media/media1.wav"/><Relationship Id="rId3" Type="http://schemas.openxmlformats.org/officeDocument/2006/relationships/notesSlide" Target="../notesSlides/notesSlide18.xml"/><Relationship Id="rId7" Type="http://schemas.microsoft.com/office/2007/relationships/hdphoto" Target="../media/hdphoto1.wdp"/><Relationship Id="rId2" Type="http://schemas.openxmlformats.org/officeDocument/2006/relationships/slideLayout" Target="../slideLayouts/slideLayout1.xml"/><Relationship Id="rId1" Type="http://schemas.openxmlformats.org/officeDocument/2006/relationships/audio" Target="../media/media1.wav"/><Relationship Id="rId5" Type="http://schemas.openxmlformats.org/officeDocument/2006/relationships/image" Target="../media/image1.png"/><Relationship Id="rId4" Type="http://schemas.openxmlformats.org/officeDocument/2006/relationships/audio" Target="../media/audio2.wav"/><Relationship Id="rId9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media" Target="../media/media1.wav"/><Relationship Id="rId3" Type="http://schemas.openxmlformats.org/officeDocument/2006/relationships/notesSlide" Target="../notesSlides/notesSlide20.xml"/><Relationship Id="rId7" Type="http://schemas.microsoft.com/office/2007/relationships/hdphoto" Target="../media/hdphoto1.wdp"/><Relationship Id="rId2" Type="http://schemas.openxmlformats.org/officeDocument/2006/relationships/slideLayout" Target="../slideLayouts/slideLayout1.xml"/><Relationship Id="rId1" Type="http://schemas.openxmlformats.org/officeDocument/2006/relationships/audio" Target="../media/media1.wav"/><Relationship Id="rId5" Type="http://schemas.openxmlformats.org/officeDocument/2006/relationships/image" Target="../media/image1.png"/><Relationship Id="rId4" Type="http://schemas.openxmlformats.org/officeDocument/2006/relationships/audio" Target="../media/audio2.wav"/><Relationship Id="rId9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media" Target="../media/media1.wav"/><Relationship Id="rId3" Type="http://schemas.openxmlformats.org/officeDocument/2006/relationships/notesSlide" Target="../notesSlides/notesSlide22.xml"/><Relationship Id="rId7" Type="http://schemas.microsoft.com/office/2007/relationships/hdphoto" Target="../media/hdphoto1.wdp"/><Relationship Id="rId2" Type="http://schemas.openxmlformats.org/officeDocument/2006/relationships/slideLayout" Target="../slideLayouts/slideLayout1.xml"/><Relationship Id="rId1" Type="http://schemas.openxmlformats.org/officeDocument/2006/relationships/audio" Target="../media/media1.wav"/><Relationship Id="rId5" Type="http://schemas.openxmlformats.org/officeDocument/2006/relationships/image" Target="../media/image1.png"/><Relationship Id="rId4" Type="http://schemas.openxmlformats.org/officeDocument/2006/relationships/audio" Target="../media/audio2.wav"/><Relationship Id="rId9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media" Target="../media/media1.wav"/><Relationship Id="rId3" Type="http://schemas.openxmlformats.org/officeDocument/2006/relationships/notesSlide" Target="../notesSlides/notesSlide24.xml"/><Relationship Id="rId7" Type="http://schemas.microsoft.com/office/2007/relationships/hdphoto" Target="../media/hdphoto1.wdp"/><Relationship Id="rId2" Type="http://schemas.openxmlformats.org/officeDocument/2006/relationships/slideLayout" Target="../slideLayouts/slideLayout1.xml"/><Relationship Id="rId1" Type="http://schemas.openxmlformats.org/officeDocument/2006/relationships/audio" Target="../media/media1.wav"/><Relationship Id="rId5" Type="http://schemas.openxmlformats.org/officeDocument/2006/relationships/image" Target="../media/image1.png"/><Relationship Id="rId4" Type="http://schemas.openxmlformats.org/officeDocument/2006/relationships/audio" Target="../media/audio2.wav"/><Relationship Id="rId9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media" Target="../media/media1.wav"/><Relationship Id="rId3" Type="http://schemas.openxmlformats.org/officeDocument/2006/relationships/notesSlide" Target="../notesSlides/notesSlide26.xml"/><Relationship Id="rId7" Type="http://schemas.microsoft.com/office/2007/relationships/hdphoto" Target="../media/hdphoto1.wdp"/><Relationship Id="rId2" Type="http://schemas.openxmlformats.org/officeDocument/2006/relationships/slideLayout" Target="../slideLayouts/slideLayout1.xml"/><Relationship Id="rId1" Type="http://schemas.openxmlformats.org/officeDocument/2006/relationships/audio" Target="../media/media1.wav"/><Relationship Id="rId5" Type="http://schemas.openxmlformats.org/officeDocument/2006/relationships/image" Target="../media/image1.png"/><Relationship Id="rId4" Type="http://schemas.openxmlformats.org/officeDocument/2006/relationships/audio" Target="../media/audio2.wav"/><Relationship Id="rId9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media" Target="../media/media1.wav"/><Relationship Id="rId3" Type="http://schemas.openxmlformats.org/officeDocument/2006/relationships/notesSlide" Target="../notesSlides/notesSlide28.xml"/><Relationship Id="rId7" Type="http://schemas.microsoft.com/office/2007/relationships/hdphoto" Target="../media/hdphoto1.wdp"/><Relationship Id="rId2" Type="http://schemas.openxmlformats.org/officeDocument/2006/relationships/slideLayout" Target="../slideLayouts/slideLayout1.xml"/><Relationship Id="rId1" Type="http://schemas.openxmlformats.org/officeDocument/2006/relationships/audio" Target="../media/media1.wav"/><Relationship Id="rId5" Type="http://schemas.openxmlformats.org/officeDocument/2006/relationships/image" Target="../media/image1.png"/><Relationship Id="rId4" Type="http://schemas.openxmlformats.org/officeDocument/2006/relationships/audio" Target="../media/audio2.wav"/><Relationship Id="rId9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media" Target="../media/media1.wav"/><Relationship Id="rId3" Type="http://schemas.openxmlformats.org/officeDocument/2006/relationships/notesSlide" Target="../notesSlides/notesSlide30.xml"/><Relationship Id="rId7" Type="http://schemas.microsoft.com/office/2007/relationships/hdphoto" Target="../media/hdphoto1.wdp"/><Relationship Id="rId2" Type="http://schemas.openxmlformats.org/officeDocument/2006/relationships/slideLayout" Target="../slideLayouts/slideLayout1.xml"/><Relationship Id="rId1" Type="http://schemas.openxmlformats.org/officeDocument/2006/relationships/audio" Target="../media/media1.wav"/><Relationship Id="rId5" Type="http://schemas.openxmlformats.org/officeDocument/2006/relationships/image" Target="../media/image1.png"/><Relationship Id="rId4" Type="http://schemas.openxmlformats.org/officeDocument/2006/relationships/audio" Target="../media/audio2.wav"/><Relationship Id="rId9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media" Target="../media/media1.wav"/><Relationship Id="rId3" Type="http://schemas.openxmlformats.org/officeDocument/2006/relationships/notesSlide" Target="../notesSlides/notesSlide32.xml"/><Relationship Id="rId7" Type="http://schemas.microsoft.com/office/2007/relationships/hdphoto" Target="../media/hdphoto1.wdp"/><Relationship Id="rId2" Type="http://schemas.openxmlformats.org/officeDocument/2006/relationships/slideLayout" Target="../slideLayouts/slideLayout1.xml"/><Relationship Id="rId1" Type="http://schemas.openxmlformats.org/officeDocument/2006/relationships/audio" Target="../media/media1.wav"/><Relationship Id="rId5" Type="http://schemas.openxmlformats.org/officeDocument/2006/relationships/image" Target="../media/image1.png"/><Relationship Id="rId4" Type="http://schemas.openxmlformats.org/officeDocument/2006/relationships/audio" Target="../media/audio2.wav"/><Relationship Id="rId9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media" Target="../media/media1.wav"/><Relationship Id="rId3" Type="http://schemas.openxmlformats.org/officeDocument/2006/relationships/notesSlide" Target="../notesSlides/notesSlide34.xml"/><Relationship Id="rId7" Type="http://schemas.microsoft.com/office/2007/relationships/hdphoto" Target="../media/hdphoto1.wdp"/><Relationship Id="rId2" Type="http://schemas.openxmlformats.org/officeDocument/2006/relationships/slideLayout" Target="../slideLayouts/slideLayout1.xml"/><Relationship Id="rId1" Type="http://schemas.openxmlformats.org/officeDocument/2006/relationships/audio" Target="../media/media1.wav"/><Relationship Id="rId5" Type="http://schemas.openxmlformats.org/officeDocument/2006/relationships/image" Target="../media/image1.png"/><Relationship Id="rId4" Type="http://schemas.openxmlformats.org/officeDocument/2006/relationships/audio" Target="../media/audio2.wav"/><Relationship Id="rId9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media" Target="../media/media1.wav"/><Relationship Id="rId3" Type="http://schemas.openxmlformats.org/officeDocument/2006/relationships/notesSlide" Target="../notesSlides/notesSlide36.xml"/><Relationship Id="rId7" Type="http://schemas.microsoft.com/office/2007/relationships/hdphoto" Target="../media/hdphoto1.wdp"/><Relationship Id="rId2" Type="http://schemas.openxmlformats.org/officeDocument/2006/relationships/slideLayout" Target="../slideLayouts/slideLayout1.xml"/><Relationship Id="rId1" Type="http://schemas.openxmlformats.org/officeDocument/2006/relationships/audio" Target="../media/media1.wav"/><Relationship Id="rId5" Type="http://schemas.openxmlformats.org/officeDocument/2006/relationships/image" Target="../media/image1.png"/><Relationship Id="rId4" Type="http://schemas.openxmlformats.org/officeDocument/2006/relationships/audio" Target="../media/audio2.wav"/><Relationship Id="rId9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media" Target="../media/media1.wav"/><Relationship Id="rId3" Type="http://schemas.openxmlformats.org/officeDocument/2006/relationships/notesSlide" Target="../notesSlides/notesSlide4.xml"/><Relationship Id="rId7" Type="http://schemas.microsoft.com/office/2007/relationships/hdphoto" Target="../media/hdphoto1.wdp"/><Relationship Id="rId2" Type="http://schemas.openxmlformats.org/officeDocument/2006/relationships/slideLayout" Target="../slideLayouts/slideLayout1.xml"/><Relationship Id="rId1" Type="http://schemas.openxmlformats.org/officeDocument/2006/relationships/audio" Target="../media/media1.wav"/><Relationship Id="rId6" Type="http://schemas.openxmlformats.org/officeDocument/2006/relationships/image" Target="../media/image1.png"/><Relationship Id="rId5" Type="http://schemas.openxmlformats.org/officeDocument/2006/relationships/audio" Target="../media/audio2.wav"/><Relationship Id="rId10" Type="http://schemas.openxmlformats.org/officeDocument/2006/relationships/audio" Target="../media/audio11.wav"/><Relationship Id="rId4" Type="http://schemas.openxmlformats.org/officeDocument/2006/relationships/audio" Target="../media/audio1.wav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media" Target="../media/media1.wav"/><Relationship Id="rId3" Type="http://schemas.openxmlformats.org/officeDocument/2006/relationships/notesSlide" Target="../notesSlides/notesSlide6.xml"/><Relationship Id="rId7" Type="http://schemas.microsoft.com/office/2007/relationships/hdphoto" Target="../media/hdphoto1.wdp"/><Relationship Id="rId2" Type="http://schemas.openxmlformats.org/officeDocument/2006/relationships/slideLayout" Target="../slideLayouts/slideLayout1.xml"/><Relationship Id="rId1" Type="http://schemas.openxmlformats.org/officeDocument/2006/relationships/audio" Target="../media/media1.wav"/><Relationship Id="rId5" Type="http://schemas.openxmlformats.org/officeDocument/2006/relationships/image" Target="../media/image1.png"/><Relationship Id="rId4" Type="http://schemas.openxmlformats.org/officeDocument/2006/relationships/audio" Target="../media/audio2.wav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media" Target="../media/media1.wav"/><Relationship Id="rId3" Type="http://schemas.openxmlformats.org/officeDocument/2006/relationships/notesSlide" Target="../notesSlides/notesSlide8.xml"/><Relationship Id="rId7" Type="http://schemas.microsoft.com/office/2007/relationships/hdphoto" Target="../media/hdphoto1.wdp"/><Relationship Id="rId2" Type="http://schemas.openxmlformats.org/officeDocument/2006/relationships/slideLayout" Target="../slideLayouts/slideLayout1.xml"/><Relationship Id="rId1" Type="http://schemas.openxmlformats.org/officeDocument/2006/relationships/audio" Target="../media/media1.wav"/><Relationship Id="rId5" Type="http://schemas.openxmlformats.org/officeDocument/2006/relationships/image" Target="../media/image1.png"/><Relationship Id="rId4" Type="http://schemas.openxmlformats.org/officeDocument/2006/relationships/audio" Target="../media/audio2.wav"/><Relationship Id="rId9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2666206" y="-575642"/>
            <a:ext cx="18028934" cy="17138362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pPr algn="ctr"/>
            <a:r>
              <a:rPr lang="pl-PL" sz="110000" dirty="0" smtClean="0">
                <a:solidFill>
                  <a:schemeClr val="bg1">
                    <a:lumMod val="85000"/>
                  </a:schemeClr>
                </a:solidFill>
                <a:latin typeface="Segoe UI Symbol"/>
                <a:ea typeface="Segoe UI Symbol"/>
              </a:rPr>
              <a:t>📖</a:t>
            </a:r>
            <a:endParaRPr lang="pl-PL" sz="110000" dirty="0">
              <a:solidFill>
                <a:srgbClr val="9E2C2C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3708624" y="410270"/>
            <a:ext cx="16647703" cy="1318647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pPr algn="ctr"/>
            <a:r>
              <a:rPr lang="pl-PL" sz="7200" b="1" dirty="0" smtClean="0">
                <a:solidFill>
                  <a:srgbClr val="FF0000"/>
                </a:solidFill>
              </a:rPr>
              <a:t>#</a:t>
            </a:r>
            <a:r>
              <a:rPr lang="pl-PL" sz="7200" b="1" dirty="0" err="1" smtClean="0">
                <a:solidFill>
                  <a:srgbClr val="FF0000"/>
                </a:solidFill>
              </a:rPr>
              <a:t>OtwarciNaKonstytucję</a:t>
            </a:r>
            <a:endParaRPr lang="pl-PL" sz="7200" b="1" dirty="0">
              <a:solidFill>
                <a:srgbClr val="FF0000"/>
              </a:solidFill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1507118" y="4677134"/>
            <a:ext cx="20154868" cy="575062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pPr algn="ctr"/>
            <a:r>
              <a:rPr lang="pl-PL" sz="180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TURNIEJ WIEDZY </a:t>
            </a:r>
          </a:p>
          <a:p>
            <a:pPr algn="ctr"/>
            <a:r>
              <a:rPr lang="pl-PL" sz="180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KONSTYTUCJI</a:t>
            </a:r>
            <a:endParaRPr lang="pl-PL" sz="18000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3260701" y="12631357"/>
            <a:ext cx="16647703" cy="2426642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pPr algn="ctr"/>
            <a:r>
              <a:rPr lang="pl-PL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 lat od uchwalenia Konstytucji RP</a:t>
            </a:r>
          </a:p>
          <a:p>
            <a:pPr algn="ctr"/>
            <a:r>
              <a:rPr lang="pl-PL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1997-2017 </a:t>
            </a:r>
            <a:endParaRPr lang="pl-PL" sz="7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783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139504" y="2119823"/>
            <a:ext cx="18520581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 smtClean="0"/>
              <a:t>Ile przepisów zawiera polska Konstytucja?</a:t>
            </a:r>
            <a:endParaRPr lang="pl-PL" sz="9600" dirty="0"/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>
              <a:buFontTx/>
              <a:buAutoNum type="alphaUcPeriod"/>
            </a:pPr>
            <a:r>
              <a:rPr lang="pl-PL" sz="6000" b="1" dirty="0" smtClean="0"/>
              <a:t> 10</a:t>
            </a:r>
            <a:endParaRPr lang="pl-PL" sz="6000" b="1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/>
              <a:t>C. </a:t>
            </a:r>
            <a:r>
              <a:rPr lang="pl-PL" sz="6000" b="1" dirty="0" smtClean="0"/>
              <a:t>245</a:t>
            </a:r>
            <a:endParaRPr lang="pl-PL" sz="60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/>
              <a:t>B. </a:t>
            </a:r>
            <a:r>
              <a:rPr lang="pl-PL" sz="6000" b="1" dirty="0" smtClean="0"/>
              <a:t>55</a:t>
            </a:r>
            <a:endParaRPr lang="pl-PL" sz="60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/>
              <a:t>D. </a:t>
            </a:r>
            <a:r>
              <a:rPr lang="pl-PL" sz="6000" b="1" dirty="0" smtClean="0"/>
              <a:t>829</a:t>
            </a:r>
            <a:endParaRPr lang="pl-PL" sz="45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</a:t>
            </a:r>
            <a:r>
              <a:rPr lang="pl-PL" sz="9600" dirty="0"/>
              <a:t>4</a:t>
            </a:r>
          </a:p>
        </p:txBody>
      </p:sp>
      <p:pic>
        <p:nvPicPr>
          <p:cNvPr id="2" name="sound_design_20_www.soundfx.pl.wav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10388600" y="725646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7991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und_design_20_www.soundfx.p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1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7" grpId="0"/>
      <p:bldP spid="5" grpId="0" animBg="1"/>
      <p:bldP spid="19" grpId="0" animBg="1"/>
      <p:bldP spid="22" grpId="0" animBg="1"/>
      <p:bldP spid="23" grpId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139504" y="2119823"/>
            <a:ext cx="18520581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/>
              <a:t>Ile przepisów zawiera polska Konstytucja?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>
              <a:buFontTx/>
              <a:buAutoNum type="alphaUcPeriod"/>
            </a:pPr>
            <a:r>
              <a:rPr lang="pl-PL" sz="6000" b="1" dirty="0" smtClean="0"/>
              <a:t> 10</a:t>
            </a:r>
            <a:endParaRPr lang="pl-PL" sz="6000" b="1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/>
              <a:t>C. </a:t>
            </a:r>
            <a:r>
              <a:rPr lang="pl-PL" sz="6000" b="1" dirty="0" smtClean="0"/>
              <a:t>243</a:t>
            </a:r>
            <a:endParaRPr lang="pl-PL" sz="60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/>
              <a:t>B. </a:t>
            </a:r>
            <a:r>
              <a:rPr lang="pl-PL" sz="6000" b="1" dirty="0" smtClean="0"/>
              <a:t>55</a:t>
            </a:r>
            <a:endParaRPr lang="pl-PL" sz="60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/>
              <a:t>D. </a:t>
            </a:r>
            <a:r>
              <a:rPr lang="pl-PL" sz="6000" b="1" dirty="0" smtClean="0"/>
              <a:t>829</a:t>
            </a:r>
            <a:endParaRPr lang="pl-PL" sz="45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</a:t>
            </a:r>
            <a:r>
              <a:rPr lang="pl-PL" sz="96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xmlns="" val="233546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161456" y="1401659"/>
            <a:ext cx="18520581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/>
              <a:t>Która wypowiedź najlepiej oddaje ducha art. 40 Konstytucji</a:t>
            </a:r>
            <a:r>
              <a:rPr lang="pl-PL" sz="9600" dirty="0" smtClean="0"/>
              <a:t>:</a:t>
            </a:r>
            <a:endParaRPr lang="pl-PL" sz="9600" dirty="0"/>
          </a:p>
        </p:txBody>
      </p:sp>
      <p:sp>
        <p:nvSpPr>
          <p:cNvPr id="5" name="Schemat blokowy: terminator 4"/>
          <p:cNvSpPr/>
          <p:nvPr/>
        </p:nvSpPr>
        <p:spPr>
          <a:xfrm>
            <a:off x="424784" y="4749776"/>
            <a:ext cx="10238055" cy="4251645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>
              <a:buFontTx/>
              <a:buAutoNum type="alphaUcPeriod"/>
            </a:pPr>
            <a:r>
              <a:rPr lang="pl-PL" sz="4800" b="1" i="1" smtClean="0"/>
              <a:t> Kiedy </a:t>
            </a:r>
            <a:r>
              <a:rPr lang="pl-PL" sz="4800" b="1" i="1" dirty="0"/>
              <a:t>można mówić o przemocy w rodzinie? Do przemocy dochodzi wtedy, kiedy nie ma </a:t>
            </a:r>
            <a:r>
              <a:rPr lang="pl-PL" sz="4800" b="1" i="1" dirty="0" smtClean="0"/>
              <a:t>miłości…</a:t>
            </a:r>
            <a:endParaRPr lang="pl-PL" sz="4800" b="1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9433470"/>
            <a:ext cx="9927980" cy="398435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4000" b="1" smtClean="0"/>
              <a:t>C. </a:t>
            </a:r>
            <a:r>
              <a:rPr lang="pl-PL" sz="4400" b="1" i="1" smtClean="0"/>
              <a:t>Klaps wymierzony z miłością jest dopuszczalny i jest skuteczną metodą…</a:t>
            </a:r>
            <a:endParaRPr lang="pl-PL" sz="44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85264" y="4782409"/>
            <a:ext cx="9805279" cy="421901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4800" b="1" dirty="0" smtClean="0"/>
              <a:t>B</a:t>
            </a:r>
            <a:r>
              <a:rPr lang="pl-PL" sz="4800" b="1" smtClean="0"/>
              <a:t>. </a:t>
            </a:r>
            <a:r>
              <a:rPr lang="pl-PL" sz="4800" b="1" i="1" smtClean="0"/>
              <a:t>To </a:t>
            </a:r>
            <a:r>
              <a:rPr lang="pl-PL" sz="4800" b="1" i="1" dirty="0"/>
              <a:t>jest mądrość ludowa, że zły to ojciec, który oszczędza klapsa i pasa dla </a:t>
            </a:r>
            <a:r>
              <a:rPr lang="pl-PL" sz="4800" b="1" i="1" dirty="0" smtClean="0"/>
              <a:t>syna...</a:t>
            </a:r>
            <a:endParaRPr lang="pl-PL" sz="48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9433470"/>
            <a:ext cx="9842286" cy="398435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4800" b="1" smtClean="0"/>
              <a:t>D.  </a:t>
            </a:r>
            <a:r>
              <a:rPr lang="pl-PL" sz="5400" b="1" smtClean="0"/>
              <a:t> </a:t>
            </a:r>
            <a:r>
              <a:rPr lang="pl-PL" sz="5400" b="1" i="1" smtClean="0"/>
              <a:t>Każdy klaps boli…</a:t>
            </a:r>
            <a:endParaRPr lang="pl-PL" sz="40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5</a:t>
            </a:r>
            <a:endParaRPr lang="pl-PL" sz="9600" dirty="0"/>
          </a:p>
        </p:txBody>
      </p:sp>
      <p:pic>
        <p:nvPicPr>
          <p:cNvPr id="2" name="sound_design_20_www.soundfx.pl.wav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10388600" y="725646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6730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und_design_20_www.soundfx.p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1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7" grpId="0"/>
      <p:bldP spid="5" grpId="0" animBg="1"/>
      <p:bldP spid="19" grpId="0" animBg="1"/>
      <p:bldP spid="22" grpId="0" animBg="1"/>
      <p:bldP spid="23" grpId="0" animBg="1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161456" y="1401659"/>
            <a:ext cx="18520581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/>
              <a:t>Która wypowiedź najlepiej oddaje ducha art. 40 Konstytucji</a:t>
            </a:r>
            <a:r>
              <a:rPr lang="pl-PL" sz="9600" dirty="0" smtClean="0"/>
              <a:t>:</a:t>
            </a:r>
            <a:endParaRPr lang="pl-PL" sz="9600" dirty="0"/>
          </a:p>
        </p:txBody>
      </p:sp>
      <p:sp>
        <p:nvSpPr>
          <p:cNvPr id="5" name="Schemat blokowy: terminator 4"/>
          <p:cNvSpPr/>
          <p:nvPr/>
        </p:nvSpPr>
        <p:spPr>
          <a:xfrm>
            <a:off x="424784" y="4749776"/>
            <a:ext cx="10238055" cy="4251645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>
              <a:buFontTx/>
              <a:buAutoNum type="alphaUcPeriod"/>
            </a:pPr>
            <a:r>
              <a:rPr lang="pl-PL" sz="4800" b="1" i="1" smtClean="0"/>
              <a:t> Kiedy </a:t>
            </a:r>
            <a:r>
              <a:rPr lang="pl-PL" sz="4800" b="1" i="1" dirty="0"/>
              <a:t>można mówić o przemocy w rodzinie? Do przemocy dochodzi wtedy, kiedy nie ma </a:t>
            </a:r>
            <a:r>
              <a:rPr lang="pl-PL" sz="4800" b="1" i="1" dirty="0" smtClean="0"/>
              <a:t>miłości…</a:t>
            </a:r>
            <a:endParaRPr lang="pl-PL" sz="4800" b="1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9433470"/>
            <a:ext cx="9927980" cy="398435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3800" b="1" dirty="0"/>
              <a:t>C</a:t>
            </a:r>
            <a:r>
              <a:rPr lang="pl-PL" sz="3800" b="1"/>
              <a:t>. </a:t>
            </a:r>
            <a:r>
              <a:rPr lang="pl-PL" sz="4400" b="1" i="1" smtClean="0"/>
              <a:t>Klaps </a:t>
            </a:r>
            <a:r>
              <a:rPr lang="pl-PL" sz="4400" b="1" i="1" dirty="0"/>
              <a:t>wymierzony z miłością jest dopuszczalny i jest skuteczną </a:t>
            </a:r>
            <a:r>
              <a:rPr lang="pl-PL" sz="4400" b="1" i="1"/>
              <a:t>metodą </a:t>
            </a:r>
            <a:r>
              <a:rPr lang="pl-PL" sz="4400" b="1" i="1" smtClean="0"/>
              <a:t>…</a:t>
            </a:r>
            <a:endParaRPr lang="pl-PL" sz="44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85264" y="4782409"/>
            <a:ext cx="9805279" cy="421901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4800" b="1" dirty="0" smtClean="0"/>
              <a:t>B</a:t>
            </a:r>
            <a:r>
              <a:rPr lang="pl-PL" sz="4800" b="1" smtClean="0"/>
              <a:t>. </a:t>
            </a:r>
            <a:r>
              <a:rPr lang="pl-PL" sz="4800" b="1" i="1" smtClean="0"/>
              <a:t>To </a:t>
            </a:r>
            <a:r>
              <a:rPr lang="pl-PL" sz="4800" b="1" i="1" dirty="0"/>
              <a:t>jest mądrość ludowa, że zły to ojciec, który oszczędza klapsa i pasa dla </a:t>
            </a:r>
            <a:r>
              <a:rPr lang="pl-PL" sz="4800" b="1" i="1" dirty="0" smtClean="0"/>
              <a:t>syna...</a:t>
            </a:r>
            <a:endParaRPr lang="pl-PL" sz="48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9433470"/>
            <a:ext cx="9842286" cy="398435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5400" b="1" dirty="0" smtClean="0"/>
              <a:t>D</a:t>
            </a:r>
            <a:r>
              <a:rPr lang="pl-PL" sz="5400" b="1" smtClean="0"/>
              <a:t>.  </a:t>
            </a:r>
            <a:r>
              <a:rPr lang="pl-PL" sz="5400" b="1" dirty="0"/>
              <a:t> </a:t>
            </a:r>
            <a:r>
              <a:rPr lang="pl-PL" sz="5400" b="1" i="1" dirty="0" smtClean="0"/>
              <a:t>Każdy </a:t>
            </a:r>
            <a:r>
              <a:rPr lang="pl-PL" sz="5400" b="1" i="1" dirty="0"/>
              <a:t>klaps </a:t>
            </a:r>
            <a:r>
              <a:rPr lang="pl-PL" sz="5400" b="1" i="1" dirty="0" smtClean="0"/>
              <a:t>boli…</a:t>
            </a:r>
            <a:endParaRPr lang="pl-PL" sz="54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5</a:t>
            </a:r>
            <a:endParaRPr lang="pl-PL" sz="9600" dirty="0"/>
          </a:p>
        </p:txBody>
      </p:sp>
    </p:spTree>
    <p:extLst>
      <p:ext uri="{BB962C8B-B14F-4D97-AF65-F5344CB8AC3E}">
        <p14:creationId xmlns:p14="http://schemas.microsoft.com/office/powerpoint/2010/main" xmlns="" val="41520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1598789" y="2190582"/>
            <a:ext cx="19788009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/>
              <a:t>Konstytucja respektuje prawa mniejszości narodowych i </a:t>
            </a:r>
            <a:r>
              <a:rPr lang="pl-PL" sz="9600" dirty="0" smtClean="0"/>
              <a:t>etnicznych:</a:t>
            </a:r>
            <a:endParaRPr lang="pl-PL" sz="9600" dirty="0"/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>
              <a:buFontTx/>
              <a:buAutoNum type="alphaUcPeriod"/>
            </a:pPr>
            <a:r>
              <a:rPr lang="pl-PL" sz="6000" b="1" dirty="0" smtClean="0"/>
              <a:t> NIEMIECKIEJ, </a:t>
            </a:r>
            <a:r>
              <a:rPr lang="pl-PL" sz="6000" b="1" smtClean="0"/>
              <a:t>UKRAIŃSKIEJ </a:t>
            </a:r>
            <a:br>
              <a:rPr lang="pl-PL" sz="6000" b="1" smtClean="0"/>
            </a:br>
            <a:r>
              <a:rPr lang="pl-PL" sz="6000" b="1" smtClean="0"/>
              <a:t>I </a:t>
            </a:r>
            <a:r>
              <a:rPr lang="pl-PL" sz="6000" b="1" dirty="0" smtClean="0"/>
              <a:t>BIAŁORUSKIEJ</a:t>
            </a:r>
            <a:endParaRPr lang="pl-PL" sz="6000" b="1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5200" b="1" dirty="0" smtClean="0"/>
              <a:t>C</a:t>
            </a:r>
            <a:r>
              <a:rPr lang="pl-PL" sz="5200" b="1" smtClean="0"/>
              <a:t>. </a:t>
            </a:r>
            <a:br>
              <a:rPr lang="pl-PL" sz="5200" b="1" smtClean="0"/>
            </a:br>
            <a:r>
              <a:rPr lang="pl-PL" sz="5200" b="1" smtClean="0"/>
              <a:t>UKRAIŃSKIEJ, BIAŁORUSKIEJ, ŁEMKOWSKIEJ</a:t>
            </a:r>
            <a:r>
              <a:rPr lang="pl-PL" sz="5200" b="1" dirty="0" smtClean="0"/>
              <a:t>, </a:t>
            </a:r>
            <a:r>
              <a:rPr lang="pl-PL" sz="5200" b="1" smtClean="0"/>
              <a:t>NIEMIECKIEJ </a:t>
            </a:r>
            <a:br>
              <a:rPr lang="pl-PL" sz="5200" b="1" smtClean="0"/>
            </a:br>
            <a:r>
              <a:rPr lang="pl-PL" sz="5200" b="1" smtClean="0"/>
              <a:t>I </a:t>
            </a:r>
            <a:r>
              <a:rPr lang="pl-PL" sz="5200" b="1" dirty="0" smtClean="0"/>
              <a:t>KASZUBSKIEJ</a:t>
            </a:r>
            <a:endParaRPr lang="pl-PL" sz="52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 smtClean="0"/>
              <a:t>B. NIEMIECKIEJ, BIAŁORUSKIEJ, </a:t>
            </a:r>
            <a:r>
              <a:rPr lang="pl-PL" sz="6000" b="1" smtClean="0"/>
              <a:t>KASZUBSKIEJ I </a:t>
            </a:r>
            <a:r>
              <a:rPr lang="pl-PL" sz="6000" b="1" dirty="0" smtClean="0"/>
              <a:t>ŚLĄSKIEJ</a:t>
            </a:r>
            <a:endParaRPr lang="pl-PL" sz="60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 smtClean="0"/>
              <a:t>D. </a:t>
            </a:r>
            <a:r>
              <a:rPr lang="pl-PL" sz="6000" b="1" smtClean="0"/>
              <a:t>NIKOGO </a:t>
            </a:r>
            <a:br>
              <a:rPr lang="pl-PL" sz="6000" b="1" smtClean="0"/>
            </a:br>
            <a:r>
              <a:rPr lang="pl-PL" sz="6000" b="1" smtClean="0"/>
              <a:t>NIE </a:t>
            </a:r>
            <a:r>
              <a:rPr lang="pl-PL" sz="6000" b="1" dirty="0" smtClean="0"/>
              <a:t>WYMIENIA</a:t>
            </a:r>
            <a:endParaRPr lang="pl-PL" sz="6000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6</a:t>
            </a:r>
            <a:endParaRPr lang="pl-PL" sz="9600" dirty="0"/>
          </a:p>
        </p:txBody>
      </p:sp>
      <p:pic>
        <p:nvPicPr>
          <p:cNvPr id="2" name="sound_design_20_www.soundfx.pl.wav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10388600" y="725646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7934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und_design_20_www.soundfx.p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1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7" grpId="0"/>
      <p:bldP spid="5" grpId="0" animBg="1"/>
      <p:bldP spid="19" grpId="0" animBg="1"/>
      <p:bldP spid="22" grpId="0" animBg="1"/>
      <p:bldP spid="23" grpId="0" animBg="1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1598789" y="2190582"/>
            <a:ext cx="19788009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/>
              <a:t>Konstytucja respektuje prawa mniejszości narodowych i </a:t>
            </a:r>
            <a:r>
              <a:rPr lang="pl-PL" sz="9600" dirty="0" smtClean="0"/>
              <a:t>etnicznych:</a:t>
            </a:r>
            <a:endParaRPr lang="pl-PL" sz="9600" dirty="0"/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>
              <a:buFontTx/>
              <a:buAutoNum type="alphaUcPeriod"/>
            </a:pPr>
            <a:r>
              <a:rPr lang="pl-PL" sz="6000" b="1" dirty="0" smtClean="0"/>
              <a:t> NIEMIECKIEJ, </a:t>
            </a:r>
            <a:r>
              <a:rPr lang="pl-PL" sz="6000" b="1" smtClean="0"/>
              <a:t>UKRAIŃSKIEJ </a:t>
            </a:r>
            <a:br>
              <a:rPr lang="pl-PL" sz="6000" b="1" smtClean="0"/>
            </a:br>
            <a:r>
              <a:rPr lang="pl-PL" sz="6000" b="1" smtClean="0"/>
              <a:t>I BIAŁORUSKIEJ</a:t>
            </a:r>
            <a:endParaRPr lang="pl-PL" sz="60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 smtClean="0"/>
              <a:t>B. NIEMIECKIEJ, BIAŁORUSKIEJ, </a:t>
            </a:r>
            <a:r>
              <a:rPr lang="pl-PL" sz="6000" b="1" smtClean="0"/>
              <a:t>KASZUBSKIEJ I </a:t>
            </a:r>
            <a:r>
              <a:rPr lang="pl-PL" sz="6000" b="1" dirty="0" smtClean="0"/>
              <a:t>ŚLĄSKIEJ</a:t>
            </a:r>
            <a:endParaRPr lang="pl-PL" sz="60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 smtClean="0"/>
              <a:t>D</a:t>
            </a:r>
            <a:r>
              <a:rPr lang="pl-PL" sz="6000" b="1" smtClean="0"/>
              <a:t>. NIKOGO</a:t>
            </a:r>
            <a:br>
              <a:rPr lang="pl-PL" sz="6000" b="1" smtClean="0"/>
            </a:br>
            <a:r>
              <a:rPr lang="pl-PL" sz="6000" b="1" smtClean="0"/>
              <a:t>NIE </a:t>
            </a:r>
            <a:r>
              <a:rPr lang="pl-PL" sz="6000" b="1" dirty="0" smtClean="0"/>
              <a:t>WYMIENIA</a:t>
            </a:r>
            <a:endParaRPr lang="pl-PL" sz="6000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6</a:t>
            </a:r>
            <a:endParaRPr lang="pl-PL" sz="9600" dirty="0"/>
          </a:p>
        </p:txBody>
      </p:sp>
      <p:sp>
        <p:nvSpPr>
          <p:cNvPr id="15" name="Schemat blokowy: terminator 14"/>
          <p:cNvSpPr/>
          <p:nvPr/>
        </p:nvSpPr>
        <p:spPr>
          <a:xfrm>
            <a:off x="828304" y="10501386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5200" b="1" dirty="0" smtClean="0"/>
              <a:t>C</a:t>
            </a:r>
            <a:r>
              <a:rPr lang="pl-PL" sz="5200" b="1" smtClean="0"/>
              <a:t>. </a:t>
            </a:r>
            <a:br>
              <a:rPr lang="pl-PL" sz="5200" b="1" smtClean="0"/>
            </a:br>
            <a:r>
              <a:rPr lang="pl-PL" sz="5200" b="1" smtClean="0"/>
              <a:t>UKRAIŃSKIEJ, BIAŁORUSKIEJ, ŁEMKOWSKIEJ</a:t>
            </a:r>
            <a:r>
              <a:rPr lang="pl-PL" sz="5200" b="1" dirty="0" smtClean="0"/>
              <a:t>, </a:t>
            </a:r>
            <a:r>
              <a:rPr lang="pl-PL" sz="5200" b="1" smtClean="0"/>
              <a:t>NIEMIECKIEJ </a:t>
            </a:r>
            <a:br>
              <a:rPr lang="pl-PL" sz="5200" b="1" smtClean="0"/>
            </a:br>
            <a:r>
              <a:rPr lang="pl-PL" sz="5200" b="1" smtClean="0"/>
              <a:t>I </a:t>
            </a:r>
            <a:r>
              <a:rPr lang="pl-PL" sz="5200" b="1" dirty="0" smtClean="0"/>
              <a:t>KASZUBSKIEJ</a:t>
            </a:r>
            <a:endParaRPr lang="pl-PL" sz="5200" b="1" dirty="0"/>
          </a:p>
        </p:txBody>
      </p:sp>
    </p:spTree>
    <p:extLst>
      <p:ext uri="{BB962C8B-B14F-4D97-AF65-F5344CB8AC3E}">
        <p14:creationId xmlns:p14="http://schemas.microsoft.com/office/powerpoint/2010/main" xmlns="" val="110927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1104195" y="3346137"/>
            <a:ext cx="19788009" cy="5042743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6000" dirty="0" smtClean="0"/>
              <a:t>Przepis </a:t>
            </a:r>
            <a:r>
              <a:rPr lang="pl-PL" sz="6000" dirty="0"/>
              <a:t>„Władze publiczne prowadzą politykę zmierzającą do pełnego, produktywnego zatrudnienia poprzez realizowanie programów zwalczania bezrobocia, w tym organizowanie </a:t>
            </a:r>
            <a:r>
              <a:rPr lang="pl-PL" sz="6000" dirty="0" smtClean="0"/>
              <a:t/>
            </a:r>
            <a:br>
              <a:rPr lang="pl-PL" sz="6000" dirty="0" smtClean="0"/>
            </a:br>
            <a:r>
              <a:rPr lang="pl-PL" sz="6000" dirty="0" smtClean="0"/>
              <a:t>i </a:t>
            </a:r>
            <a:r>
              <a:rPr lang="pl-PL" sz="6000" dirty="0"/>
              <a:t>wspieranie poradnictwa i szkolenia zawodowego oraz robót publicznych i prac interwencyjnych” pochodzi z konstytucji: 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34860" y="9145438"/>
            <a:ext cx="9927980" cy="1953466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 smtClean="0"/>
              <a:t>A</a:t>
            </a:r>
            <a:r>
              <a:rPr lang="pl-PL" sz="6000" b="1" smtClean="0"/>
              <a:t>. 1997 </a:t>
            </a:r>
            <a:endParaRPr lang="pl-PL" sz="6000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1593711"/>
            <a:ext cx="9927980" cy="1824110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5200" b="1" dirty="0" smtClean="0"/>
              <a:t>C</a:t>
            </a:r>
            <a:r>
              <a:rPr lang="pl-PL" sz="5200" b="1" smtClean="0"/>
              <a:t>. </a:t>
            </a:r>
            <a:r>
              <a:rPr lang="pl-PL" sz="5400" b="1" smtClean="0"/>
              <a:t>1935</a:t>
            </a:r>
            <a:endParaRPr lang="pl-PL" sz="54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37789" y="9179632"/>
            <a:ext cx="9496772" cy="188507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smtClean="0"/>
              <a:t>B. 1952</a:t>
            </a:r>
            <a:endParaRPr lang="pl-PL" sz="60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33732" y="11593712"/>
            <a:ext cx="9496772" cy="1824110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smtClean="0"/>
              <a:t>D. 1921</a:t>
            </a:r>
            <a:endParaRPr lang="pl-PL" sz="60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</a:t>
            </a:r>
            <a:r>
              <a:rPr lang="pl-PL" sz="9600" dirty="0"/>
              <a:t>7</a:t>
            </a:r>
          </a:p>
        </p:txBody>
      </p:sp>
      <p:pic>
        <p:nvPicPr>
          <p:cNvPr id="2" name="sound_design_20_www.soundfx.pl.wav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10388600" y="725646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4285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und_design_20_www.soundfx.p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1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7" grpId="0"/>
      <p:bldP spid="5" grpId="0" animBg="1"/>
      <p:bldP spid="19" grpId="0" animBg="1"/>
      <p:bldP spid="22" grpId="0" animBg="1"/>
      <p:bldP spid="23" grpId="0" animBg="1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1104195" y="3346137"/>
            <a:ext cx="19788009" cy="5042743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6000" dirty="0" smtClean="0"/>
              <a:t>Przepis </a:t>
            </a:r>
            <a:r>
              <a:rPr lang="pl-PL" sz="6000" dirty="0"/>
              <a:t>„Władze publiczne prowadzą politykę zmierzającą do pełnego, produktywnego zatrudnienia poprzez realizowanie programów zwalczania bezrobocia, w tym organizowanie </a:t>
            </a:r>
            <a:r>
              <a:rPr lang="pl-PL" sz="6000" dirty="0" smtClean="0"/>
              <a:t/>
            </a:r>
            <a:br>
              <a:rPr lang="pl-PL" sz="6000" dirty="0" smtClean="0"/>
            </a:br>
            <a:r>
              <a:rPr lang="pl-PL" sz="6000" dirty="0" smtClean="0"/>
              <a:t>i </a:t>
            </a:r>
            <a:r>
              <a:rPr lang="pl-PL" sz="6000" dirty="0"/>
              <a:t>wspieranie poradnictwa i szkolenia zawodowego oraz robót publicznych i prac interwencyjnych” pochodzi z konstytucji: 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34860" y="9145438"/>
            <a:ext cx="9927980" cy="1953466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 smtClean="0"/>
              <a:t>A</a:t>
            </a:r>
            <a:r>
              <a:rPr lang="pl-PL" sz="6000" b="1" smtClean="0"/>
              <a:t>. 1997 </a:t>
            </a:r>
            <a:endParaRPr lang="pl-PL" sz="6000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1593711"/>
            <a:ext cx="9927980" cy="1824110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5200" b="1" dirty="0" smtClean="0"/>
              <a:t>C</a:t>
            </a:r>
            <a:r>
              <a:rPr lang="pl-PL" sz="5200" b="1" smtClean="0"/>
              <a:t>. </a:t>
            </a:r>
            <a:r>
              <a:rPr lang="pl-PL" sz="5400" b="1" smtClean="0"/>
              <a:t>1935</a:t>
            </a:r>
            <a:endParaRPr lang="pl-PL" sz="54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37789" y="9179632"/>
            <a:ext cx="9496772" cy="188507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 smtClean="0"/>
              <a:t>B</a:t>
            </a:r>
            <a:r>
              <a:rPr lang="pl-PL" sz="6000" b="1" smtClean="0"/>
              <a:t>. 1952 </a:t>
            </a:r>
            <a:endParaRPr lang="pl-PL" sz="60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1593712"/>
            <a:ext cx="9496772" cy="1824110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smtClean="0"/>
              <a:t>D. 1921</a:t>
            </a:r>
            <a:endParaRPr lang="pl-PL" sz="60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</a:t>
            </a:r>
            <a:r>
              <a:rPr lang="pl-PL" sz="96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xmlns="" val="132832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139504" y="2119823"/>
            <a:ext cx="18520581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 smtClean="0"/>
              <a:t>W którym </a:t>
            </a:r>
            <a:r>
              <a:rPr lang="pl-PL" sz="9600" smtClean="0"/>
              <a:t>roku NIE uchwaliliśmy Konstytucji:</a:t>
            </a:r>
            <a:endParaRPr lang="pl-PL" sz="9600" dirty="0"/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>
              <a:buFontTx/>
              <a:buAutoNum type="alphaUcPeriod"/>
            </a:pPr>
            <a:r>
              <a:rPr lang="pl-PL" sz="9600" b="1" dirty="0" smtClean="0"/>
              <a:t> 1997</a:t>
            </a:r>
            <a:endParaRPr lang="pl-PL" sz="9600" b="1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9600" b="1" dirty="0"/>
              <a:t>C. </a:t>
            </a:r>
            <a:r>
              <a:rPr lang="pl-PL" sz="9600" b="1" dirty="0" smtClean="0"/>
              <a:t>1791</a:t>
            </a:r>
            <a:endParaRPr lang="pl-PL" sz="96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9600" b="1" dirty="0"/>
              <a:t>B</a:t>
            </a:r>
            <a:r>
              <a:rPr lang="pl-PL" sz="9600" b="1" dirty="0" smtClean="0"/>
              <a:t>. 1952</a:t>
            </a:r>
            <a:endParaRPr lang="pl-PL" sz="96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33732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9600" b="1" dirty="0"/>
              <a:t>D</a:t>
            </a:r>
            <a:r>
              <a:rPr lang="pl-PL" sz="9600" b="1"/>
              <a:t>. </a:t>
            </a:r>
            <a:r>
              <a:rPr lang="pl-PL" sz="9600" b="1" smtClean="0"/>
              <a:t>1915</a:t>
            </a:r>
            <a:endParaRPr lang="pl-PL" sz="96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8</a:t>
            </a:r>
            <a:endParaRPr lang="pl-PL" sz="9600" dirty="0"/>
          </a:p>
        </p:txBody>
      </p:sp>
      <p:pic>
        <p:nvPicPr>
          <p:cNvPr id="2" name="sound_design_20_www.soundfx.pl.wav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10388600" y="725646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3582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und_design_20_www.soundfx.p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1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7" grpId="0"/>
      <p:bldP spid="5" grpId="0" animBg="1"/>
      <p:bldP spid="19" grpId="0" animBg="1"/>
      <p:bldP spid="22" grpId="0" animBg="1"/>
      <p:bldP spid="23" grpId="0" animBg="1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139504" y="2119823"/>
            <a:ext cx="18520581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 smtClean="0"/>
              <a:t>W którym </a:t>
            </a:r>
            <a:r>
              <a:rPr lang="pl-PL" sz="9600" smtClean="0"/>
              <a:t>roku NIE uchwaliliśmy Konstytucji:</a:t>
            </a:r>
            <a:endParaRPr lang="pl-PL" sz="9600" dirty="0"/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>
              <a:buFontTx/>
              <a:buAutoNum type="alphaUcPeriod"/>
            </a:pPr>
            <a:r>
              <a:rPr lang="pl-PL" sz="9600" b="1" dirty="0" smtClean="0"/>
              <a:t> 1997</a:t>
            </a:r>
            <a:endParaRPr lang="pl-PL" sz="9600" b="1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9600" b="1" dirty="0"/>
              <a:t>C. </a:t>
            </a:r>
            <a:r>
              <a:rPr lang="pl-PL" sz="9600" b="1" dirty="0" smtClean="0"/>
              <a:t>1791</a:t>
            </a:r>
            <a:endParaRPr lang="pl-PL" sz="96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9600" b="1" dirty="0"/>
              <a:t>B</a:t>
            </a:r>
            <a:r>
              <a:rPr lang="pl-PL" sz="9600" b="1" dirty="0" smtClean="0"/>
              <a:t>. 1952</a:t>
            </a:r>
            <a:endParaRPr lang="pl-PL" sz="96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9600" b="1" dirty="0"/>
              <a:t>D. </a:t>
            </a:r>
            <a:r>
              <a:rPr lang="pl-PL" sz="9600" b="1" dirty="0" smtClean="0"/>
              <a:t>1915</a:t>
            </a:r>
            <a:endParaRPr lang="pl-PL" sz="96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8</a:t>
            </a:r>
            <a:endParaRPr lang="pl-PL" sz="9600" dirty="0"/>
          </a:p>
        </p:txBody>
      </p:sp>
    </p:spTree>
    <p:extLst>
      <p:ext uri="{BB962C8B-B14F-4D97-AF65-F5344CB8AC3E}">
        <p14:creationId xmlns:p14="http://schemas.microsoft.com/office/powerpoint/2010/main" xmlns="" val="43485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2666206" y="-575642"/>
            <a:ext cx="18028934" cy="17138362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pPr algn="ctr"/>
            <a:r>
              <a:rPr lang="pl-PL" sz="110000" dirty="0" smtClean="0">
                <a:solidFill>
                  <a:schemeClr val="bg1">
                    <a:lumMod val="85000"/>
                  </a:schemeClr>
                </a:solidFill>
                <a:latin typeface="Segoe UI Symbol"/>
                <a:ea typeface="Segoe UI Symbol"/>
              </a:rPr>
              <a:t>📖</a:t>
            </a:r>
            <a:endParaRPr lang="pl-PL" sz="110000" dirty="0">
              <a:solidFill>
                <a:srgbClr val="9E2C2C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3260701" y="12631357"/>
            <a:ext cx="16647703" cy="2426642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pPr algn="ctr"/>
            <a:r>
              <a:rPr lang="pl-PL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 lat od uchwalenia Konstytucji RP</a:t>
            </a:r>
          </a:p>
          <a:p>
            <a:pPr algn="ctr"/>
            <a:r>
              <a:rPr lang="pl-PL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1997-2017 </a:t>
            </a:r>
            <a:endParaRPr lang="pl-PL" sz="7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68880" y="2830865"/>
            <a:ext cx="21337738" cy="11906161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pPr algn="ctr"/>
            <a:r>
              <a:rPr lang="pl-PL" sz="16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Sylwia </a:t>
            </a:r>
            <a:r>
              <a:rPr lang="pl-PL" sz="16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Chutnik</a:t>
            </a:r>
            <a:endParaRPr lang="pl-PL" sz="160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pl-PL" sz="8800" dirty="0"/>
              <a:t>pisarka, dziennikarka, </a:t>
            </a:r>
            <a:r>
              <a:rPr lang="pl-PL" sz="8800" dirty="0" err="1"/>
              <a:t>kulturoznawczyni</a:t>
            </a:r>
            <a:r>
              <a:rPr lang="pl-PL" sz="8800" dirty="0"/>
              <a:t>, przewodniczka miejska, </a:t>
            </a:r>
            <a:endParaRPr lang="pl-PL" sz="8800" dirty="0" smtClean="0"/>
          </a:p>
          <a:p>
            <a:pPr algn="ctr"/>
            <a:r>
              <a:rPr lang="pl-PL" sz="8800" dirty="0" smtClean="0"/>
              <a:t>absolwentka </a:t>
            </a:r>
            <a:r>
              <a:rPr lang="pl-PL" sz="8800" dirty="0" err="1"/>
              <a:t>Gender</a:t>
            </a:r>
            <a:r>
              <a:rPr lang="pl-PL" sz="8800" dirty="0"/>
              <a:t> </a:t>
            </a:r>
            <a:r>
              <a:rPr lang="pl-PL" sz="8800" dirty="0" err="1" smtClean="0"/>
              <a:t>Studies</a:t>
            </a:r>
            <a:r>
              <a:rPr lang="pl-PL" sz="8800" dirty="0" smtClean="0"/>
              <a:t>.</a:t>
            </a:r>
          </a:p>
          <a:p>
            <a:pPr algn="ctr"/>
            <a:r>
              <a:rPr lang="pl-PL" sz="8800" dirty="0" smtClean="0"/>
              <a:t>Działaczka społeczna.</a:t>
            </a:r>
          </a:p>
          <a:p>
            <a:pPr algn="ctr"/>
            <a:r>
              <a:rPr lang="pl-PL" sz="8800" dirty="0" smtClean="0"/>
              <a:t>Kieruje </a:t>
            </a:r>
            <a:r>
              <a:rPr lang="pl-PL" sz="8800" dirty="0"/>
              <a:t>fundacją </a:t>
            </a:r>
            <a:r>
              <a:rPr lang="pl-PL" sz="8800" dirty="0" err="1"/>
              <a:t>MaMa</a:t>
            </a:r>
            <a:endParaRPr lang="pl-PL" sz="8800" dirty="0"/>
          </a:p>
          <a:p>
            <a:pPr algn="ctr"/>
            <a:endParaRPr lang="pl-PL" sz="16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1507118" y="60116"/>
            <a:ext cx="20154868" cy="1564868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pPr algn="ctr"/>
            <a:r>
              <a:rPr lang="pl-PL" sz="8800" b="1" dirty="0" smtClean="0">
                <a:solidFill>
                  <a:srgbClr val="C00000"/>
                </a:solidFill>
              </a:rPr>
              <a:t>#20latKonstytucji</a:t>
            </a:r>
            <a:endParaRPr lang="pl-PL" sz="8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485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139504" y="2119823"/>
            <a:ext cx="18520581" cy="4858077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/>
              <a:t>W którym rozdziale Konstytucji opisano prawa i wolności człowieka i obywatela: 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>
              <a:buFontTx/>
              <a:buAutoNum type="alphaUcPeriod"/>
            </a:pPr>
            <a:r>
              <a:rPr lang="pl-PL" sz="9600" b="1" dirty="0" smtClean="0"/>
              <a:t> I</a:t>
            </a:r>
            <a:endParaRPr lang="pl-PL" sz="9600" b="1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9600" b="1" dirty="0"/>
              <a:t>C. </a:t>
            </a:r>
            <a:r>
              <a:rPr lang="pl-PL" sz="9600" b="1" dirty="0" smtClean="0"/>
              <a:t>III</a:t>
            </a:r>
            <a:endParaRPr lang="pl-PL" sz="96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9600" b="1" dirty="0"/>
              <a:t>B</a:t>
            </a:r>
            <a:r>
              <a:rPr lang="pl-PL" sz="9600" b="1" dirty="0" smtClean="0"/>
              <a:t>. II</a:t>
            </a:r>
            <a:endParaRPr lang="pl-PL" sz="96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9600" b="1" dirty="0"/>
              <a:t>D. </a:t>
            </a:r>
            <a:r>
              <a:rPr lang="pl-PL" sz="9600" b="1" dirty="0" smtClean="0"/>
              <a:t>IV</a:t>
            </a:r>
            <a:endParaRPr lang="pl-PL" sz="96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</a:t>
            </a:r>
            <a:r>
              <a:rPr lang="pl-PL" sz="9600" dirty="0"/>
              <a:t>9</a:t>
            </a:r>
          </a:p>
        </p:txBody>
      </p:sp>
      <p:pic>
        <p:nvPicPr>
          <p:cNvPr id="2" name="sound_design_20_www.soundfx.pl.wav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10388600" y="725646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813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und_design_20_www.soundfx.p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1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7" grpId="0"/>
      <p:bldP spid="5" grpId="0" animBg="1"/>
      <p:bldP spid="19" grpId="0" animBg="1"/>
      <p:bldP spid="22" grpId="0" animBg="1"/>
      <p:bldP spid="23" grpId="0" animBg="1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139504" y="2119823"/>
            <a:ext cx="18520581" cy="4858077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/>
              <a:t>W którym rozdziale Konstytucji opisano prawa i wolności człowieka i obywatela: 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>
              <a:buFontTx/>
              <a:buAutoNum type="alphaUcPeriod"/>
            </a:pPr>
            <a:r>
              <a:rPr lang="pl-PL" sz="9600" b="1" dirty="0" smtClean="0"/>
              <a:t> I</a:t>
            </a:r>
            <a:endParaRPr lang="pl-PL" sz="9600" b="1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9600" b="1" dirty="0"/>
              <a:t>C. </a:t>
            </a:r>
            <a:r>
              <a:rPr lang="pl-PL" sz="9600" b="1" dirty="0" smtClean="0"/>
              <a:t>III</a:t>
            </a:r>
            <a:endParaRPr lang="pl-PL" sz="96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9600" b="1" dirty="0"/>
              <a:t>B</a:t>
            </a:r>
            <a:r>
              <a:rPr lang="pl-PL" sz="9600" b="1" dirty="0" smtClean="0"/>
              <a:t>. II</a:t>
            </a:r>
            <a:endParaRPr lang="pl-PL" sz="96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9600" b="1" dirty="0"/>
              <a:t>D. </a:t>
            </a:r>
            <a:r>
              <a:rPr lang="pl-PL" sz="9600" b="1" dirty="0" smtClean="0"/>
              <a:t>IV</a:t>
            </a:r>
            <a:endParaRPr lang="pl-PL" sz="96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</a:t>
            </a:r>
            <a:r>
              <a:rPr lang="pl-PL" sz="96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xmlns="" val="391980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139504" y="2119823"/>
            <a:ext cx="18520581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/>
              <a:t>Zgodnie z Konstytucją </a:t>
            </a:r>
            <a:r>
              <a:rPr lang="pl-PL" sz="9600" dirty="0" smtClean="0"/>
              <a:t>orzeczenia </a:t>
            </a:r>
            <a:r>
              <a:rPr lang="pl-PL" sz="9600" dirty="0"/>
              <a:t>Trybunału Konstytucyjnego są: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9600" b="1" dirty="0" smtClean="0"/>
              <a:t> </a:t>
            </a:r>
            <a:r>
              <a:rPr lang="pl-PL" sz="6000" b="1" dirty="0" smtClean="0"/>
              <a:t>A. </a:t>
            </a:r>
            <a:r>
              <a:rPr lang="pl-PL" sz="6000" b="1" dirty="0"/>
              <a:t>z</a:t>
            </a:r>
            <a:r>
              <a:rPr lang="pl-PL" sz="6000" b="1" dirty="0" smtClean="0"/>
              <a:t>askarżalne do Sądu Najwyższego</a:t>
            </a:r>
            <a:r>
              <a:rPr lang="pl-PL" sz="6000" dirty="0" smtClean="0"/>
              <a:t> </a:t>
            </a:r>
            <a:endParaRPr lang="pl-PL" sz="6000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/>
              <a:t>C. </a:t>
            </a:r>
            <a:r>
              <a:rPr lang="pl-PL" sz="6000" b="1" dirty="0" smtClean="0"/>
              <a:t>ostateczne, chyba, że Sejm odrzuci wyrok większością 2/3 głosów</a:t>
            </a:r>
            <a:endParaRPr lang="pl-PL" sz="60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0991924" y="6815061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/>
              <a:t>B</a:t>
            </a:r>
            <a:r>
              <a:rPr lang="pl-PL" sz="6000" b="1" dirty="0" smtClean="0"/>
              <a:t>. ostateczne, chyba, że Prezes RCL odmówi ich publikacji w Dz. U.</a:t>
            </a:r>
            <a:endParaRPr lang="pl-PL" sz="60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/>
              <a:t>D</a:t>
            </a:r>
            <a:r>
              <a:rPr lang="pl-PL" sz="6000" b="1" dirty="0" smtClean="0"/>
              <a:t>. ostateczne</a:t>
            </a:r>
            <a:endParaRPr lang="pl-PL" sz="60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10</a:t>
            </a:r>
            <a:endParaRPr lang="pl-PL" sz="9600" dirty="0"/>
          </a:p>
        </p:txBody>
      </p:sp>
      <p:pic>
        <p:nvPicPr>
          <p:cNvPr id="2" name="sound_design_20_www.soundfx.pl.wav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10388600" y="725646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281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und_design_20_www.soundfx.p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1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7" grpId="0"/>
      <p:bldP spid="5" grpId="0" animBg="1"/>
      <p:bldP spid="19" grpId="0" animBg="1"/>
      <p:bldP spid="22" grpId="0" animBg="1"/>
      <p:bldP spid="23" grpId="0" animBg="1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139504" y="2119823"/>
            <a:ext cx="18520581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/>
              <a:t>Zgodnie z Konstytucją </a:t>
            </a:r>
            <a:r>
              <a:rPr lang="pl-PL" sz="9600" dirty="0" smtClean="0"/>
              <a:t>orzeczenia </a:t>
            </a:r>
            <a:r>
              <a:rPr lang="pl-PL" sz="9600" dirty="0"/>
              <a:t>Trybunału Konstytucyjnego są: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9600" b="1" dirty="0" smtClean="0"/>
              <a:t> </a:t>
            </a:r>
            <a:r>
              <a:rPr lang="pl-PL" sz="6000" b="1" dirty="0"/>
              <a:t>A. zaskarżalne do Sądu Najwyższego</a:t>
            </a:r>
            <a:r>
              <a:rPr lang="pl-PL" sz="6000" dirty="0"/>
              <a:t> </a:t>
            </a:r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/>
              <a:t>C. ostateczne, chyba, że Sejm odrzuci wyrok większością 2/3 głosów</a:t>
            </a:r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/>
              <a:t>B. ostateczne, chyba, że Prezes RCL odmówi ich publikacji w Dz. U.</a:t>
            </a:r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/>
              <a:t>D. ostateczne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10</a:t>
            </a:r>
            <a:endParaRPr lang="pl-PL" sz="9600" dirty="0"/>
          </a:p>
        </p:txBody>
      </p:sp>
    </p:spTree>
    <p:extLst>
      <p:ext uri="{BB962C8B-B14F-4D97-AF65-F5344CB8AC3E}">
        <p14:creationId xmlns:p14="http://schemas.microsoft.com/office/powerpoint/2010/main" xmlns="" val="105708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139504" y="2119823"/>
            <a:ext cx="18520581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/>
              <a:t>Zgodnie z artykułem 1 Konstytucji Rzeczpospolita Polska jest: 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 smtClean="0"/>
              <a:t> A. DOBREM WSPÓLNYM WSZYSTKICH OBYWATELI </a:t>
            </a:r>
            <a:endParaRPr lang="pl-PL" sz="6000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lvl="0"/>
            <a:r>
              <a:rPr lang="pl-PL" sz="5000" b="1" dirty="0" smtClean="0"/>
              <a:t>C. DOBREM WSPÓLNYM WSZYSTKICH ZAMIESZKUJĄCYCH JĄ POLAKÓW</a:t>
            </a:r>
            <a:endParaRPr lang="pl-PL" sz="50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 smtClean="0"/>
              <a:t>B. DZIEDZICTWEM POKOLEŃ WALCZĄCYCH O NASZĄ WOLNOŚĆ</a:t>
            </a:r>
            <a:endParaRPr lang="pl-PL" sz="60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/>
              <a:t>D</a:t>
            </a:r>
            <a:r>
              <a:rPr lang="pl-PL" sz="6000" b="1" dirty="0" smtClean="0"/>
              <a:t>. WŁASNOŚCIĄ LUDU PRACUJĄCEGO MIAST I WSI </a:t>
            </a:r>
            <a:endParaRPr lang="pl-PL" sz="60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11</a:t>
            </a:r>
            <a:endParaRPr lang="pl-PL" sz="9600" dirty="0"/>
          </a:p>
        </p:txBody>
      </p:sp>
      <p:pic>
        <p:nvPicPr>
          <p:cNvPr id="2" name="sound_design_20_www.soundfx.pl.wav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10388600" y="725646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44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und_design_20_www.soundfx.p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1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7" grpId="0"/>
      <p:bldP spid="5" grpId="0" animBg="1"/>
      <p:bldP spid="19" grpId="0" animBg="1"/>
      <p:bldP spid="22" grpId="0" animBg="1"/>
      <p:bldP spid="23" grpId="0" animBg="1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139504" y="2119823"/>
            <a:ext cx="18520581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/>
              <a:t>Zgodnie z artykułem 1 Konstytucji Rzeczpospolita Polska jest: 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 smtClean="0"/>
              <a:t> A. DOBREM WSPÓLNYM WSZYSTKICH OBYWATELI </a:t>
            </a:r>
            <a:endParaRPr lang="pl-PL" sz="6000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lvl="0"/>
            <a:r>
              <a:rPr lang="pl-PL" sz="5000" b="1" dirty="0" smtClean="0"/>
              <a:t>C. DOBREM WSPÓLNYM WSZYSTKICH ZAMIESZKUJĄCYCH JĄ POLAKÓW</a:t>
            </a:r>
            <a:endParaRPr lang="pl-PL" sz="50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 smtClean="0"/>
              <a:t>B. DZIEDZICTWEM POKOLEŃ WALCZĄCYCH O NASZĄ WOLNOŚĆ</a:t>
            </a:r>
            <a:endParaRPr lang="pl-PL" sz="60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/>
              <a:t>D</a:t>
            </a:r>
            <a:r>
              <a:rPr lang="pl-PL" sz="6000" b="1" dirty="0" smtClean="0"/>
              <a:t>. WŁASNOŚCIĄ LUDU PRACUJĄCEGO MIAST I WSI </a:t>
            </a:r>
            <a:endParaRPr lang="pl-PL" sz="60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11</a:t>
            </a:r>
            <a:endParaRPr lang="pl-PL" sz="9600" dirty="0"/>
          </a:p>
        </p:txBody>
      </p:sp>
    </p:spTree>
    <p:extLst>
      <p:ext uri="{BB962C8B-B14F-4D97-AF65-F5344CB8AC3E}">
        <p14:creationId xmlns:p14="http://schemas.microsoft.com/office/powerpoint/2010/main" xmlns="" val="34956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139504" y="2119823"/>
            <a:ext cx="18520581" cy="4858077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/>
              <a:t>Zgodnie z artykułem 33 Konstytucji kobieta i mężczyzna maja równe prawo do: </a:t>
            </a:r>
            <a:r>
              <a:rPr lang="pl-PL" sz="9600" dirty="0" smtClean="0"/>
              <a:t> </a:t>
            </a:r>
            <a:endParaRPr lang="pl-PL" sz="9600" dirty="0"/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 smtClean="0"/>
              <a:t> A. UZYSKIWANIA ODZNACZEŃ PUBLICZNYCH </a:t>
            </a:r>
            <a:endParaRPr lang="pl-PL" sz="6000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lvl="0"/>
            <a:r>
              <a:rPr lang="pl-PL" sz="6000" b="1" dirty="0" smtClean="0"/>
              <a:t>C. MYCIA SAMOCHODU </a:t>
            </a:r>
            <a:endParaRPr lang="pl-PL" sz="60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 smtClean="0"/>
              <a:t>B. ZMIENIANIA KANAŁÓW W TELEWIZORZE </a:t>
            </a:r>
            <a:endParaRPr lang="pl-PL" sz="60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 smtClean="0"/>
              <a:t>D. ZMIENIANIA PIELUCH</a:t>
            </a:r>
            <a:endParaRPr lang="pl-PL" sz="60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12</a:t>
            </a:r>
            <a:endParaRPr lang="pl-PL" sz="9600" dirty="0"/>
          </a:p>
        </p:txBody>
      </p:sp>
      <p:pic>
        <p:nvPicPr>
          <p:cNvPr id="2" name="sound_design_20_www.soundfx.pl.wav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10388600" y="725646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1828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und_design_20_www.soundfx.p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1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7" grpId="0"/>
      <p:bldP spid="5" grpId="0" animBg="1"/>
      <p:bldP spid="19" grpId="0" animBg="1"/>
      <p:bldP spid="22" grpId="0" animBg="1"/>
      <p:bldP spid="23" grpId="0" animBg="1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139504" y="2119823"/>
            <a:ext cx="18520581" cy="4858077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/>
              <a:t>Zgodnie z artykułem 33 Konstytucji kobieta i mężczyzna maja równe prawo do: </a:t>
            </a:r>
            <a:r>
              <a:rPr lang="pl-PL" sz="9600" dirty="0" smtClean="0"/>
              <a:t> </a:t>
            </a:r>
            <a:endParaRPr lang="pl-PL" sz="9600" dirty="0"/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 smtClean="0"/>
              <a:t> A. UZYSKIWANIA ODZNACZEŃ PUBLICZNYCH </a:t>
            </a:r>
            <a:endParaRPr lang="pl-PL" sz="6000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lvl="0"/>
            <a:r>
              <a:rPr lang="pl-PL" sz="6000" b="1" dirty="0" smtClean="0"/>
              <a:t>C. MYCIA SAMOCHODU </a:t>
            </a:r>
            <a:endParaRPr lang="pl-PL" sz="60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 smtClean="0"/>
              <a:t>B. ZMIENIANIA KANAŁÓW W TELEWIZORZE </a:t>
            </a:r>
            <a:endParaRPr lang="pl-PL" sz="60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 smtClean="0"/>
              <a:t>D. ZMIENIANIA PIELUCH</a:t>
            </a:r>
            <a:endParaRPr lang="pl-PL" sz="60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12</a:t>
            </a:r>
            <a:endParaRPr lang="pl-PL" sz="9600" dirty="0"/>
          </a:p>
        </p:txBody>
      </p:sp>
    </p:spTree>
    <p:extLst>
      <p:ext uri="{BB962C8B-B14F-4D97-AF65-F5344CB8AC3E}">
        <p14:creationId xmlns:p14="http://schemas.microsoft.com/office/powerpoint/2010/main" xmlns="" val="89852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139504" y="2119823"/>
            <a:ext cx="18520581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/>
              <a:t>Zgodnie z artykułem 2 Konstytucji Rzeczpospolita Polska jest: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 smtClean="0"/>
              <a:t> A. MONARCHIĄ KONSTYTUCYJNĄ</a:t>
            </a:r>
            <a:endParaRPr lang="pl-PL" sz="6000" b="1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pl-PL" sz="6000" b="1" dirty="0" smtClean="0"/>
              <a:t>C. PAŃSTWEM AUTORYTARNYM</a:t>
            </a:r>
            <a:endParaRPr lang="pl-PL" sz="60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 smtClean="0"/>
              <a:t>B. DEMOKRATYCZNYM PAŃSTWEM PRAWA</a:t>
            </a:r>
            <a:endParaRPr lang="pl-PL" sz="6000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 smtClean="0"/>
              <a:t>D. DEMOKRACJĄ LUDOWĄ</a:t>
            </a:r>
            <a:endParaRPr lang="pl-PL" sz="60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13</a:t>
            </a:r>
            <a:endParaRPr lang="pl-PL" sz="9600" dirty="0"/>
          </a:p>
        </p:txBody>
      </p:sp>
      <p:pic>
        <p:nvPicPr>
          <p:cNvPr id="2" name="sound_design_20_www.soundfx.pl.wav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10388600" y="725646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5071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und_design_20_www.soundfx.p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1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7" grpId="0"/>
      <p:bldP spid="5" grpId="0" animBg="1"/>
      <p:bldP spid="19" grpId="0" animBg="1"/>
      <p:bldP spid="22" grpId="0" animBg="1"/>
      <p:bldP spid="23" grpId="0" animBg="1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139504" y="2119823"/>
            <a:ext cx="18520581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/>
              <a:t>Zgodnie z artykułem 2 Konstytucji Rzeczpospolita Polska jest: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 smtClean="0"/>
              <a:t> A. MONARCHIĄ KONSTYTUCYJNĄ</a:t>
            </a:r>
            <a:endParaRPr lang="pl-PL" sz="6000" b="1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pl-PL" sz="6000" b="1" dirty="0" smtClean="0"/>
              <a:t>C. PAŃSTWEM AUTORYTARNYM</a:t>
            </a:r>
            <a:endParaRPr lang="pl-PL" sz="60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 smtClean="0"/>
              <a:t>B. DEMOKRATYCZNYM PAŃSTWEM PRAWA</a:t>
            </a:r>
            <a:endParaRPr lang="pl-PL" sz="6000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6000" b="1" dirty="0" smtClean="0"/>
              <a:t>D. DEMOKRACJĄ LUDOWĄ</a:t>
            </a:r>
            <a:endParaRPr lang="pl-PL" sz="60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13</a:t>
            </a:r>
            <a:endParaRPr lang="pl-PL" sz="9600" dirty="0"/>
          </a:p>
        </p:txBody>
      </p:sp>
    </p:spTree>
    <p:extLst>
      <p:ext uri="{BB962C8B-B14F-4D97-AF65-F5344CB8AC3E}">
        <p14:creationId xmlns:p14="http://schemas.microsoft.com/office/powerpoint/2010/main" xmlns="" val="338939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2666206" y="-575642"/>
            <a:ext cx="18028934" cy="17138362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pPr algn="ctr"/>
            <a:r>
              <a:rPr lang="pl-PL" sz="110000" dirty="0" smtClean="0">
                <a:solidFill>
                  <a:schemeClr val="bg1">
                    <a:lumMod val="85000"/>
                  </a:schemeClr>
                </a:solidFill>
                <a:latin typeface="Segoe UI Symbol"/>
                <a:ea typeface="Segoe UI Symbol"/>
              </a:rPr>
              <a:t>📖</a:t>
            </a:r>
            <a:endParaRPr lang="pl-PL" sz="110000" dirty="0">
              <a:solidFill>
                <a:srgbClr val="9E2C2C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3260701" y="12631357"/>
            <a:ext cx="16647703" cy="2426642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pPr algn="ctr"/>
            <a:r>
              <a:rPr lang="pl-PL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 lat od uchwalenia Konstytucji RP</a:t>
            </a:r>
          </a:p>
          <a:p>
            <a:pPr algn="ctr"/>
            <a:r>
              <a:rPr lang="pl-PL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1997-2017 </a:t>
            </a:r>
            <a:endParaRPr lang="pl-PL" sz="7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1673040" y="319804"/>
            <a:ext cx="20154868" cy="174953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pPr algn="ctr"/>
            <a:r>
              <a:rPr lang="pl-PL" sz="10000" b="1" dirty="0" smtClean="0">
                <a:solidFill>
                  <a:srgbClr val="C00000"/>
                </a:solidFill>
              </a:rPr>
              <a:t>#</a:t>
            </a:r>
            <a:r>
              <a:rPr lang="pl-PL" sz="10000" b="1" dirty="0" err="1" smtClean="0">
                <a:solidFill>
                  <a:srgbClr val="C00000"/>
                </a:solidFill>
              </a:rPr>
              <a:t>MojaKonstytucja</a:t>
            </a:r>
            <a:endParaRPr lang="pl-PL" sz="10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-288660" y="6216017"/>
            <a:ext cx="21930632" cy="267286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pPr algn="ctr"/>
            <a:r>
              <a:rPr lang="pl-PL" sz="16000" b="1" dirty="0" smtClean="0">
                <a:solidFill>
                  <a:srgbClr val="C00000"/>
                </a:solidFill>
              </a:rPr>
              <a:t>CZY JESTEŚCIE GOTOWI?</a:t>
            </a:r>
            <a:endParaRPr lang="pl-PL" sz="16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583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afterEffect">
                                  <p:stCondLst>
                                    <p:cond delay="2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139504" y="2119823"/>
            <a:ext cx="18520581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/>
              <a:t>Zgodnie z artykułem dziesiątym Konstytucji ustrój RP opiera się na</a:t>
            </a:r>
            <a:r>
              <a:rPr lang="pl-PL" sz="9600" dirty="0" smtClean="0"/>
              <a:t>:</a:t>
            </a:r>
            <a:endParaRPr lang="pl-PL" sz="9600" dirty="0"/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 smtClean="0"/>
              <a:t> </a:t>
            </a:r>
            <a:r>
              <a:rPr lang="pl-PL" sz="5400" b="1" dirty="0" smtClean="0"/>
              <a:t>A.  WŁADZY PRZEDSTAWICIELI NARODU</a:t>
            </a:r>
            <a:endParaRPr lang="pl-PL" sz="6000" b="1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6542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pl-PL" sz="4800" b="1" dirty="0" smtClean="0"/>
              <a:t>C.  PRZEWODNICTWIE SEJMU </a:t>
            </a:r>
            <a:br>
              <a:rPr lang="pl-PL" sz="4800" b="1" dirty="0" smtClean="0"/>
            </a:br>
            <a:r>
              <a:rPr lang="pl-PL" sz="4800" b="1" dirty="0" smtClean="0"/>
              <a:t>I SENATU WSPIERANYCH PRZEZ SĄDOWNICTWO</a:t>
            </a:r>
            <a:endParaRPr lang="pl-PL" sz="48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4800" b="1" dirty="0" smtClean="0"/>
              <a:t>B. PODZIALE I RÓWNOWADZE WŁADZY USTAWODAWCZEJ, WYKONAWCZEJ</a:t>
            </a:r>
            <a:br>
              <a:rPr lang="pl-PL" sz="4800" b="1" dirty="0" smtClean="0"/>
            </a:br>
            <a:r>
              <a:rPr lang="pl-PL" sz="4800" b="1" dirty="0" smtClean="0"/>
              <a:t> I SĄDOWNICZEJ</a:t>
            </a:r>
            <a:endParaRPr lang="pl-PL" sz="48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4800" b="1" dirty="0" smtClean="0"/>
              <a:t>D</a:t>
            </a:r>
            <a:r>
              <a:rPr lang="pl-PL" sz="4800" b="1" smtClean="0"/>
              <a:t>.  KIEROWNICZEJ ROLI PARTII</a:t>
            </a:r>
            <a:endParaRPr lang="pl-PL" sz="48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14</a:t>
            </a:r>
            <a:endParaRPr lang="pl-PL" sz="9600" dirty="0"/>
          </a:p>
        </p:txBody>
      </p:sp>
      <p:pic>
        <p:nvPicPr>
          <p:cNvPr id="2" name="sound_design_20_www.soundfx.pl.wav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10388600" y="725646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840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und_design_20_www.soundfx.p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1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7" grpId="0"/>
      <p:bldP spid="5" grpId="0" animBg="1"/>
      <p:bldP spid="19" grpId="0" animBg="1"/>
      <p:bldP spid="22" grpId="0" animBg="1"/>
      <p:bldP spid="23" grpId="0" animBg="1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139504" y="2119823"/>
            <a:ext cx="18520581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/>
              <a:t>Zgodnie z artykułem dziesiątym Konstytucji ustrój RP opiera się na</a:t>
            </a:r>
            <a:r>
              <a:rPr lang="pl-PL" sz="9600" dirty="0" smtClean="0"/>
              <a:t>:</a:t>
            </a:r>
            <a:endParaRPr lang="pl-PL" sz="9600" dirty="0"/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 smtClean="0"/>
              <a:t> </a:t>
            </a:r>
            <a:r>
              <a:rPr lang="pl-PL" sz="5400" b="1" dirty="0" smtClean="0"/>
              <a:t>A.  WŁADZY PRZEDSTAWICIELI NARODU</a:t>
            </a:r>
            <a:endParaRPr lang="pl-PL" sz="6000" b="1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6542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pl-PL" sz="4800" b="1" dirty="0" smtClean="0"/>
              <a:t>C.  PRZEWODNICTWIE SEJMU </a:t>
            </a:r>
            <a:br>
              <a:rPr lang="pl-PL" sz="4800" b="1" dirty="0" smtClean="0"/>
            </a:br>
            <a:r>
              <a:rPr lang="pl-PL" sz="4800" b="1" dirty="0" smtClean="0"/>
              <a:t>I SENATU WSPIERANYCH PRZEZ SĄDOWNICTWO</a:t>
            </a:r>
            <a:endParaRPr lang="pl-PL" sz="48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4800" b="1" dirty="0" smtClean="0"/>
              <a:t>B. PODZIALE I RÓWNOWADZE WŁADZY USTAWODAWCZEJ, WYKONAWCZEJ</a:t>
            </a:r>
            <a:br>
              <a:rPr lang="pl-PL" sz="4800" b="1" dirty="0" smtClean="0"/>
            </a:br>
            <a:r>
              <a:rPr lang="pl-PL" sz="4800" b="1" dirty="0" smtClean="0"/>
              <a:t> I SĄDOWNICZEJ</a:t>
            </a:r>
            <a:endParaRPr lang="pl-PL" sz="48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4800" b="1" dirty="0" smtClean="0"/>
              <a:t>D</a:t>
            </a:r>
            <a:r>
              <a:rPr lang="pl-PL" sz="4800" b="1" smtClean="0"/>
              <a:t>.  KIEROWNICZEJ ROLI PARTII</a:t>
            </a:r>
            <a:endParaRPr lang="pl-PL" sz="48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14</a:t>
            </a:r>
            <a:endParaRPr lang="pl-PL" sz="9600" dirty="0"/>
          </a:p>
        </p:txBody>
      </p:sp>
    </p:spTree>
    <p:extLst>
      <p:ext uri="{BB962C8B-B14F-4D97-AF65-F5344CB8AC3E}">
        <p14:creationId xmlns:p14="http://schemas.microsoft.com/office/powerpoint/2010/main" xmlns="" val="213976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139504" y="2119823"/>
            <a:ext cx="18520581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/>
              <a:t>Zwrot „drugi obieg” może mieć </a:t>
            </a:r>
            <a:r>
              <a:rPr lang="pl-PL" sz="9600" dirty="0" smtClean="0"/>
              <a:t>związek </a:t>
            </a:r>
            <a:r>
              <a:rPr lang="pl-PL" sz="9600" dirty="0"/>
              <a:t>z: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 smtClean="0"/>
              <a:t> A</a:t>
            </a:r>
            <a:r>
              <a:rPr lang="pl-PL" sz="5600" b="1" dirty="0" smtClean="0"/>
              <a:t>. ZASADĄ ZRÓWNOWAŻONEGO ROZWOJU (OBIEG POWIETRZA)</a:t>
            </a:r>
            <a:endParaRPr lang="pl-PL" sz="5600" b="1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pl-PL" sz="6000" b="1" dirty="0" smtClean="0"/>
              <a:t>C. ZAKAZEM </a:t>
            </a:r>
            <a:r>
              <a:rPr lang="pl-PL" sz="5800" b="1" dirty="0" smtClean="0"/>
              <a:t>CENZURY WYDAWNICTW I CZASOPISM</a:t>
            </a:r>
            <a:endParaRPr lang="pl-PL" sz="58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5200" b="1" dirty="0" smtClean="0"/>
              <a:t>B. PRAWEM DO OCHRONY ZDROWIA W KONTEKŚCIE CHORÓB PULMUNOLOGICZNYCH</a:t>
            </a:r>
            <a:endParaRPr lang="pl-PL" sz="52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4800" b="1" dirty="0" smtClean="0"/>
              <a:t>D. KOMPETENCJAMI NARODOWEGO BANKU POLSKIEGO W ZAKRESIE EMISJI PIENIĄDZA</a:t>
            </a:r>
            <a:endParaRPr lang="pl-PL" sz="48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15</a:t>
            </a:r>
            <a:endParaRPr lang="pl-PL" sz="9600" dirty="0"/>
          </a:p>
        </p:txBody>
      </p:sp>
      <p:pic>
        <p:nvPicPr>
          <p:cNvPr id="2" name="sound_design_20_www.soundfx.pl.wav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10388600" y="725646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094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und_design_20_www.soundfx.p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1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7" grpId="0"/>
      <p:bldP spid="5" grpId="0" animBg="1"/>
      <p:bldP spid="19" grpId="0" animBg="1"/>
      <p:bldP spid="22" grpId="0" animBg="1"/>
      <p:bldP spid="23" grpId="0" animBg="1"/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139504" y="2119823"/>
            <a:ext cx="18520581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/>
              <a:t>Zwrot „drugi obieg” może mieć </a:t>
            </a:r>
            <a:r>
              <a:rPr lang="pl-PL" sz="9600" dirty="0" smtClean="0"/>
              <a:t>związek </a:t>
            </a:r>
            <a:r>
              <a:rPr lang="pl-PL" sz="9600" dirty="0"/>
              <a:t>z: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 smtClean="0"/>
              <a:t> A</a:t>
            </a:r>
            <a:r>
              <a:rPr lang="pl-PL" sz="5600" b="1" dirty="0" smtClean="0"/>
              <a:t>. ZASADĄ ZRÓWNOWAŻONEGO ROZWOJU (OBIEG POWIETRZA)</a:t>
            </a:r>
            <a:endParaRPr lang="pl-PL" sz="5600" b="1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pl-PL" sz="6600" b="1" dirty="0"/>
              <a:t>C. ZAKAZEM </a:t>
            </a:r>
            <a:r>
              <a:rPr lang="pl-PL" sz="6000" b="1" dirty="0"/>
              <a:t>CENZURY WYDAWNICTW I CZASOPISM</a:t>
            </a:r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5200" b="1" dirty="0" smtClean="0"/>
              <a:t>B. PRAWEM DO OCHRONY ZDROWIA W KONTEKŚCIE CHORÓB PULMUNOLOGICZNYCH</a:t>
            </a:r>
            <a:endParaRPr lang="pl-PL" sz="52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4800" b="1" dirty="0" smtClean="0"/>
              <a:t>D. KOMPETENCJAMI NARODOWEGO BANKU POLSKIEGO W ZAKRESIE EMISJI PIENIĄDZA</a:t>
            </a:r>
            <a:endParaRPr lang="pl-PL" sz="48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15</a:t>
            </a:r>
            <a:endParaRPr lang="pl-PL" sz="9600" dirty="0"/>
          </a:p>
        </p:txBody>
      </p:sp>
    </p:spTree>
    <p:extLst>
      <p:ext uri="{BB962C8B-B14F-4D97-AF65-F5344CB8AC3E}">
        <p14:creationId xmlns:p14="http://schemas.microsoft.com/office/powerpoint/2010/main" xmlns="" val="95334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707476" y="2732980"/>
            <a:ext cx="20399700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 smtClean="0"/>
              <a:t>Komisją </a:t>
            </a:r>
            <a:r>
              <a:rPr lang="pl-PL" sz="9600" dirty="0"/>
              <a:t>Konstytucyjną Zgromadzenia Narodowego kierował: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 smtClean="0"/>
              <a:t> </a:t>
            </a:r>
            <a:r>
              <a:rPr lang="pl-PL" sz="7500" b="1" dirty="0" smtClean="0"/>
              <a:t>A. LECH KACZYŃSKI</a:t>
            </a:r>
            <a:endParaRPr lang="pl-PL" sz="7500" b="1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pl-PL" sz="8000" b="1" dirty="0" smtClean="0"/>
              <a:t>C. WIESŁAW CHRZANOWSKI </a:t>
            </a:r>
            <a:endParaRPr lang="pl-PL" sz="80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7500" b="1" dirty="0" smtClean="0"/>
              <a:t>B. JACEK KUROŃ</a:t>
            </a:r>
            <a:endParaRPr lang="pl-PL" sz="75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7200" b="1" dirty="0" smtClean="0"/>
              <a:t>D. ALEKSANDER KWAŚNIEWSKI</a:t>
            </a:r>
            <a:endParaRPr lang="pl-PL" sz="72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16</a:t>
            </a:r>
            <a:endParaRPr lang="pl-PL" sz="9600" dirty="0"/>
          </a:p>
        </p:txBody>
      </p:sp>
      <p:pic>
        <p:nvPicPr>
          <p:cNvPr id="2" name="sound_design_20_www.soundfx.pl.wav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10388600" y="725646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629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und_design_20_www.soundfx.p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1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7" grpId="0"/>
      <p:bldP spid="5" grpId="0" animBg="1"/>
      <p:bldP spid="19" grpId="0" animBg="1"/>
      <p:bldP spid="22" grpId="0" animBg="1"/>
      <p:bldP spid="23" grpId="0" animBg="1"/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707476" y="2732980"/>
            <a:ext cx="20399700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 smtClean="0"/>
              <a:t>Komisją </a:t>
            </a:r>
            <a:r>
              <a:rPr lang="pl-PL" sz="9600" dirty="0"/>
              <a:t>Konstytucyjną Zgromadzenia Narodowego kierował: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 smtClean="0"/>
              <a:t> </a:t>
            </a:r>
            <a:r>
              <a:rPr lang="pl-PL" sz="7500" b="1" dirty="0" smtClean="0"/>
              <a:t>A. LECH KACZYŃSKI</a:t>
            </a:r>
            <a:endParaRPr lang="pl-PL" sz="7500" b="1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pl-PL" sz="8000" b="1" dirty="0" smtClean="0"/>
              <a:t>C. WIESŁAW CHRZANOWSKI </a:t>
            </a:r>
            <a:endParaRPr lang="pl-PL" sz="80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7500" b="1" dirty="0" smtClean="0"/>
              <a:t>B. JACEK KUROŃ</a:t>
            </a:r>
            <a:endParaRPr lang="pl-PL" sz="75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7200" b="1" dirty="0" smtClean="0"/>
              <a:t>D. ALEKSANDER KWAŚNIEWSKI</a:t>
            </a:r>
            <a:endParaRPr lang="pl-PL" sz="72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16</a:t>
            </a:r>
            <a:endParaRPr lang="pl-PL" sz="9600" dirty="0"/>
          </a:p>
        </p:txBody>
      </p:sp>
    </p:spTree>
    <p:extLst>
      <p:ext uri="{BB962C8B-B14F-4D97-AF65-F5344CB8AC3E}">
        <p14:creationId xmlns:p14="http://schemas.microsoft.com/office/powerpoint/2010/main" xmlns="" val="1469961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707476" y="2732980"/>
            <a:ext cx="20399700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/>
              <a:t>Autorem projektu tekstu </a:t>
            </a:r>
            <a:r>
              <a:rPr lang="pl-PL" sz="9600" dirty="0" smtClean="0"/>
              <a:t>preambuły </a:t>
            </a:r>
            <a:r>
              <a:rPr lang="pl-PL" sz="9600" dirty="0"/>
              <a:t>do Konstytucji RP jest: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7200" b="1" dirty="0" smtClean="0"/>
              <a:t> A. CZESŁAW MIŁOSZ </a:t>
            </a:r>
            <a:endParaRPr lang="pl-PL" sz="7200" b="1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pl-PL" sz="8000" b="1" dirty="0" smtClean="0"/>
              <a:t>C. JERZY PILCH </a:t>
            </a:r>
            <a:endParaRPr lang="pl-PL" sz="80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7200" b="1" dirty="0" smtClean="0"/>
              <a:t>B. STEFAN WILKANOWICZ</a:t>
            </a:r>
            <a:endParaRPr lang="pl-PL" sz="72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7200" b="1" dirty="0" smtClean="0"/>
              <a:t>D. WŁADYSŁAW BARTOSZEWSKI </a:t>
            </a:r>
            <a:endParaRPr lang="pl-PL" sz="72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17</a:t>
            </a:r>
            <a:endParaRPr lang="pl-PL" sz="9600" dirty="0"/>
          </a:p>
        </p:txBody>
      </p:sp>
      <p:pic>
        <p:nvPicPr>
          <p:cNvPr id="2" name="sound_design_20_www.soundfx.pl.wav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10388600" y="725646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5751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und_design_20_www.soundfx.p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1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7" grpId="0"/>
      <p:bldP spid="5" grpId="0" animBg="1"/>
      <p:bldP spid="19" grpId="0" animBg="1"/>
      <p:bldP spid="22" grpId="0" animBg="1"/>
      <p:bldP spid="23" grpId="0" animBg="1"/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707476" y="2732980"/>
            <a:ext cx="20399700" cy="338075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9600" dirty="0"/>
              <a:t>Autorem projektu tekstu </a:t>
            </a:r>
            <a:r>
              <a:rPr lang="pl-PL" sz="9600" dirty="0" smtClean="0"/>
              <a:t>preambuły </a:t>
            </a:r>
            <a:r>
              <a:rPr lang="pl-PL" sz="9600" dirty="0"/>
              <a:t>do Konstytucji RP jest: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7200" b="1" dirty="0" smtClean="0"/>
              <a:t> A. CZESŁAW MIŁOSZ </a:t>
            </a:r>
            <a:endParaRPr lang="pl-PL" sz="7200" b="1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pl-PL" sz="8000" b="1" dirty="0" smtClean="0"/>
              <a:t>C. JERZY PILCH </a:t>
            </a:r>
            <a:endParaRPr lang="pl-PL" sz="8000" b="1" dirty="0"/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7200" b="1" dirty="0" smtClean="0"/>
              <a:t>B. STEFAN WILKANOWICZ</a:t>
            </a:r>
            <a:endParaRPr lang="pl-PL" sz="72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vl="0"/>
            <a:r>
              <a:rPr lang="pl-PL" sz="7200" b="1" dirty="0" smtClean="0"/>
              <a:t>D. WŁADYSŁAW BARTOSZEWSKI </a:t>
            </a:r>
            <a:endParaRPr lang="pl-PL" sz="72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17</a:t>
            </a:r>
            <a:endParaRPr lang="pl-PL" sz="9600" dirty="0"/>
          </a:p>
        </p:txBody>
      </p:sp>
    </p:spTree>
    <p:extLst>
      <p:ext uri="{BB962C8B-B14F-4D97-AF65-F5344CB8AC3E}">
        <p14:creationId xmlns:p14="http://schemas.microsoft.com/office/powerpoint/2010/main" xmlns="" val="425578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2666206" y="-575642"/>
            <a:ext cx="18028934" cy="17138362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pPr algn="ctr"/>
            <a:r>
              <a:rPr lang="pl-PL" sz="110000" dirty="0" smtClean="0">
                <a:solidFill>
                  <a:schemeClr val="bg1">
                    <a:lumMod val="85000"/>
                  </a:schemeClr>
                </a:solidFill>
                <a:latin typeface="Segoe UI Symbol"/>
                <a:ea typeface="Segoe UI Symbol"/>
              </a:rPr>
              <a:t>📖</a:t>
            </a:r>
            <a:endParaRPr lang="pl-PL" sz="110000" dirty="0">
              <a:solidFill>
                <a:srgbClr val="9E2C2C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3260701" y="12631357"/>
            <a:ext cx="16647703" cy="2426642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pPr algn="ctr"/>
            <a:r>
              <a:rPr lang="pl-PL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 lat od uchwalenia Konstytucji RP</a:t>
            </a:r>
          </a:p>
          <a:p>
            <a:pPr algn="ctr"/>
            <a:r>
              <a:rPr lang="pl-PL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1997-2017 </a:t>
            </a:r>
            <a:endParaRPr lang="pl-PL" sz="7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620915" y="5473030"/>
            <a:ext cx="22119515" cy="298064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dirty="0"/>
              <a:t>#</a:t>
            </a:r>
            <a:r>
              <a:rPr lang="pl-PL" sz="18000" dirty="0" err="1" smtClean="0"/>
              <a:t>KonstytucjaLubięto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24793" y="410142"/>
            <a:ext cx="22119515" cy="1441757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8000" dirty="0"/>
              <a:t>#</a:t>
            </a:r>
            <a:r>
              <a:rPr lang="pl-PL" sz="8000" dirty="0" err="1" smtClean="0"/>
              <a:t>KonstytucjaLubięto</a:t>
            </a:r>
            <a:endParaRPr lang="pl-PL" sz="8000" dirty="0"/>
          </a:p>
        </p:txBody>
      </p:sp>
    </p:spTree>
    <p:extLst>
      <p:ext uri="{BB962C8B-B14F-4D97-AF65-F5344CB8AC3E}">
        <p14:creationId xmlns:p14="http://schemas.microsoft.com/office/powerpoint/2010/main" xmlns="" val="20961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-383102" y="2191086"/>
            <a:ext cx="22119515" cy="298064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6000" dirty="0" smtClean="0"/>
          </a:p>
          <a:p>
            <a:r>
              <a:rPr lang="pl-PL" sz="6000" dirty="0"/>
              <a:t>Która zwrotka utworu Józefa Wybickiego jest częścią polskiego hymnu?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5766054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4500" b="1" dirty="0"/>
              <a:t>A. Niemiec, Moskal nie </a:t>
            </a:r>
            <a:r>
              <a:rPr lang="pl-PL" sz="4500" b="1" dirty="0" err="1"/>
              <a:t>osiędzie</a:t>
            </a:r>
            <a:r>
              <a:rPr lang="pl-PL" sz="4500" b="1" dirty="0"/>
              <a:t>,</a:t>
            </a:r>
          </a:p>
          <a:p>
            <a:r>
              <a:rPr lang="pl-PL" sz="4500" b="1" dirty="0"/>
              <a:t>gdy jąwszy pałasza,</a:t>
            </a:r>
            <a:br>
              <a:rPr lang="pl-PL" sz="4500" b="1" dirty="0"/>
            </a:br>
            <a:r>
              <a:rPr lang="pl-PL" sz="4500" b="1" dirty="0"/>
              <a:t>hasłem wszystkich zgoda będzie</a:t>
            </a:r>
            <a:br>
              <a:rPr lang="pl-PL" sz="4500" b="1" dirty="0"/>
            </a:br>
            <a:r>
              <a:rPr lang="pl-PL" sz="4500" b="1" dirty="0"/>
              <a:t>i ojczyzna nasza.</a:t>
            </a:r>
          </a:p>
        </p:txBody>
      </p:sp>
      <p:sp>
        <p:nvSpPr>
          <p:cNvPr id="19" name="Schemat blokowy: terminator 18"/>
          <p:cNvSpPr/>
          <p:nvPr/>
        </p:nvSpPr>
        <p:spPr>
          <a:xfrm>
            <a:off x="748676" y="9309653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4500" b="1" dirty="0"/>
              <a:t>C. Na to wszystkich jedne głosy:</a:t>
            </a:r>
            <a:br>
              <a:rPr lang="pl-PL" sz="4500" b="1" dirty="0"/>
            </a:br>
            <a:r>
              <a:rPr lang="pl-PL" sz="4500" b="1" dirty="0"/>
              <a:t>„Dosyć tej niewoli</a:t>
            </a:r>
            <a:br>
              <a:rPr lang="pl-PL" sz="4500" b="1" dirty="0"/>
            </a:br>
            <a:r>
              <a:rPr lang="pl-PL" sz="4500" b="1" dirty="0"/>
              <a:t>mamy Racławickie Kosy,</a:t>
            </a:r>
            <a:br>
              <a:rPr lang="pl-PL" sz="4500" b="1" dirty="0"/>
            </a:br>
            <a:r>
              <a:rPr lang="pl-PL" sz="4500" b="1" dirty="0"/>
              <a:t>Kościuszkę, Bóg pozwoli.</a:t>
            </a:r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5766054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4500" b="1" dirty="0" smtClean="0"/>
              <a:t>B</a:t>
            </a:r>
            <a:r>
              <a:rPr lang="pl-PL" sz="4500" b="1" dirty="0"/>
              <a:t>. Już tam ojciec do swej Basi</a:t>
            </a:r>
            <a:br>
              <a:rPr lang="pl-PL" sz="4500" b="1" dirty="0"/>
            </a:br>
            <a:r>
              <a:rPr lang="pl-PL" sz="4500" b="1" dirty="0"/>
              <a:t>Mówi zapłakany —</a:t>
            </a:r>
            <a:br>
              <a:rPr lang="pl-PL" sz="4500" b="1" dirty="0"/>
            </a:br>
            <a:r>
              <a:rPr lang="pl-PL" sz="4500" b="1" dirty="0"/>
              <a:t>Słuchaj jeno, pono nasi</a:t>
            </a:r>
            <a:br>
              <a:rPr lang="pl-PL" sz="4500" b="1" dirty="0"/>
            </a:br>
            <a:r>
              <a:rPr lang="pl-PL" sz="4500" b="1" dirty="0"/>
              <a:t>Biją w tarabany.</a:t>
            </a:r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8" y="9222754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4500" b="1" dirty="0"/>
              <a:t>D. Już tam ojciec do swej Kasi</a:t>
            </a:r>
            <a:br>
              <a:rPr lang="pl-PL" sz="4500" b="1" dirty="0"/>
            </a:br>
            <a:r>
              <a:rPr lang="pl-PL" sz="4500" b="1" dirty="0"/>
              <a:t>Mówi zapłakany —</a:t>
            </a:r>
            <a:br>
              <a:rPr lang="pl-PL" sz="4500" b="1" dirty="0"/>
            </a:br>
            <a:r>
              <a:rPr lang="pl-PL" sz="4500" b="1" dirty="0"/>
              <a:t>Słuchaj tamże, ponoć nasi</a:t>
            </a:r>
            <a:br>
              <a:rPr lang="pl-PL" sz="4500" b="1" dirty="0"/>
            </a:br>
            <a:r>
              <a:rPr lang="pl-PL" sz="4500" b="1" dirty="0"/>
              <a:t>Biją w tarabany</a:t>
            </a:r>
            <a:r>
              <a:rPr lang="pl-PL" sz="4500" b="1" dirty="0" smtClean="0"/>
              <a:t>.</a:t>
            </a:r>
            <a:endParaRPr lang="pl-PL" sz="45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1</a:t>
            </a:r>
            <a:endParaRPr lang="pl-PL" sz="9600" dirty="0"/>
          </a:p>
        </p:txBody>
      </p:sp>
      <p:pic>
        <p:nvPicPr>
          <p:cNvPr id="2" name="sound_design_20_www.soundfx.pl.wav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10388600" y="725646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13429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  <p:sndAc>
          <p:stSnd>
            <p:snd r:embed="rId10" name="sound_design_20_www.soundfx.pl.wav"/>
          </p:stSnd>
        </p:sndAc>
      </p:transition>
    </mc:Choice>
    <mc:Fallback>
      <p:transition>
        <p:cut/>
        <p:sndAc>
          <p:stSnd>
            <p:snd r:embed="rId4" name="sound_design_20_www.soundfx.pl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sound_design_20_www.soundfx.p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1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25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7" grpId="0"/>
      <p:bldP spid="5" grpId="0" animBg="1"/>
      <p:bldP spid="19" grpId="0" animBg="1"/>
      <p:bldP spid="22" grpId="0" animBg="1"/>
      <p:bldP spid="23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5766054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4500" b="1" dirty="0"/>
              <a:t>A. Niemiec, Moskal nie </a:t>
            </a:r>
            <a:r>
              <a:rPr lang="pl-PL" sz="4500" b="1" dirty="0" err="1"/>
              <a:t>osiędzie</a:t>
            </a:r>
            <a:r>
              <a:rPr lang="pl-PL" sz="4500" b="1" dirty="0"/>
              <a:t>,</a:t>
            </a:r>
          </a:p>
          <a:p>
            <a:r>
              <a:rPr lang="pl-PL" sz="4500" b="1" dirty="0"/>
              <a:t>gdy jąwszy pałasza,</a:t>
            </a:r>
            <a:br>
              <a:rPr lang="pl-PL" sz="4500" b="1" dirty="0"/>
            </a:br>
            <a:r>
              <a:rPr lang="pl-PL" sz="4500" b="1" dirty="0"/>
              <a:t>hasłem wszystkich zgoda będzie</a:t>
            </a:r>
            <a:br>
              <a:rPr lang="pl-PL" sz="4500" b="1" dirty="0"/>
            </a:br>
            <a:r>
              <a:rPr lang="pl-PL" sz="4500" b="1" dirty="0"/>
              <a:t>i ojczyzna nasza.</a:t>
            </a:r>
          </a:p>
        </p:txBody>
      </p:sp>
      <p:sp>
        <p:nvSpPr>
          <p:cNvPr id="19" name="Schemat blokowy: terminator 18"/>
          <p:cNvSpPr/>
          <p:nvPr/>
        </p:nvSpPr>
        <p:spPr>
          <a:xfrm>
            <a:off x="748676" y="9309653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4500" b="1" dirty="0"/>
              <a:t>C. Na to wszystkich jedne głosy:</a:t>
            </a:r>
            <a:br>
              <a:rPr lang="pl-PL" sz="4500" b="1" dirty="0"/>
            </a:br>
            <a:r>
              <a:rPr lang="pl-PL" sz="4500" b="1" dirty="0"/>
              <a:t>„Dosyć tej niewoli</a:t>
            </a:r>
            <a:br>
              <a:rPr lang="pl-PL" sz="4500" b="1" dirty="0"/>
            </a:br>
            <a:r>
              <a:rPr lang="pl-PL" sz="4500" b="1" dirty="0"/>
              <a:t>mamy Racławickie Kosy,</a:t>
            </a:r>
            <a:br>
              <a:rPr lang="pl-PL" sz="4500" b="1" dirty="0"/>
            </a:br>
            <a:r>
              <a:rPr lang="pl-PL" sz="4500" b="1" dirty="0"/>
              <a:t>Kościuszkę, Bóg pozwoli.</a:t>
            </a:r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5766054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4500" b="1" dirty="0" smtClean="0"/>
              <a:t>B</a:t>
            </a:r>
            <a:r>
              <a:rPr lang="pl-PL" sz="4500" b="1" dirty="0"/>
              <a:t>. Już tam ojciec do swej Basi</a:t>
            </a:r>
            <a:br>
              <a:rPr lang="pl-PL" sz="4500" b="1" dirty="0"/>
            </a:br>
            <a:r>
              <a:rPr lang="pl-PL" sz="4500" b="1" dirty="0"/>
              <a:t>Mówi zapłakany —</a:t>
            </a:r>
            <a:br>
              <a:rPr lang="pl-PL" sz="4500" b="1" dirty="0"/>
            </a:br>
            <a:r>
              <a:rPr lang="pl-PL" sz="4500" b="1" dirty="0"/>
              <a:t>Słuchaj jeno, pono nasi</a:t>
            </a:r>
            <a:br>
              <a:rPr lang="pl-PL" sz="4500" b="1" dirty="0"/>
            </a:br>
            <a:r>
              <a:rPr lang="pl-PL" sz="4500" b="1" dirty="0"/>
              <a:t>Biją w tarabany.</a:t>
            </a:r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8" y="9222754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4500" b="1" dirty="0"/>
              <a:t>D. Już tam ojciec do swej Kasi</a:t>
            </a:r>
            <a:br>
              <a:rPr lang="pl-PL" sz="4500" b="1" dirty="0"/>
            </a:br>
            <a:r>
              <a:rPr lang="pl-PL" sz="4500" b="1" dirty="0"/>
              <a:t>Mówi zapłakany —</a:t>
            </a:r>
            <a:br>
              <a:rPr lang="pl-PL" sz="4500" b="1" dirty="0"/>
            </a:br>
            <a:r>
              <a:rPr lang="pl-PL" sz="4500" b="1" dirty="0"/>
              <a:t>Słuchaj tamże, ponoć nasi</a:t>
            </a:r>
            <a:br>
              <a:rPr lang="pl-PL" sz="4500" b="1" dirty="0"/>
            </a:br>
            <a:r>
              <a:rPr lang="pl-PL" sz="4500" b="1" dirty="0"/>
              <a:t>Biją w tarabany</a:t>
            </a:r>
            <a:r>
              <a:rPr lang="pl-PL" sz="4500" b="1" dirty="0" smtClean="0"/>
              <a:t>.</a:t>
            </a:r>
            <a:endParaRPr lang="pl-PL" sz="4500" b="1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-383102" y="2191086"/>
            <a:ext cx="22119515" cy="2980640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6000" dirty="0" smtClean="0"/>
          </a:p>
          <a:p>
            <a:r>
              <a:rPr lang="pl-PL" sz="6000" dirty="0"/>
              <a:t>Która zwrotka utworu Józefa Wybickiego jest częścią polskiego hymnu?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1</a:t>
            </a:r>
            <a:endParaRPr lang="pl-PL" sz="9600" dirty="0"/>
          </a:p>
        </p:txBody>
      </p:sp>
    </p:spTree>
    <p:extLst>
      <p:ext uri="{BB962C8B-B14F-4D97-AF65-F5344CB8AC3E}">
        <p14:creationId xmlns:p14="http://schemas.microsoft.com/office/powerpoint/2010/main" xmlns="" val="317371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6908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-83290" y="1806304"/>
            <a:ext cx="22119515" cy="3596193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6000" dirty="0" smtClean="0"/>
          </a:p>
          <a:p>
            <a:r>
              <a:rPr lang="pl-PL" sz="8000" dirty="0"/>
              <a:t>Według preambuły do Konstytucji RP </a:t>
            </a:r>
            <a:endParaRPr lang="pl-PL" sz="8000" dirty="0" smtClean="0"/>
          </a:p>
          <a:p>
            <a:r>
              <a:rPr lang="pl-PL" sz="8000" dirty="0" smtClean="0"/>
              <a:t>Bóg </a:t>
            </a:r>
            <a:r>
              <a:rPr lang="pl-PL" sz="8000" dirty="0"/>
              <a:t>jest źródłem: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5766054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>
              <a:buAutoNum type="alphaUcPeriod"/>
            </a:pPr>
            <a:r>
              <a:rPr lang="pl-PL" sz="6000" b="1" dirty="0" smtClean="0"/>
              <a:t>Prawdy, sprawiedliwości</a:t>
            </a:r>
            <a:r>
              <a:rPr lang="pl-PL" sz="6000" b="1" dirty="0"/>
              <a:t>, dobra </a:t>
            </a:r>
            <a:r>
              <a:rPr lang="pl-PL" sz="6000" b="1" dirty="0" smtClean="0"/>
              <a:t>i </a:t>
            </a:r>
            <a:r>
              <a:rPr lang="pl-PL" sz="6000" b="1" dirty="0"/>
              <a:t>piękna</a:t>
            </a:r>
          </a:p>
        </p:txBody>
      </p:sp>
      <p:sp>
        <p:nvSpPr>
          <p:cNvPr id="19" name="Schemat blokowy: terminator 18"/>
          <p:cNvSpPr/>
          <p:nvPr/>
        </p:nvSpPr>
        <p:spPr>
          <a:xfrm>
            <a:off x="748676" y="9309653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/>
              <a:t>C. Wolności, równości </a:t>
            </a:r>
            <a:endParaRPr lang="pl-PL" sz="6000" b="1" dirty="0" smtClean="0"/>
          </a:p>
          <a:p>
            <a:r>
              <a:rPr lang="pl-PL" sz="6000" b="1" dirty="0" smtClean="0"/>
              <a:t>i </a:t>
            </a:r>
            <a:r>
              <a:rPr lang="pl-PL" sz="6000" b="1" dirty="0"/>
              <a:t>braterstwa</a:t>
            </a:r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5766054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/>
              <a:t>B. Sprawiedliwości, uczciwości i </a:t>
            </a:r>
            <a:r>
              <a:rPr lang="pl-PL" sz="6000" b="1" dirty="0" smtClean="0"/>
              <a:t>godności</a:t>
            </a:r>
            <a:endParaRPr lang="pl-PL" sz="60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8" y="9222754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/>
              <a:t>D. Godności, wolności, równości i powinności </a:t>
            </a:r>
            <a:r>
              <a:rPr lang="pl-PL" sz="4800" dirty="0"/>
              <a:t> </a:t>
            </a:r>
            <a:endParaRPr lang="pl-PL" sz="45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</a:t>
            </a:r>
            <a:r>
              <a:rPr lang="pl-PL" sz="9600" dirty="0"/>
              <a:t>2</a:t>
            </a:r>
          </a:p>
        </p:txBody>
      </p:sp>
      <p:pic>
        <p:nvPicPr>
          <p:cNvPr id="2" name="sound_design_20_www.soundfx.pl.wav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10388600" y="725646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4154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und_design_20_www.soundfx.p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1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7" grpId="0"/>
      <p:bldP spid="5" grpId="0" animBg="1"/>
      <p:bldP spid="19" grpId="0" animBg="1"/>
      <p:bldP spid="22" grpId="0" animBg="1"/>
      <p:bldP spid="23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5766054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>
              <a:buAutoNum type="alphaUcPeriod"/>
            </a:pPr>
            <a:r>
              <a:rPr lang="pl-PL" sz="6000" b="1" dirty="0" smtClean="0"/>
              <a:t>Prawdy, sprawiedliwości</a:t>
            </a:r>
            <a:r>
              <a:rPr lang="pl-PL" sz="6000" b="1" dirty="0"/>
              <a:t>, dobra </a:t>
            </a:r>
            <a:r>
              <a:rPr lang="pl-PL" sz="6000" b="1" dirty="0" smtClean="0"/>
              <a:t>i </a:t>
            </a:r>
            <a:r>
              <a:rPr lang="pl-PL" sz="6000" b="1" dirty="0"/>
              <a:t>piękna</a:t>
            </a:r>
          </a:p>
        </p:txBody>
      </p:sp>
      <p:sp>
        <p:nvSpPr>
          <p:cNvPr id="19" name="Schemat blokowy: terminator 18"/>
          <p:cNvSpPr/>
          <p:nvPr/>
        </p:nvSpPr>
        <p:spPr>
          <a:xfrm>
            <a:off x="748676" y="9309653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/>
              <a:t>C. Wolności, równości </a:t>
            </a:r>
            <a:endParaRPr lang="pl-PL" sz="6000" b="1" dirty="0" smtClean="0"/>
          </a:p>
          <a:p>
            <a:r>
              <a:rPr lang="pl-PL" sz="6000" b="1" dirty="0" smtClean="0"/>
              <a:t>i </a:t>
            </a:r>
            <a:r>
              <a:rPr lang="pl-PL" sz="6000" b="1" dirty="0"/>
              <a:t>braterstwa</a:t>
            </a:r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5766054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/>
              <a:t>B. Sprawiedliwości, uczciwości i </a:t>
            </a:r>
            <a:r>
              <a:rPr lang="pl-PL" sz="6000" b="1" dirty="0" smtClean="0"/>
              <a:t>godności</a:t>
            </a:r>
            <a:endParaRPr lang="pl-PL" sz="6000" b="1" dirty="0"/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8" y="9222754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/>
              <a:t>D. Godności, wolności, równości i powinności </a:t>
            </a:r>
            <a:r>
              <a:rPr lang="pl-PL" sz="4800" dirty="0"/>
              <a:t> </a:t>
            </a:r>
            <a:endParaRPr lang="pl-PL" sz="45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-83290" y="1806304"/>
            <a:ext cx="22119515" cy="3596193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6000" dirty="0" smtClean="0"/>
          </a:p>
          <a:p>
            <a:r>
              <a:rPr lang="pl-PL" sz="8000" dirty="0"/>
              <a:t>Według preambuły do Konstytucji RP </a:t>
            </a:r>
            <a:endParaRPr lang="pl-PL" sz="8000" dirty="0" smtClean="0"/>
          </a:p>
          <a:p>
            <a:r>
              <a:rPr lang="pl-PL" sz="8000" dirty="0" smtClean="0"/>
              <a:t>Bóg </a:t>
            </a:r>
            <a:r>
              <a:rPr lang="pl-PL" sz="8000" dirty="0"/>
              <a:t>jest źródłem: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</a:t>
            </a:r>
            <a:r>
              <a:rPr lang="pl-PL" sz="96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xmlns="" val="146183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139504" y="2119823"/>
            <a:ext cx="18520581" cy="41194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8000" dirty="0"/>
              <a:t>W odniesieniu do prawa do ochrony zdrowia osób starszych Konstytucja posługuje się zwrotem: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>
              <a:buAutoNum type="alphaUcPeriod"/>
            </a:pPr>
            <a:r>
              <a:rPr lang="pl-PL" sz="6000" dirty="0"/>
              <a:t> </a:t>
            </a:r>
            <a:r>
              <a:rPr lang="pl-PL" sz="6000" b="1" dirty="0" smtClean="0"/>
              <a:t>Seniorzy</a:t>
            </a:r>
            <a:endParaRPr lang="pl-PL" sz="6000" b="1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/>
              <a:t>C. Osoby w podeszłym wieku </a:t>
            </a:r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/>
              <a:t>B. Dziadkowie i babcie</a:t>
            </a:r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130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/>
              <a:t>D. Osoby należące do najstarszych pokoleń </a:t>
            </a:r>
            <a:r>
              <a:rPr lang="pl-PL" sz="4800" dirty="0"/>
              <a:t> </a:t>
            </a:r>
            <a:endParaRPr lang="pl-PL" sz="45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3</a:t>
            </a:r>
            <a:endParaRPr lang="pl-PL" sz="9600" dirty="0"/>
          </a:p>
        </p:txBody>
      </p:sp>
      <p:pic>
        <p:nvPicPr>
          <p:cNvPr id="2" name="sound_design_20_www.soundfx.pl.wav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8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10388600" y="725646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1067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und_design_20_www.soundfx.p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31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7" grpId="0"/>
      <p:bldP spid="5" grpId="0" animBg="1"/>
      <p:bldP spid="19" grpId="0" animBg="1"/>
      <p:bldP spid="22" grpId="0" animBg="1"/>
      <p:bldP spid="23" grpId="0" animBg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-33486" y="2525"/>
            <a:ext cx="21420285" cy="1512000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 w="95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25668" y="26908"/>
            <a:ext cx="3329397" cy="150510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8615" tIns="104307" rIns="208615" bIns="104307" rtlCol="0" anchor="ctr"/>
          <a:lstStyle/>
          <a:p>
            <a:pPr algn="ctr"/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670" y="13595068"/>
            <a:ext cx="3328725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PRAWO JEST </a:t>
            </a:r>
          </a:p>
          <a:p>
            <a:r>
              <a:rPr lang="pl-PL" sz="3300" b="1" dirty="0">
                <a:solidFill>
                  <a:srgbClr val="B3250D"/>
                </a:solidFill>
              </a:rPr>
              <a:t>DLA LUDZI</a:t>
            </a: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880" y="332885"/>
            <a:ext cx="3214099" cy="1473419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-85398" y="2119823"/>
            <a:ext cx="3368374" cy="12263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/>
          <a:p>
            <a:r>
              <a:rPr lang="pl-PL" sz="3300" b="1" dirty="0">
                <a:solidFill>
                  <a:srgbClr val="B3250D"/>
                </a:solidFill>
              </a:rPr>
              <a:t>RZECZNIK PRAW OBYWATELSKICH</a:t>
            </a:r>
          </a:p>
        </p:txBody>
      </p:sp>
      <p:sp>
        <p:nvSpPr>
          <p:cNvPr id="5" name="Schemat blokowy: terminator 4"/>
          <p:cNvSpPr/>
          <p:nvPr/>
        </p:nvSpPr>
        <p:spPr>
          <a:xfrm>
            <a:off x="748676" y="6746472"/>
            <a:ext cx="9927980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>
              <a:buAutoNum type="alphaUcPeriod"/>
            </a:pPr>
            <a:r>
              <a:rPr lang="pl-PL" sz="6000" dirty="0"/>
              <a:t> </a:t>
            </a:r>
            <a:r>
              <a:rPr lang="pl-PL" sz="6000" b="1" dirty="0" smtClean="0"/>
              <a:t>Seniorzy</a:t>
            </a:r>
            <a:endParaRPr lang="pl-PL" sz="6000" b="1" dirty="0"/>
          </a:p>
        </p:txBody>
      </p:sp>
      <p:sp>
        <p:nvSpPr>
          <p:cNvPr id="19" name="Schemat blokowy: terminator 18"/>
          <p:cNvSpPr/>
          <p:nvPr/>
        </p:nvSpPr>
        <p:spPr>
          <a:xfrm>
            <a:off x="734860" y="10499979"/>
            <a:ext cx="9927980" cy="2917842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/>
              <a:t>C. Osoby w podeszłym wieku </a:t>
            </a:r>
          </a:p>
        </p:txBody>
      </p:sp>
      <p:sp>
        <p:nvSpPr>
          <p:cNvPr id="22" name="Schemat blokowy: terminator 21"/>
          <p:cNvSpPr/>
          <p:nvPr/>
        </p:nvSpPr>
        <p:spPr>
          <a:xfrm>
            <a:off x="11148257" y="6814860"/>
            <a:ext cx="9496772" cy="3195258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/>
              <a:t>B. Dziadkowie i babcie</a:t>
            </a:r>
          </a:p>
        </p:txBody>
      </p:sp>
      <p:sp>
        <p:nvSpPr>
          <p:cNvPr id="23" name="Schemat blokowy: terminator 22"/>
          <p:cNvSpPr/>
          <p:nvPr/>
        </p:nvSpPr>
        <p:spPr>
          <a:xfrm>
            <a:off x="11148257" y="10484780"/>
            <a:ext cx="9496772" cy="3004741"/>
          </a:xfrm>
          <a:prstGeom prst="flowChartTerminator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pl-PL" sz="6000" b="1" dirty="0"/>
              <a:t>D. Osoby należące do najstarszych pokoleń </a:t>
            </a:r>
            <a:r>
              <a:rPr lang="pl-PL" sz="4800" dirty="0"/>
              <a:t> </a:t>
            </a:r>
            <a:endParaRPr lang="pl-PL" sz="45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139504" y="2119823"/>
            <a:ext cx="18520581" cy="4119414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endParaRPr lang="pl-PL" sz="1400" dirty="0" smtClean="0"/>
          </a:p>
          <a:p>
            <a:r>
              <a:rPr lang="pl-PL" sz="8000" dirty="0"/>
              <a:t>W odniesieniu do prawa do ochrony zdrowia osób starszych Konstytucja posługuje się zwrotem: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111196" y="502603"/>
            <a:ext cx="22119515" cy="1687979"/>
          </a:xfrm>
          <a:prstGeom prst="rect">
            <a:avLst/>
          </a:prstGeom>
          <a:noFill/>
        </p:spPr>
        <p:txBody>
          <a:bodyPr wrap="square" lIns="208615" tIns="104307" rIns="208615" bIns="104307" rtlCol="0">
            <a:spAutoFit/>
          </a:bodyPr>
          <a:lstStyle>
            <a:defPPr>
              <a:defRPr lang="pl-PL"/>
            </a:defPPr>
            <a:lvl1pPr algn="ctr">
              <a:defRPr sz="16000" b="1">
                <a:solidFill>
                  <a:srgbClr val="C00000"/>
                </a:solidFill>
              </a:defRPr>
            </a:lvl1pPr>
          </a:lstStyle>
          <a:p>
            <a:r>
              <a:rPr lang="pl-PL" sz="9600" dirty="0" smtClean="0"/>
              <a:t>PYTANIE 3</a:t>
            </a:r>
            <a:endParaRPr lang="pl-PL" sz="9600" dirty="0"/>
          </a:p>
        </p:txBody>
      </p:sp>
    </p:spTree>
    <p:extLst>
      <p:ext uri="{BB962C8B-B14F-4D97-AF65-F5344CB8AC3E}">
        <p14:creationId xmlns:p14="http://schemas.microsoft.com/office/powerpoint/2010/main" xmlns="" val="323402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166080</TotalTime>
  <Words>1522</Words>
  <Application>Microsoft Office PowerPoint</Application>
  <PresentationFormat>Niestandardowy</PresentationFormat>
  <Paragraphs>421</Paragraphs>
  <Slides>38</Slides>
  <Notes>38</Notes>
  <HiddenSlides>0</HiddenSlides>
  <MMClips>17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39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  <vt:lpstr>Slajd 31</vt:lpstr>
      <vt:lpstr>Slajd 32</vt:lpstr>
      <vt:lpstr>Slajd 33</vt:lpstr>
      <vt:lpstr>Slajd 34</vt:lpstr>
      <vt:lpstr>Slajd 35</vt:lpstr>
      <vt:lpstr>Slajd 36</vt:lpstr>
      <vt:lpstr>Slajd 37</vt:lpstr>
      <vt:lpstr>Slajd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Aga</dc:creator>
  <cp:lastModifiedBy>Aga</cp:lastModifiedBy>
  <cp:revision>362</cp:revision>
  <cp:lastPrinted>2017-01-11T10:02:51Z</cp:lastPrinted>
  <dcterms:created xsi:type="dcterms:W3CDTF">2015-12-17T21:34:39Z</dcterms:created>
  <dcterms:modified xsi:type="dcterms:W3CDTF">2017-04-02T15:07:17Z</dcterms:modified>
</cp:coreProperties>
</file>