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–Janek Jabłonka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„Wpisz tu cytat.”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5568453" y="584200"/>
            <a:ext cx="7080747" cy="4193779"/>
          </a:xfrm>
          <a:prstGeom prst="rect">
            <a:avLst/>
          </a:prstGeom>
        </p:spPr>
        <p:txBody>
          <a:bodyPr/>
          <a:lstStyle/>
          <a:p>
            <a:pPr defTabSz="484886">
              <a:defRPr sz="5976"/>
            </a:pPr>
            <a:r>
              <a:t>OCHRONA świata DZIECKA </a:t>
            </a:r>
          </a:p>
          <a:p>
            <a:pPr defTabSz="484886">
              <a:defRPr sz="5976"/>
            </a:pPr>
            <a:r>
              <a:t>W OBLICZU ROZPADU RODZINY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355600" y="8255000"/>
            <a:ext cx="12293600" cy="1295400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Agnieszka Dżaman</a:t>
            </a:r>
          </a:p>
          <a:p>
            <a:pPr>
              <a:defRPr sz="3500"/>
            </a:pPr>
            <a:r>
              <a:t>Stowarzyszenie Rodzin Pelikan w Gdańsku</a:t>
            </a:r>
          </a:p>
        </p:txBody>
      </p:sp>
      <p:pic>
        <p:nvPicPr>
          <p:cNvPr id="121" name="293A01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197" y="-47052"/>
            <a:ext cx="5477322" cy="8214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Przymus nie jest opresją!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8215" indent="-458215" algn="just" defTabSz="514095">
              <a:spcBef>
                <a:spcPts val="4000"/>
              </a:spcBef>
              <a:defRPr sz="4048"/>
            </a:pPr>
            <a:r>
              <a:t>Jest to narzędzie, które pozwoli Sądom zadbać o potrzeby dziecka, gdy rodzice z różnych powodów tego nie robią.</a:t>
            </a:r>
          </a:p>
          <a:p>
            <a:pPr marL="458215" indent="-458215" algn="just" defTabSz="514095">
              <a:spcBef>
                <a:spcPts val="4000"/>
              </a:spcBef>
              <a:defRPr sz="4048"/>
            </a:pPr>
            <a:r>
              <a:t>Korzystając z tego narzędzia chronimy dzieci przed traumatycznym wpływem konfliktu pomiędzy rodzicami, ale też wspieramy rodziców dając im odpowiednią wiedzę i znacząco zwiększając świadomość konsekwencji jakie poniosą ich dzieci, gdy porozumienie nie zostanie wypracowane.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355600" y="456555"/>
            <a:ext cx="12293600" cy="2693045"/>
          </a:xfrm>
          <a:prstGeom prst="rect">
            <a:avLst/>
          </a:prstGeom>
        </p:spPr>
        <p:txBody>
          <a:bodyPr/>
          <a:lstStyle/>
          <a:p>
            <a:pPr defTabSz="490727">
              <a:defRPr sz="6048"/>
            </a:pPr>
            <a:r>
              <a:t>Kampania </a:t>
            </a:r>
          </a:p>
          <a:p>
            <a:pPr defTabSz="490727">
              <a:defRPr sz="6048"/>
            </a:pPr>
            <a:r>
              <a:t>„dziecko w rozwodzie” </a:t>
            </a:r>
          </a:p>
          <a:p>
            <a:pPr defTabSz="490727">
              <a:defRPr sz="6048"/>
            </a:pPr>
            <a:r>
              <a:t>w gdańsku</a:t>
            </a:r>
          </a:p>
        </p:txBody>
      </p:sp>
      <p:pic>
        <p:nvPicPr>
          <p:cNvPr id="150" name="strona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3951" y="3457359"/>
            <a:ext cx="13292702" cy="5625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tron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43" y="0"/>
            <a:ext cx="561331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lakat_Dziecko_w_rozwodzi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801" y="-12877"/>
            <a:ext cx="7054487" cy="9976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2141092" y="344737"/>
            <a:ext cx="8722616" cy="8849615"/>
            <a:chOff x="0" y="0"/>
            <a:chExt cx="8722614" cy="8849614"/>
          </a:xfrm>
        </p:grpSpPr>
        <p:pic>
          <p:nvPicPr>
            <p:cNvPr id="157" name="broszura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8290815" cy="82908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722615" cy="88496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dobro dziecka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355600" y="25400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</a:pPr>
            <a:r>
              <a:t>Znalezienie takich rozwiązań i stworzenie dziecku takich warunków życia, aby zminimalizować koszty psychologiczne i materialno-bytowe wynikające        z rozstania rodziców.</a:t>
            </a:r>
          </a:p>
          <a:p>
            <a:pPr marL="0" indent="0" algn="just">
              <a:buSzTx/>
              <a:buNone/>
            </a:pPr>
            <a:r>
              <a:t>Rozpad rodziny wiąże się z licznymi zagrożeniami, które mogą zaważyć na jego dorosłym życiu.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904"/>
            </a:lvl1pPr>
          </a:lstStyle>
          <a:p>
            <a:pPr/>
            <a:r>
              <a:t>Rozpad rodziny - odpowiedzialność dorosłych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8215" indent="-458215" algn="just" defTabSz="514095">
              <a:spcBef>
                <a:spcPts val="4000"/>
              </a:spcBef>
              <a:defRPr sz="4048"/>
            </a:pPr>
            <a:r>
              <a:t>Konieczność uporania się z emocjami wynikającymi                z przechodzenia przez proces rozwodu, udziału                   w rozprawach sądowych, rozstrzygania sporów i uznania utrat oraz wprowadzenia wielu zmian w swoim życiu.</a:t>
            </a:r>
          </a:p>
          <a:p>
            <a:pPr marL="458215" indent="-458215" algn="just" defTabSz="514095">
              <a:spcBef>
                <a:spcPts val="4000"/>
              </a:spcBef>
              <a:defRPr sz="4048"/>
            </a:pPr>
            <a:r>
              <a:t>Skoncentrowanie się na sytuacji dziecka nie poprzez walkę       o nie, ale poprzez zauważenie i rozumienie emocji dziecka, wrażliwość na jego potrzeby oraz kierowanie się nimi przy podejmowaniu współpracy rodzicielskiej.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355600" y="393700"/>
            <a:ext cx="12293600" cy="3067646"/>
          </a:xfrm>
          <a:prstGeom prst="rect">
            <a:avLst/>
          </a:prstGeom>
        </p:spPr>
        <p:txBody>
          <a:bodyPr/>
          <a:lstStyle/>
          <a:p>
            <a:pPr defTabSz="543305">
              <a:defRPr sz="6696"/>
            </a:pPr>
            <a:r>
              <a:t>problem - </a:t>
            </a:r>
          </a:p>
          <a:p>
            <a:pPr defTabSz="543305">
              <a:defRPr sz="6696"/>
            </a:pPr>
            <a:r>
              <a:t>Brak gotowości rodziców do szukania porozumienia</a:t>
            </a:r>
          </a:p>
        </p:txBody>
      </p:sp>
      <p:pic>
        <p:nvPicPr>
          <p:cNvPr id="130" name="293A94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3533302"/>
            <a:ext cx="8715017" cy="58107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355600" y="101600"/>
            <a:ext cx="12293600" cy="2438400"/>
          </a:xfrm>
          <a:prstGeom prst="rect">
            <a:avLst/>
          </a:prstGeom>
        </p:spPr>
        <p:txBody>
          <a:bodyPr/>
          <a:lstStyle/>
          <a:p>
            <a:pPr/>
            <a:r>
              <a:t>Reedukacja rodziców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355600" y="26289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354076" indent="-354076" algn="just" defTabSz="397256">
              <a:spcBef>
                <a:spcPts val="3100"/>
              </a:spcBef>
              <a:defRPr sz="3128"/>
            </a:pPr>
            <a:r>
              <a:t>Rodzice mają dostępne formy wsparcia - dziecko jest całkowicie zależne od rodziców i dlatego w sytuacji kryzysu rodziny powinno być chronione        w sposób szczególny, by minimalizować konsekwencje płynące z niewiedzy   i braku odpowiedniego działania rodziców związanego ze zmaganiem się     z własnymi trudnymi emocjami.</a:t>
            </a:r>
          </a:p>
          <a:p>
            <a:pPr marL="354076" indent="-354076" algn="just" defTabSz="397256">
              <a:spcBef>
                <a:spcPts val="3100"/>
              </a:spcBef>
              <a:defRPr sz="3128"/>
            </a:pPr>
            <a:r>
              <a:t>Nieświadomość konsekwencji psychologicznych ponoszonych przez dzieci jest wśród rodziców zatrważająca.</a:t>
            </a:r>
          </a:p>
          <a:p>
            <a:pPr marL="354076" indent="-354076" algn="just" defTabSz="397256">
              <a:spcBef>
                <a:spcPts val="3100"/>
              </a:spcBef>
              <a:defRPr sz="3128"/>
            </a:pPr>
            <a:r>
              <a:t>Potrzeba wypracowania rozwiązań, które pozwolą w sytuacji rozpadu rodziny pobudzić aktywność rodziców i skutecznie ukierunkować ją na dziecko!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355600" y="25400"/>
            <a:ext cx="12293600" cy="2438400"/>
          </a:xfrm>
          <a:prstGeom prst="rect">
            <a:avLst/>
          </a:prstGeom>
        </p:spPr>
        <p:txBody>
          <a:bodyPr/>
          <a:lstStyle/>
          <a:p>
            <a:pPr/>
            <a:r>
              <a:t>Na jakiej podstawie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355600" y="2183060"/>
            <a:ext cx="12293600" cy="6694240"/>
          </a:xfrm>
          <a:prstGeom prst="rect">
            <a:avLst/>
          </a:prstGeom>
        </p:spPr>
        <p:txBody>
          <a:bodyPr/>
          <a:lstStyle/>
          <a:p>
            <a:pPr marL="0" indent="0" algn="ctr" defTabSz="321310">
              <a:spcBef>
                <a:spcPts val="2500"/>
              </a:spcBef>
              <a:buSzTx/>
              <a:buNone/>
              <a:defRPr sz="3080"/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Kodeks Rodzinny i Opiekuńczy</a:t>
            </a:r>
            <a:r>
              <a:t> </a:t>
            </a:r>
          </a:p>
          <a:p>
            <a:pPr marL="0" indent="0" algn="ctr" defTabSz="321310">
              <a:spcBef>
                <a:spcPts val="2500"/>
              </a:spcBef>
              <a:buSzTx/>
              <a:buNone/>
              <a:defRPr b="1" sz="4730">
                <a:latin typeface="Gill Sans"/>
                <a:ea typeface="Gill Sans"/>
                <a:cs typeface="Gill Sans"/>
                <a:sym typeface="Gill Sans"/>
              </a:defRPr>
            </a:pPr>
            <a:r>
              <a:t>Art. </a:t>
            </a:r>
            <a:r>
              <a:rPr b="0">
                <a:latin typeface="Arial Black"/>
                <a:ea typeface="Arial Black"/>
                <a:cs typeface="Arial Black"/>
                <a:sym typeface="Arial Black"/>
              </a:rPr>
              <a:t>109</a:t>
            </a:r>
          </a:p>
          <a:p>
            <a:pPr marL="0" indent="0" algn="ctr" defTabSz="321310">
              <a:spcBef>
                <a:spcPts val="2500"/>
              </a:spcBef>
              <a:buSzTx/>
              <a:buNone/>
              <a:defRPr sz="253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§ 1</a:t>
            </a:r>
          </a:p>
          <a:p>
            <a:pPr marL="0" indent="0" defTabSz="251460">
              <a:lnSpc>
                <a:spcPct val="100000"/>
              </a:lnSpc>
              <a:spcBef>
                <a:spcPts val="0"/>
              </a:spcBef>
              <a:buSzTx/>
              <a:buNone/>
              <a:defRPr sz="660">
                <a:solidFill>
                  <a:srgbClr val="4545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530">
                <a:latin typeface="+mn-lt"/>
                <a:ea typeface="+mn-ea"/>
                <a:cs typeface="+mn-cs"/>
                <a:sym typeface="Gill Sans Light"/>
              </a:rPr>
              <a:t>Jeżeli dobro dziecka jest zagrożone, sąd opiekuńczy wyda odpowiednie zarządzenia.</a:t>
            </a:r>
            <a:endParaRPr sz="2530">
              <a:latin typeface="+mn-lt"/>
              <a:ea typeface="+mn-ea"/>
              <a:cs typeface="+mn-cs"/>
              <a:sym typeface="Gill Sans Light"/>
            </a:endParaRPr>
          </a:p>
          <a:p>
            <a:pPr marL="0" indent="0" defTabSz="251460">
              <a:lnSpc>
                <a:spcPct val="100000"/>
              </a:lnSpc>
              <a:spcBef>
                <a:spcPts val="0"/>
              </a:spcBef>
              <a:buSzTx/>
              <a:buNone/>
              <a:defRPr sz="660">
                <a:solidFill>
                  <a:srgbClr val="4545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530">
              <a:latin typeface="+mn-lt"/>
              <a:ea typeface="+mn-ea"/>
              <a:cs typeface="+mn-cs"/>
              <a:sym typeface="Gill Sans Light"/>
            </a:endParaRPr>
          </a:p>
          <a:p>
            <a:pPr marL="0" indent="0" algn="ctr" defTabSz="251460">
              <a:lnSpc>
                <a:spcPct val="100000"/>
              </a:lnSpc>
              <a:spcBef>
                <a:spcPts val="0"/>
              </a:spcBef>
              <a:buSzTx/>
              <a:buNone/>
              <a:defRPr sz="2530">
                <a:solidFill>
                  <a:srgbClr val="454545"/>
                </a:solidFill>
              </a:defRPr>
            </a:pPr>
            <a:r>
              <a:rPr>
                <a:latin typeface="Arial Black"/>
                <a:ea typeface="Arial Black"/>
                <a:cs typeface="Arial Black"/>
                <a:sym typeface="Arial Black"/>
              </a:rPr>
              <a:t>§ 2</a:t>
            </a:r>
          </a:p>
          <a:p>
            <a:pPr marL="0" indent="0" defTabSz="251460">
              <a:lnSpc>
                <a:spcPct val="100000"/>
              </a:lnSpc>
              <a:spcBef>
                <a:spcPts val="0"/>
              </a:spcBef>
              <a:buSzTx/>
              <a:buNone/>
              <a:defRPr sz="2530">
                <a:solidFill>
                  <a:srgbClr val="454545"/>
                </a:solidFill>
              </a:defRPr>
            </a:pPr>
            <a:r>
              <a:t>Sąd opiekuńczy może w szczególności:</a:t>
            </a:r>
          </a:p>
          <a:p>
            <a:pPr marL="0" indent="0" defTabSz="251460">
              <a:lnSpc>
                <a:spcPct val="100000"/>
              </a:lnSpc>
              <a:spcBef>
                <a:spcPts val="0"/>
              </a:spcBef>
              <a:buSzTx/>
              <a:buNone/>
              <a:defRPr sz="2530">
                <a:solidFill>
                  <a:srgbClr val="454545"/>
                </a:solidFill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1) </a:t>
            </a:r>
            <a:r>
              <a:t>zobowiązać rodziców oraz małoletniego do określonego postępowania, w szczególności do pracy z asystentem rodziny, realizowania innych form pracy z rodziną, skierować małoletniego do placówki wsparcia dziennego, określonych w przepisach o wspieraniu rodziny i systemie pieczy zastępczej lub skierować rodziców do placówki albo specjalisty zajmujących się terapią rodzinną, poradnictwem lub świadczących rodzinie inną stosowną pomoc z jednoczesnym wskazaniem sposobu kontroli wykonania wydanych zarządzeń.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Narzędzie wsparcia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355600" y="2597894"/>
            <a:ext cx="12293600" cy="6431806"/>
          </a:xfrm>
          <a:prstGeom prst="rect">
            <a:avLst/>
          </a:prstGeom>
        </p:spPr>
        <p:txBody>
          <a:bodyPr/>
          <a:lstStyle/>
          <a:p>
            <a:pPr marL="484251" indent="-484251" algn="just" defTabSz="543305">
              <a:spcBef>
                <a:spcPts val="4200"/>
              </a:spcBef>
              <a:defRPr sz="4278"/>
            </a:pPr>
            <a:r>
              <a:t>Udział rodziców trwających w konflikcie w zajęciach edukacyjnych w celu zwiększenia ich świadomości, poprzez wyposażenie w odpowiednią wiedzę             i umiejętności, które pozwolą przeprowadzić dziecko przez rozwód dbając o jego ochronę.</a:t>
            </a:r>
          </a:p>
          <a:p>
            <a:pPr marL="484251" indent="-484251" algn="just" defTabSz="543305">
              <a:spcBef>
                <a:spcPts val="4200"/>
              </a:spcBef>
              <a:defRPr sz="4278"/>
            </a:pPr>
            <a:r>
              <a:rPr b="1">
                <a:latin typeface="Gill Sans"/>
                <a:ea typeface="Gill Sans"/>
                <a:cs typeface="Gill Sans"/>
                <a:sym typeface="Gill Sans"/>
              </a:rPr>
              <a:t>EFEKT</a:t>
            </a:r>
            <a:r>
              <a:t>: nabycie wiedzy i umiejętności w celu rekonstrukcji świata dziecka w sytuacji rozpadu rodziny.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,gcsi,7468BE84E187606DE3D2FC1190F9D9AAFA35E609,mpid,5,maxwidth,740,maxheight,69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-9214"/>
            <a:ext cx="7897827" cy="9311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Dlaczego to działa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355600" y="24638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359282" indent="-359282" algn="just" defTabSz="403097">
              <a:spcBef>
                <a:spcPts val="3100"/>
              </a:spcBef>
              <a:defRPr sz="3174"/>
            </a:pPr>
            <a:r>
              <a:t>Uwaga rodziców zostaje ukierunkowana na dziecko.</a:t>
            </a:r>
          </a:p>
          <a:p>
            <a:pPr marL="359282" indent="-359282" algn="just" defTabSz="403097">
              <a:spcBef>
                <a:spcPts val="3100"/>
              </a:spcBef>
              <a:defRPr sz="3174"/>
            </a:pPr>
            <a:r>
              <a:t>Rodzice otrzymują wsparcie, co znacząco wpływa na poprawienie ich jakości życia w tej trudnej sytuacji w jakiej się znaleźli, co przekłada się na ich większe rozumienie swoich emocji i sposobu postępowania.</a:t>
            </a:r>
          </a:p>
          <a:p>
            <a:pPr marL="359282" indent="-359282" algn="just" defTabSz="403097">
              <a:spcBef>
                <a:spcPts val="3100"/>
              </a:spcBef>
              <a:defRPr sz="3174"/>
            </a:pPr>
            <a:r>
              <a:t>Rodzice dostrzegają, że dobro dziecka nie należy postrzegać przez pryzmat własnego dobra, bo to nie są te same dobra.</a:t>
            </a:r>
          </a:p>
          <a:p>
            <a:pPr marL="359282" indent="-359282" algn="just" defTabSz="403097">
              <a:spcBef>
                <a:spcPts val="3100"/>
              </a:spcBef>
              <a:defRPr sz="3174"/>
            </a:pPr>
            <a:r>
              <a:t>Rodzice konfrontują się z faktem, iż rozpad rodziny jest końcem dotychczasowego świata dziecka, a ich odpowiedzialnością jest potrafić zrozumieć emocje dziecka i zabezpieczyć jego potrzeby.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