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1" r:id="rId4"/>
    <p:sldId id="303" r:id="rId5"/>
    <p:sldId id="278" r:id="rId6"/>
    <p:sldId id="265" r:id="rId7"/>
    <p:sldId id="266" r:id="rId8"/>
    <p:sldId id="306" r:id="rId9"/>
    <p:sldId id="267" r:id="rId10"/>
    <p:sldId id="268" r:id="rId11"/>
    <p:sldId id="269" r:id="rId12"/>
    <p:sldId id="270" r:id="rId13"/>
    <p:sldId id="300" r:id="rId14"/>
    <p:sldId id="301" r:id="rId15"/>
    <p:sldId id="272" r:id="rId16"/>
    <p:sldId id="302" r:id="rId17"/>
    <p:sldId id="275" r:id="rId18"/>
    <p:sldId id="295" r:id="rId19"/>
    <p:sldId id="298" r:id="rId20"/>
    <p:sldId id="288" r:id="rId21"/>
    <p:sldId id="294" r:id="rId22"/>
    <p:sldId id="297" r:id="rId23"/>
    <p:sldId id="299" r:id="rId24"/>
    <p:sldId id="304" r:id="rId25"/>
    <p:sldId id="305" r:id="rId26"/>
    <p:sldId id="264" r:id="rId2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284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C70E-8E8A-4DDC-A162-AF6C54F4824D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3B8A-56F2-4288-849C-29579EAAE3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8A91-3B92-426B-B0AF-68A73A39F194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BD60-269D-4CCA-B94A-45DF55C9FE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ACF2-D798-4E0F-9D07-68C2989D4ECF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B7A1-F3B3-4DFC-A7D9-3FC2928648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A5EB-FE25-495C-B134-42D64BD83E87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ECC1-53A2-4416-95A1-0D7AD6598A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64CC-E7BF-4ABB-ABD8-719512685BA4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E6DC-7190-4DD3-9CDF-627FE2AFFF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758C-A077-4D25-8448-4FD27F4500BB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FF75-89AD-46DD-8A4F-A121E5B2EB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64C4-B6CA-4164-82B5-8676369A745B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89DB-A82B-4532-94B0-EA2E76FA00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7E9F-7DBE-48EF-876F-1FE6BFEB806D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DDFD-931F-4DAF-9ABD-CBF79D4B48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467-1B3A-46B8-A24D-D3CF95D89394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EA17-2F11-4519-9EDE-3A2681C2D6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6DEC-2A2F-4329-9020-557C4D2B2E24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C0CC-3D4A-4E9D-8EF5-30EB35FA72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E039-1467-4B21-803D-0254E9109E8B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6F5A-353F-44F6-901D-5DB2309307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05522-CB11-4721-B336-57D6F6AAD194}" type="datetimeFigureOut">
              <a:rPr lang="pl-PL"/>
              <a:pPr>
                <a:defRPr/>
              </a:pPr>
              <a:t>2017-06-23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7FBB6D-11D4-422F-9270-163A1DED3A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2837532"/>
          </a:xfrm>
        </p:spPr>
        <p:txBody>
          <a:bodyPr/>
          <a:lstStyle/>
          <a:p>
            <a:pPr marL="88900"/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KLAUZULE SPOŁECZNE</a:t>
            </a:r>
            <a:r>
              <a:rPr lang="pl-PL" sz="32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32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 M.ST. WARSZAWIE </a:t>
            </a:r>
            <a:r>
              <a:rPr lang="pl-PL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3200" b="1" smtClean="0">
                <a:latin typeface="Arial" pitchFamily="34" charset="0"/>
                <a:cs typeface="Arial" pitchFamily="34" charset="0"/>
              </a:rPr>
              <a:t>18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MIESIĘCY</a:t>
            </a: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STOSOWANIA</a:t>
            </a:r>
            <a:b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01.10.2015 r. –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.03.2017 r.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ZNAK_PROMOCYJNY_FC_PL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360487" cy="161925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11" name="Picture 8" descr="Syrenka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lach\Downloads\office-594132_1920.jpg"/>
          <p:cNvPicPr>
            <a:picLocks noChangeAspect="1" noChangeArrowheads="1"/>
          </p:cNvPicPr>
          <p:nvPr/>
        </p:nvPicPr>
        <p:blipFill>
          <a:blip r:embed="rId2" cstate="print"/>
          <a:srcRect l="55948" r="5639"/>
          <a:stretch>
            <a:fillRect/>
          </a:stretch>
        </p:blipFill>
        <p:spPr bwMode="auto">
          <a:xfrm>
            <a:off x="5436096" y="0"/>
            <a:ext cx="3707904" cy="6435212"/>
          </a:xfrm>
          <a:prstGeom prst="rect">
            <a:avLst/>
          </a:prstGeom>
          <a:noFill/>
        </p:spPr>
      </p:pic>
      <p:sp>
        <p:nvSpPr>
          <p:cNvPr id="6146" name="Podtytuł 4"/>
          <p:cNvSpPr txBox="1">
            <a:spLocks/>
          </p:cNvSpPr>
          <p:nvPr/>
        </p:nvSpPr>
        <p:spPr bwMode="auto">
          <a:xfrm>
            <a:off x="611560" y="980728"/>
            <a:ext cx="48965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Tx/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od 01.10.2015 r. do 31.03.2017 r.: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66700">
              <a:lnSpc>
                <a:spcPct val="120000"/>
              </a:lnSpc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266700">
              <a:lnSpc>
                <a:spcPct val="120000"/>
              </a:lnSpc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wyniku postępowań z zastosowaniem klauzul społecznych podpisano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1 175 umów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 wartości 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1 169 884 750 zł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(w tym umowa zawarta przez ZTM w Warszawie do 2023 r. o wartości 572 000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000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zł).</a:t>
            </a:r>
          </a:p>
          <a:p>
            <a:pPr marL="266700">
              <a:lnSpc>
                <a:spcPct val="120000"/>
              </a:lnSpc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Najczęściej stosowana  klauzula: zatrudnienie na umowę o pracę (art. 29 ust. 3a, wcześniej art. 29 ust. 4 pkt 4).</a:t>
            </a:r>
          </a:p>
          <a:p>
            <a:pPr marL="266700">
              <a:lnSpc>
                <a:spcPct val="120000"/>
              </a:lnSpc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Do realizacji umów zostało zaangażowanych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4 710 osób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na podstawie umowy o pracę.</a:t>
            </a:r>
          </a:p>
          <a:p>
            <a:pPr marL="342900" indent="-342900">
              <a:spcBef>
                <a:spcPct val="20000"/>
              </a:spcBef>
            </a:pPr>
            <a:endParaRPr lang="pl-PL" sz="1000" b="1" dirty="0">
              <a:latin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Stosowanie klauzul </a:t>
            </a:r>
          </a:p>
          <a:p>
            <a:r>
              <a:rPr lang="pl-PL" sz="2400" b="1" dirty="0" smtClean="0"/>
              <a:t>społecznych</a:t>
            </a:r>
            <a:endParaRPr lang="pl-PL" sz="24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709857" y="4031353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3568" y="2375169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83568" y="5183481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Symbol zastępczy zawartości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06953"/>
              </p:ext>
            </p:extLst>
          </p:nvPr>
        </p:nvGraphicFramePr>
        <p:xfrm>
          <a:off x="0" y="188913"/>
          <a:ext cx="9034463" cy="61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Arkusz" r:id="rId3" imgW="9086732" imgH="6200820" progId="Excel.Sheet.8">
                  <p:embed/>
                </p:oleObj>
              </mc:Choice>
              <mc:Fallback>
                <p:oleObj name="Arkusz" r:id="rId3" imgW="9086732" imgH="6200820" progId="Excel.Sheet.8">
                  <p:embed/>
                  <p:pic>
                    <p:nvPicPr>
                      <p:cNvPr id="0" name="Picture 4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034463" cy="616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74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STOSOWANIE KLAUZULI</a:t>
            </a:r>
          </a:p>
          <a:p>
            <a:pPr>
              <a:defRPr sz="2174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zatrudnienie 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na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umowę</a:t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o pracę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Symbol zastępczy zawartości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79733"/>
              </p:ext>
            </p:extLst>
          </p:nvPr>
        </p:nvGraphicFramePr>
        <p:xfrm>
          <a:off x="-50800" y="339873"/>
          <a:ext cx="9131300" cy="611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Arkusz" r:id="rId3" imgW="9134545" imgH="6114960" progId="Excel.Sheet.8">
                  <p:embed/>
                </p:oleObj>
              </mc:Choice>
              <mc:Fallback>
                <p:oleObj name="Arkusz" r:id="rId3" imgW="9134545" imgH="6114960" progId="Excel.Sheet.8">
                  <p:embed/>
                  <p:pic>
                    <p:nvPicPr>
                      <p:cNvPr id="0" name="Picture 5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339873"/>
                        <a:ext cx="9131300" cy="611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11560" y="33265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73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STOSOWANIE KLAUZUL SPOŁECZNYCH</a:t>
            </a:r>
          </a:p>
          <a:p>
            <a:pPr>
              <a:defRPr sz="2173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1.10.2015-31.03.2017</a:t>
            </a:r>
            <a:endParaRPr lang="pl-PL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elach\Desktop\klauzule foto prezentacja\13131288_1087362481337748_5050191625885041380_o.jpg"/>
          <p:cNvPicPr>
            <a:picLocks noChangeAspect="1" noChangeArrowheads="1"/>
          </p:cNvPicPr>
          <p:nvPr/>
        </p:nvPicPr>
        <p:blipFill>
          <a:blip r:embed="rId2" cstate="print"/>
          <a:srcRect l="34803" r="26883"/>
          <a:stretch>
            <a:fillRect/>
          </a:stretch>
        </p:blipFill>
        <p:spPr bwMode="auto">
          <a:xfrm>
            <a:off x="6012160" y="0"/>
            <a:ext cx="3131840" cy="6393991"/>
          </a:xfrm>
          <a:prstGeom prst="rect">
            <a:avLst/>
          </a:prstGeom>
          <a:noFill/>
        </p:spPr>
      </p:pic>
      <p:sp>
        <p:nvSpPr>
          <p:cNvPr id="6146" name="Podtytuł 4"/>
          <p:cNvSpPr txBox="1">
            <a:spLocks/>
          </p:cNvSpPr>
          <p:nvPr/>
        </p:nvSpPr>
        <p:spPr bwMode="auto">
          <a:xfrm>
            <a:off x="611560" y="1340768"/>
            <a:ext cx="51845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Umowy z klauzulą zatrudnienie na umowę o pracę: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Praga-Północ –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356 umów i 2 umowy </a:t>
            </a:r>
            <a:br>
              <a:rPr lang="pl-PL" sz="16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klauzulą zatrudnieniową (osoby bezrobotne)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Wola –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52 umowy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Śródmieście –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22 umowy 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Praga Południe – 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13 umów</a:t>
            </a:r>
          </a:p>
          <a:p>
            <a:pPr marL="266700"/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Targówek– 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12 umów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Stołeczny Zarząd Rozbudowy Miasta –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7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umów 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Zarząd Transportu Miejskiego –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6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umów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Żoliborz –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6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umów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chemeClr val="tx1"/>
                </a:solidFill>
              </a:rPr>
              <a:t>Jednostki nieobjęte Zarządzeniem </a:t>
            </a:r>
          </a:p>
          <a:p>
            <a:endParaRPr lang="pl-PL" sz="22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3568" y="342900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3568" y="2951233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83568" y="393305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683568" y="4895449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683568" y="515719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683568" y="2231153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683568" y="443711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683568" y="5399505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elach\Desktop\klauzule foto prezentacja\13131288_1087362481337748_5050191625885041380_o.jpg"/>
          <p:cNvPicPr>
            <a:picLocks noChangeAspect="1" noChangeArrowheads="1"/>
          </p:cNvPicPr>
          <p:nvPr/>
        </p:nvPicPr>
        <p:blipFill>
          <a:blip r:embed="rId2" cstate="print"/>
          <a:srcRect l="34803" r="26883"/>
          <a:stretch>
            <a:fillRect/>
          </a:stretch>
        </p:blipFill>
        <p:spPr bwMode="auto">
          <a:xfrm>
            <a:off x="6012160" y="0"/>
            <a:ext cx="3131840" cy="6393991"/>
          </a:xfrm>
          <a:prstGeom prst="rect">
            <a:avLst/>
          </a:prstGeom>
          <a:noFill/>
        </p:spPr>
      </p:pic>
      <p:sp>
        <p:nvSpPr>
          <p:cNvPr id="6146" name="Podtytuł 4"/>
          <p:cNvSpPr txBox="1">
            <a:spLocks/>
          </p:cNvSpPr>
          <p:nvPr/>
        </p:nvSpPr>
        <p:spPr bwMode="auto">
          <a:xfrm>
            <a:off x="611560" y="1340768"/>
            <a:ext cx="51845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Zarząd Dróg Miejskich –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4 umowy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Włochy –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umowy</a:t>
            </a:r>
            <a:br>
              <a:rPr lang="pl-PL" sz="16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cs typeface="Arial" pitchFamily="34" charset="0"/>
              </a:rPr>
              <a:t>Urząd Pracy m.st. Warszawy –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2 umowy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Ośrodek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Sportu i Rekreacji m.st. Warszawy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Dzielnicy Targówek–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2 umowy z podwójnymi klauzulami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(zatrudnienie na umowę o pracę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1 osoby bezrobotnej)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Wawer– 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umowa z podwójną klauzulą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(zatrudnienie na umowę o pracę 20 osób niepełnosprawnych)</a:t>
            </a:r>
          </a:p>
          <a:p>
            <a:pPr marL="266700"/>
            <a:r>
              <a:rPr lang="pl-PL" sz="1600" dirty="0" smtClean="0">
                <a:latin typeface="Arial" pitchFamily="34" charset="0"/>
                <a:cs typeface="Arial" pitchFamily="34" charset="0"/>
              </a:rPr>
              <a:t>Zakład Gospodarowania Nieruchomościami Dzielnicy Mokotów– 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umowa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Zarząd Mienia Skarbu Państwa –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umowa </a:t>
            </a:r>
          </a:p>
          <a:p>
            <a:pPr marL="266700">
              <a:buFont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Zarząd Zieleni m.st. Warszawy -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1 umowa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Zarząd Praskich Terenów Publicznych w Dzielnicy Praga Północ –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1 umowa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chemeClr val="tx1"/>
                </a:solidFill>
              </a:rPr>
              <a:t>Jednostki nieobjęte Zarządzeniem</a:t>
            </a:r>
          </a:p>
          <a:p>
            <a:endParaRPr lang="pl-PL" sz="22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3568" y="234888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3568" y="1871113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83568" y="357301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683568" y="4967457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683568" y="522920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683568" y="162880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683568" y="450912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683568" y="551723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93033"/>
            <a:ext cx="11588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Zastosowanie dwóch klauzul w jednym postępowaniu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1700808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1463"/>
            <a:r>
              <a:rPr lang="pl-PL" sz="2000" dirty="0" smtClean="0">
                <a:latin typeface="Arial" pitchFamily="34" charset="0"/>
                <a:cs typeface="Arial" pitchFamily="34" charset="0"/>
              </a:rPr>
              <a:t>Komórki/jednostki m.st. Warszawy podpisały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48 umów</a:t>
            </a:r>
            <a:br>
              <a:rPr lang="pl-PL" sz="2000" b="1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z jednoczesnym zastosowaniem dwóch klauzul społecznych. Łączeniu podlegały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głównie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klauzule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tzw. zatrudnieniowa </a:t>
            </a:r>
            <a:br>
              <a:rPr lang="pl-PL" sz="2000" b="1" dirty="0" smtClean="0"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i pracownicza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(z art. 29 ust. 4 oraz z art. 29 ust. 3a).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Biuro Organizacji Urzędu m.st. Warszawy</a:t>
            </a:r>
          </a:p>
          <a:p>
            <a:pPr marL="271463"/>
            <a:r>
              <a:rPr lang="pl-PL" sz="2000" dirty="0" smtClean="0">
                <a:latin typeface="Arial" pitchFamily="34" charset="0"/>
                <a:cs typeface="Arial" pitchFamily="34" charset="0"/>
              </a:rPr>
              <a:t>Urzędy Dzielnic m.st. Warszawy: Białołęka, Bielany, Ochota, Praga Południe, Wola</a:t>
            </a:r>
          </a:p>
          <a:p>
            <a:pPr marL="271463"/>
            <a:r>
              <a:rPr lang="pl-PL" sz="2000" dirty="0" smtClean="0">
                <a:latin typeface="Arial" pitchFamily="34" charset="0"/>
                <a:cs typeface="Arial" pitchFamily="34" charset="0"/>
              </a:rPr>
              <a:t>Centrum Administracyjne nr 1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Centrum Alzheimera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Centrum Wspierania Rodzin „Rodzinna Warszawa”</a:t>
            </a:r>
          </a:p>
          <a:p>
            <a:pPr marL="271463"/>
            <a:r>
              <a:rPr lang="pl-PL" sz="2000" dirty="0" smtClean="0">
                <a:latin typeface="Arial" pitchFamily="34" charset="0"/>
                <a:cs typeface="Arial" pitchFamily="34" charset="0"/>
              </a:rPr>
              <a:t>Ośrodek Pomocy Społecznej Dzielnicy Wola</a:t>
            </a:r>
          </a:p>
          <a:p>
            <a:pPr marL="271463"/>
            <a:r>
              <a:rPr lang="pl-PL" sz="2000" dirty="0" smtClean="0">
                <a:latin typeface="Arial" pitchFamily="34" charset="0"/>
                <a:cs typeface="Arial" pitchFamily="34" charset="0"/>
              </a:rPr>
              <a:t>Ośrodek Sportu i Rekreacji m.st. Warszawy w Dzielnicy Targówek </a:t>
            </a:r>
            <a:endParaRPr lang="pl-PL" sz="1700" dirty="0" smtClean="0">
              <a:latin typeface="+mj-lt"/>
              <a:cs typeface="Arial" charset="0"/>
            </a:endParaRPr>
          </a:p>
          <a:p>
            <a:pPr marL="271463"/>
            <a:endParaRPr lang="pl-PL" sz="1700" dirty="0" smtClean="0">
              <a:latin typeface="+mj-lt"/>
              <a:cs typeface="Arial" charset="0"/>
            </a:endParaRPr>
          </a:p>
          <a:p>
            <a:pPr marL="271463">
              <a:lnSpc>
                <a:spcPct val="150000"/>
              </a:lnSpc>
            </a:pPr>
            <a:endParaRPr lang="pl-PL" sz="1700" dirty="0" smtClean="0">
              <a:latin typeface="+mj-lt"/>
            </a:endParaRPr>
          </a:p>
          <a:p>
            <a:pPr marL="271463"/>
            <a:endParaRPr lang="pl-PL" sz="1700" dirty="0" smtClean="0">
              <a:latin typeface="+mj-lt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755576" y="371703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55576" y="465313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55576" y="4941168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755576" y="4319385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755576" y="342900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55576" y="5255489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11588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4"/>
          <p:cNvSpPr txBox="1">
            <a:spLocks/>
          </p:cNvSpPr>
          <p:nvPr/>
        </p:nvSpPr>
        <p:spPr bwMode="auto">
          <a:xfrm>
            <a:off x="647119" y="116632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1463"/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W dwóch umowach połączono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klauzulę zastrzeżoną </a:t>
            </a:r>
            <a:br>
              <a:rPr lang="pl-PL" sz="2000" b="1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(art. 22 ust. 2/2a)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z klauzulą pracowniczą</a:t>
            </a:r>
            <a:r>
              <a:rPr lang="pl-PL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(art. 29 ust. 3a):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271463"/>
            <a:r>
              <a:rPr lang="pl-PL" sz="2000" dirty="0" smtClean="0">
                <a:latin typeface="Arial" pitchFamily="34" charset="0"/>
                <a:cs typeface="Arial" pitchFamily="34" charset="0"/>
              </a:rPr>
              <a:t>Centrum Komunikacji Społecznej</a:t>
            </a:r>
          </a:p>
          <a:p>
            <a:pPr marL="271463"/>
            <a:r>
              <a:rPr lang="pl-PL" sz="2000" dirty="0" smtClean="0">
                <a:latin typeface="Arial" pitchFamily="34" charset="0"/>
                <a:cs typeface="Arial" pitchFamily="34" charset="0"/>
              </a:rPr>
              <a:t>Zakład Gospodarowania Nieruchomościami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w Dzielnicy Wawer m.st. Warszawy</a:t>
            </a:r>
            <a:endParaRPr lang="pl-PL" sz="2000" dirty="0" smtClean="0"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Zastosowanie dwóch klauzul w jednym postępowaniu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55576" y="3239265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55576" y="2951233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Stosowanie klauzul społecznych</a:t>
            </a:r>
          </a:p>
          <a:p>
            <a:r>
              <a:rPr lang="pl-PL" sz="2400" b="1" dirty="0" smtClean="0"/>
              <a:t> w Warszawie</a:t>
            </a:r>
            <a:endParaRPr lang="pl-PL" sz="24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1340768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Tx/>
              <a:buNone/>
            </a:pPr>
            <a:r>
              <a:rPr lang="pl-PL" sz="1700" b="1" dirty="0" smtClean="0">
                <a:latin typeface="Arial" pitchFamily="34" charset="0"/>
                <a:cs typeface="Arial" pitchFamily="34" charset="0"/>
              </a:rPr>
              <a:t>NAJCZĘŚCIEJ KLAUZULE SPOŁECZNE BYŁY STOSOWANE W POSTĘPOWANIACH DOTYCZĄCYCH:</a:t>
            </a:r>
          </a:p>
          <a:p>
            <a:pPr>
              <a:lnSpc>
                <a:spcPct val="120000"/>
              </a:lnSpc>
              <a:buFontTx/>
              <a:buNone/>
            </a:pPr>
            <a:endParaRPr lang="pl-PL" sz="1000" b="1" dirty="0" smtClean="0">
              <a:latin typeface="Arial" pitchFamily="34" charset="0"/>
              <a:cs typeface="Arial" pitchFamily="34" charset="0"/>
            </a:endParaRPr>
          </a:p>
          <a:p>
            <a:pPr marL="271463">
              <a:lnSpc>
                <a:spcPct val="120000"/>
              </a:lnSpc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usług remontowych i konserwacyjnych;</a:t>
            </a:r>
          </a:p>
          <a:p>
            <a:pPr marL="271463">
              <a:lnSpc>
                <a:spcPct val="120000"/>
              </a:lnSpc>
            </a:pPr>
            <a:endParaRPr lang="pl-PL" sz="400" dirty="0" smtClean="0">
              <a:latin typeface="Arial" pitchFamily="34" charset="0"/>
              <a:cs typeface="Arial" pitchFamily="34" charset="0"/>
            </a:endParaRPr>
          </a:p>
          <a:p>
            <a:pPr marL="271463">
              <a:lnSpc>
                <a:spcPct val="120000"/>
              </a:lnSpc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usług opiekuńczych oraz cateringowych</a:t>
            </a:r>
            <a:br>
              <a:rPr lang="pl-PL" sz="1700" dirty="0" smtClean="0">
                <a:latin typeface="Arial" pitchFamily="34" charset="0"/>
                <a:cs typeface="Arial" pitchFamily="34" charset="0"/>
              </a:rPr>
            </a:br>
            <a:r>
              <a:rPr lang="pl-PL" sz="1700" dirty="0" smtClean="0">
                <a:latin typeface="Arial" pitchFamily="34" charset="0"/>
                <a:cs typeface="Arial" pitchFamily="34" charset="0"/>
              </a:rPr>
              <a:t>dla podopiecznych OPS i CPS;</a:t>
            </a:r>
          </a:p>
          <a:p>
            <a:pPr marL="271463">
              <a:lnSpc>
                <a:spcPct val="120000"/>
              </a:lnSpc>
            </a:pPr>
            <a:endParaRPr lang="pl-PL" sz="400" dirty="0" smtClean="0">
              <a:latin typeface="Arial" pitchFamily="34" charset="0"/>
              <a:cs typeface="Arial" pitchFamily="34" charset="0"/>
            </a:endParaRPr>
          </a:p>
          <a:p>
            <a:pPr marL="271463">
              <a:lnSpc>
                <a:spcPct val="120000"/>
              </a:lnSpc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usług ochrony obiektów i mienia;</a:t>
            </a:r>
          </a:p>
          <a:p>
            <a:pPr marL="271463">
              <a:lnSpc>
                <a:spcPct val="120000"/>
              </a:lnSpc>
            </a:pPr>
            <a:endParaRPr lang="pl-PL" sz="400" dirty="0" smtClean="0">
              <a:latin typeface="Arial" pitchFamily="34" charset="0"/>
              <a:cs typeface="Arial" pitchFamily="34" charset="0"/>
            </a:endParaRPr>
          </a:p>
          <a:p>
            <a:pPr marL="271463">
              <a:lnSpc>
                <a:spcPct val="120000"/>
              </a:lnSpc>
            </a:pPr>
            <a:r>
              <a:rPr lang="pl-PL" sz="1700" dirty="0" smtClean="0">
                <a:latin typeface="Arial" pitchFamily="34" charset="0"/>
                <a:cs typeface="Arial" pitchFamily="34" charset="0"/>
              </a:rPr>
              <a:t>usług utrzymania czystości.</a:t>
            </a:r>
          </a:p>
        </p:txBody>
      </p:sp>
      <p:sp>
        <p:nvSpPr>
          <p:cNvPr id="18" name="Elipsa 17"/>
          <p:cNvSpPr/>
          <p:nvPr/>
        </p:nvSpPr>
        <p:spPr>
          <a:xfrm>
            <a:off x="683568" y="2780928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683568" y="3140968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683568" y="3861048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3568" y="4221088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8130" name="Picture 2" descr="C:\Users\elach\Downloads\head-682484_1920.jpg"/>
          <p:cNvPicPr>
            <a:picLocks noChangeAspect="1" noChangeArrowheads="1"/>
          </p:cNvPicPr>
          <p:nvPr/>
        </p:nvPicPr>
        <p:blipFill>
          <a:blip r:embed="rId3" cstate="print"/>
          <a:srcRect l="13583" r="13430"/>
          <a:stretch>
            <a:fillRect/>
          </a:stretch>
        </p:blipFill>
        <p:spPr bwMode="auto">
          <a:xfrm>
            <a:off x="6048672" y="1"/>
            <a:ext cx="3095328" cy="6381327"/>
          </a:xfrm>
          <a:prstGeom prst="rect">
            <a:avLst/>
          </a:prstGeom>
          <a:noFill/>
        </p:spPr>
      </p:pic>
      <p:sp>
        <p:nvSpPr>
          <p:cNvPr id="14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Stosowanie klauzul społecznych w Warszawie</a:t>
            </a:r>
            <a:endParaRPr lang="pl-PL" sz="24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1124744"/>
            <a:ext cx="74168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pl-PL" sz="2400" dirty="0" smtClean="0"/>
              <a:t>Wszystkie komórki / jednostki m.st. Warszawy zobligowane są do wprowadzania do </a:t>
            </a:r>
            <a:r>
              <a:rPr lang="pl-PL" sz="2400" b="1" dirty="0" smtClean="0"/>
              <a:t>Centralnego Rejestru Umów</a:t>
            </a:r>
            <a:r>
              <a:rPr lang="pl-PL" sz="2400" dirty="0" smtClean="0">
                <a:solidFill>
                  <a:srgbClr val="00B0F0"/>
                </a:solidFill>
              </a:rPr>
              <a:t> </a:t>
            </a:r>
            <a:r>
              <a:rPr lang="pl-PL" sz="2400" dirty="0" smtClean="0"/>
              <a:t>informacji nt. postępowań o udzielenie zamówienia publicznego z zastosowaniem klauzul społecznych zakończonych podpisaniem umowy.</a:t>
            </a:r>
            <a:endParaRPr lang="pl-PL" sz="2400" dirty="0"/>
          </a:p>
        </p:txBody>
      </p:sp>
      <p:sp>
        <p:nvSpPr>
          <p:cNvPr id="8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Miejsce na nowy wygląd CRU</a:t>
            </a:r>
            <a:endParaRPr lang="pl-PL" dirty="0"/>
          </a:p>
        </p:txBody>
      </p:sp>
      <p:pic>
        <p:nvPicPr>
          <p:cNvPr id="54275" name="Obraz 1" descr="image001"/>
          <p:cNvPicPr>
            <a:picLocks noChangeAspect="1" noChangeArrowheads="1"/>
          </p:cNvPicPr>
          <p:nvPr/>
        </p:nvPicPr>
        <p:blipFill rotWithShape="1">
          <a:blip r:embed="rId2" cstate="print"/>
          <a:srcRect t="13591" b="4392"/>
          <a:stretch/>
        </p:blipFill>
        <p:spPr bwMode="auto">
          <a:xfrm>
            <a:off x="0" y="0"/>
            <a:ext cx="12076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 „Ośrodek Wspierania Ekonomii Społecznej w subregionie warszawskim”</a:t>
            </a:r>
            <a:endParaRPr lang="pl-PL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just"/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2015 roku m.st. Warszawa było partnerem </a:t>
            </a:r>
            <a:b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projekcie „Ośrodek Wspierania Ekonomii Społecznej w subregionie warszawskim”, współfinansowanym ze środków Unii Europejskiej </a:t>
            </a:r>
            <a:b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ramach Europejskiego Funduszu Społecznego (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poddziałanie: 7.2.2 Wsparcie ekonomii społecznej). </a:t>
            </a:r>
          </a:p>
          <a:p>
            <a:pPr algn="just"/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Lider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em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projektu była Fundacja 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Rozwoju Społeczeństwa Obywatelskiego a pozostałymi partnerami: Fundacja Inicjatyw Społeczno-Ekonomicznych i Stowarzyszenie BORIS.</a:t>
            </a:r>
          </a:p>
          <a:p>
            <a:pPr algn="just"/>
            <a:endParaRPr lang="pl-PL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endParaRPr lang="pl-PL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Odstąpienia od stosowania klauzul społecznych</a:t>
            </a:r>
            <a:br>
              <a:rPr lang="pl-PL" sz="3200" b="1" dirty="0" smtClean="0"/>
            </a:b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1340768"/>
            <a:ext cx="66247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Jeśli kierownik komórki/jednostki zobligowanej do stosowania Zarządzenia uzna, </a:t>
            </a:r>
            <a:br>
              <a:rPr lang="pl-PL" sz="2400" dirty="0" smtClean="0"/>
            </a:br>
            <a:r>
              <a:rPr lang="pl-PL" sz="2400" dirty="0" smtClean="0"/>
              <a:t>że zastosowanie klauzuli nie jest możliwe, </a:t>
            </a:r>
            <a:r>
              <a:rPr lang="pl-PL" sz="2400" b="1" dirty="0" smtClean="0"/>
              <a:t>zobowiązany</a:t>
            </a:r>
            <a:r>
              <a:rPr lang="pl-PL" sz="2400" dirty="0" smtClean="0"/>
              <a:t> jest przed wszczęciem postępowania </a:t>
            </a:r>
            <a:r>
              <a:rPr lang="pl-PL" sz="2400" b="1" dirty="0" smtClean="0"/>
              <a:t>przesłać uzasadnienie odstąpienia</a:t>
            </a:r>
            <a:r>
              <a:rPr lang="pl-PL" sz="2400" dirty="0" smtClean="0"/>
              <a:t> od zastosowania klauzul społecznych do Biura Pomocy i Projektów Społecznych na adres e-mailowy:</a:t>
            </a:r>
          </a:p>
          <a:p>
            <a:pPr algn="ctr">
              <a:spcBef>
                <a:spcPct val="20000"/>
              </a:spcBef>
            </a:pPr>
            <a:endParaRPr lang="pl-PL" sz="2400" dirty="0" smtClean="0"/>
          </a:p>
          <a:p>
            <a:pPr>
              <a:spcBef>
                <a:spcPct val="20000"/>
              </a:spcBef>
            </a:pPr>
            <a:r>
              <a:rPr lang="pl-PL" sz="2400" dirty="0" smtClean="0"/>
              <a:t> </a:t>
            </a:r>
            <a:r>
              <a:rPr lang="pl-PL" sz="2400" dirty="0" err="1" smtClean="0"/>
              <a:t>klauzulespoleczne@um.warszawa.pl</a:t>
            </a:r>
            <a:endParaRPr lang="pl-PL" sz="2400" dirty="0" smtClean="0">
              <a:latin typeface="+mj-lt"/>
            </a:endParaRPr>
          </a:p>
        </p:txBody>
      </p:sp>
      <p:sp>
        <p:nvSpPr>
          <p:cNvPr id="8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Odstąpienia od stosowania klauzul społecznych</a:t>
            </a:r>
            <a:endParaRPr lang="pl-PL" sz="32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1700808"/>
            <a:ext cx="74168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pl-PL" sz="2400" dirty="0" smtClean="0"/>
              <a:t>Najczęstszymi powodami odstąpień od stosowania klauzul społecznych są:</a:t>
            </a:r>
          </a:p>
          <a:p>
            <a:pPr algn="just"/>
            <a:endParaRPr lang="pl-PL" sz="24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b="1" dirty="0" smtClean="0"/>
              <a:t>krótki termin realizacji</a:t>
            </a:r>
            <a:r>
              <a:rPr lang="pl-PL" sz="2400" dirty="0" smtClean="0">
                <a:solidFill>
                  <a:srgbClr val="00B0F0"/>
                </a:solidFill>
              </a:rPr>
              <a:t> </a:t>
            </a:r>
            <a:r>
              <a:rPr lang="pl-PL" sz="2400" b="1" dirty="0" smtClean="0"/>
              <a:t>zamówienia</a:t>
            </a:r>
            <a:r>
              <a:rPr lang="pl-PL" sz="2400" dirty="0" smtClean="0"/>
              <a:t>;</a:t>
            </a:r>
          </a:p>
          <a:p>
            <a:pPr algn="just"/>
            <a:endParaRPr lang="pl-PL" sz="2400" dirty="0" smtClean="0">
              <a:solidFill>
                <a:srgbClr val="00B0F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B0F0"/>
                </a:solidFill>
              </a:rPr>
              <a:t> </a:t>
            </a:r>
            <a:r>
              <a:rPr lang="pl-PL" sz="2400" b="1" dirty="0" smtClean="0"/>
              <a:t>specyfika zamówienia </a:t>
            </a:r>
            <a:r>
              <a:rPr lang="pl-PL" sz="2400" dirty="0" smtClean="0"/>
              <a:t>wymagająca specjalistycznej wiedzy bądź umiejętności.</a:t>
            </a:r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W okresie 1.10.2015 r. – 31.03.2017 r. do </a:t>
            </a:r>
            <a:r>
              <a:rPr lang="pl-PL" sz="2400" dirty="0" err="1" smtClean="0"/>
              <a:t>BPiPS</a:t>
            </a:r>
            <a:r>
              <a:rPr lang="pl-PL" sz="2400" dirty="0" smtClean="0"/>
              <a:t> wpłynęło </a:t>
            </a:r>
            <a:r>
              <a:rPr lang="pl-PL" sz="2400" b="1" dirty="0" smtClean="0"/>
              <a:t>118 odstąpień </a:t>
            </a:r>
            <a:r>
              <a:rPr lang="pl-PL" sz="2400" dirty="0" smtClean="0"/>
              <a:t>od stosowania klauzul społecznych.</a:t>
            </a:r>
          </a:p>
          <a:p>
            <a:pPr algn="just"/>
            <a:endParaRPr lang="pl-PL" sz="2400" dirty="0" smtClean="0"/>
          </a:p>
        </p:txBody>
      </p:sp>
      <p:sp>
        <p:nvSpPr>
          <p:cNvPr id="8" name="Elipsa 7"/>
          <p:cNvSpPr/>
          <p:nvPr/>
        </p:nvSpPr>
        <p:spPr>
          <a:xfrm>
            <a:off x="683568" y="299695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683568" y="371703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Stosowanie klauzul społecznych</a:t>
            </a:r>
          </a:p>
          <a:p>
            <a:r>
              <a:rPr lang="pl-PL" sz="3200" b="1" dirty="0" smtClean="0"/>
              <a:t> w Warszawie</a:t>
            </a:r>
            <a:endParaRPr lang="pl-PL" sz="32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1700808"/>
            <a:ext cx="74168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pl-PL" sz="2400" dirty="0" smtClean="0"/>
              <a:t>Dyrektorzy biur Urzędu m.st. Warszawy, burmistrzowie dzielnic m.st. Warszawy oraz dyrektorzy jednostek organizacyjnych m.st. Warszawy, o których mowa w § 2 </a:t>
            </a:r>
            <a:r>
              <a:rPr lang="pl-PL" sz="2400" dirty="0" err="1" smtClean="0"/>
              <a:t>pkt</a:t>
            </a:r>
            <a:r>
              <a:rPr lang="pl-PL" sz="2400" dirty="0" smtClean="0"/>
              <a:t> 3-12 Zarządzenia, zobowiązani są do przesyłania </a:t>
            </a:r>
            <a:r>
              <a:rPr lang="pl-PL" sz="2400" b="1" dirty="0" smtClean="0"/>
              <a:t>raz na kwartał</a:t>
            </a:r>
            <a:r>
              <a:rPr lang="pl-PL" sz="2400" dirty="0" smtClean="0"/>
              <a:t> do Biura Pomocy i Projektów Społecznych zestawienia dotyczącego postępowań o udzielenie zamówienia publicznego zawierających klauzulę społeczną, w ramach których nie udzielono zamówienia. </a:t>
            </a:r>
          </a:p>
        </p:txBody>
      </p:sp>
      <p:sp>
        <p:nvSpPr>
          <p:cNvPr id="8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1268760"/>
            <a:ext cx="85324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Tx/>
              <a:buNone/>
            </a:pP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NAJCZĘŚCIEJ POSTEPOWANIA ZAWIERAJĄCE KLAUZULE SPOŁECZNE BYŁY UNIEWAŻNIANE Z POWODU:</a:t>
            </a:r>
          </a:p>
          <a:p>
            <a:pPr>
              <a:lnSpc>
                <a:spcPct val="120000"/>
              </a:lnSpc>
              <a:buFontTx/>
              <a:buNone/>
            </a:pPr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pPr marL="271463">
              <a:lnSpc>
                <a:spcPct val="12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zbyt wysokiej ceny,</a:t>
            </a:r>
          </a:p>
          <a:p>
            <a:pPr marL="271463">
              <a:lnSpc>
                <a:spcPct val="120000"/>
              </a:lnSpc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braku złożonych ofert,</a:t>
            </a:r>
            <a:br>
              <a:rPr lang="pl-PL" sz="2200" dirty="0" smtClean="0">
                <a:latin typeface="Arial" pitchFamily="34" charset="0"/>
                <a:cs typeface="Arial" pitchFamily="34" charset="0"/>
              </a:rPr>
            </a:br>
            <a:r>
              <a:rPr lang="pl-PL" sz="2200" dirty="0" smtClean="0">
                <a:latin typeface="Arial" pitchFamily="34" charset="0"/>
                <a:cs typeface="Arial" pitchFamily="34" charset="0"/>
              </a:rPr>
              <a:t>braku ofert niepodlegających odrzuceniu.</a:t>
            </a:r>
          </a:p>
          <a:p>
            <a:pPr marL="271463">
              <a:lnSpc>
                <a:spcPct val="120000"/>
              </a:lnSpc>
            </a:pPr>
            <a:endParaRPr lang="pl-PL" sz="2200" dirty="0" smtClean="0"/>
          </a:p>
          <a:p>
            <a:pPr marL="271463">
              <a:lnSpc>
                <a:spcPct val="120000"/>
              </a:lnSpc>
            </a:pPr>
            <a:r>
              <a:rPr lang="pl-PL" sz="2200" dirty="0" smtClean="0"/>
              <a:t>W okresie 1.10.2015 r. - 31.03.2017 r. w komórkach/jednostkach m.st. Warszawy objętych Zarządzeniem </a:t>
            </a:r>
            <a:r>
              <a:rPr lang="pl-PL" sz="2200" b="1" dirty="0" smtClean="0"/>
              <a:t>128 postępowań </a:t>
            </a:r>
            <a:r>
              <a:rPr lang="pl-PL" sz="2200" dirty="0" smtClean="0"/>
              <a:t>zawierających klauzule społeczne nie zakończyło się podpisaniem umowy.</a:t>
            </a:r>
          </a:p>
          <a:p>
            <a:pPr marL="271463">
              <a:lnSpc>
                <a:spcPct val="120000"/>
              </a:lnSpc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271463">
              <a:lnSpc>
                <a:spcPct val="120000"/>
              </a:lnSpc>
            </a:pPr>
            <a:endParaRPr lang="pl-PL" sz="2400" dirty="0" smtClean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Stosowanie klauzul społecznych</a:t>
            </a:r>
          </a:p>
          <a:p>
            <a:r>
              <a:rPr lang="pl-PL" sz="3200" b="1" dirty="0" smtClean="0"/>
              <a:t> w Warszawie</a:t>
            </a:r>
            <a:endParaRPr lang="pl-PL" sz="32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55576" y="378904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55576" y="299695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55576" y="335699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Klauzule społeczne – korzyści związane ze stosowaniem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stabilizacja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sytuacji zawodowej pracowników zatrudnianych na podstawie umowy o pracę zamiast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podstawie umów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cywilnoprawnych (art. 29 ust. 3a)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stymulowanie zatrudnienia osób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wykluczonych społecznie i zagrożonych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wykluczeniem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społecznym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(podtrzymywanie zatrudnienia i tworzenie nowych miejsc pracy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), co bezpośrednio przekłada się na integrację społeczną i zawodową tych osób </a:t>
            </a:r>
          </a:p>
          <a:p>
            <a:pPr algn="just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	wsparcie podmiotów, zatrudniających osoby z grup „wykluczonych społecznie” oraz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pracodawców stosujących dobre praktyki pracownicze (zatrudnienie </a:t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na podstawie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umowy o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pracę)</a:t>
            </a:r>
          </a:p>
          <a:p>
            <a:pPr algn="just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	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3568" y="486916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3568" y="2951233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83568" y="177281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Klauzule społeczne – korzyści związane ze stosowaniem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wspieranie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podmiotów ekonomii społecznej,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ułatwianie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im dostępu do zamówień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publicznych poprzez zyskanie przewagi konkurencyjnej</a:t>
            </a:r>
          </a:p>
          <a:p>
            <a:pPr algn="just">
              <a:buNone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	zwiększenie efektywności wydatkowania środków publicznych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(mniejsze wydatki na wsparcie/aktywizację osób wykluczonych społecznie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), generowanie tzw. społecznej wartości dodanej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	</a:t>
            </a: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promowanie wśród pracodawców idei wyrównywania szans i integracji społeczno-zawodowej osób zagrożonych wykluczeniem społecznym</a:t>
            </a:r>
          </a:p>
          <a:p>
            <a:pPr algn="just">
              <a:buNone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	budowa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wizerunku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zamawiającego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jako społecznie odpowiedzialnego,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otwartego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na obywateli, znajdujących się w trudnej sytuacji życiowej</a:t>
            </a:r>
            <a:endParaRPr lang="pl-PL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	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11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683568" y="537321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683568" y="2879225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683568" y="177281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683568" y="429309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prstClr val="white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prstClr val="white"/>
              </a:solidFill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244" name="Tytuł 1"/>
          <p:cNvSpPr txBox="1">
            <a:spLocks/>
          </p:cNvSpPr>
          <p:nvPr/>
        </p:nvSpPr>
        <p:spPr bwMode="auto">
          <a:xfrm>
            <a:off x="2411760" y="1844824"/>
            <a:ext cx="61926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l-PL" sz="3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Calibri" pitchFamily="34" charset="0"/>
            </a:endParaRPr>
          </a:p>
          <a:p>
            <a:pPr eaLnBrk="1" hangingPunct="1">
              <a:defRPr/>
            </a:pPr>
            <a:endParaRPr lang="pl-PL" sz="3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pl-PL" sz="4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Calibri" pitchFamily="34" charset="0"/>
              </a:rPr>
              <a:t>DZIĘKUJĘ</a:t>
            </a:r>
            <a:r>
              <a:rPr lang="pl-PL" sz="3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algn="ctr" eaLnBrk="1" hangingPunct="1">
              <a:defRPr/>
            </a:pPr>
            <a:endParaRPr lang="pl-PL" sz="3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Calibri" pitchFamily="34" charset="0"/>
            </a:endParaRPr>
          </a:p>
          <a:p>
            <a:pPr algn="just" eaLnBrk="1" hangingPunct="1">
              <a:defRPr/>
            </a:pPr>
            <a:r>
              <a:rPr lang="pl-P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Tomasz </a:t>
            </a:r>
            <a:r>
              <a:rPr lang="pl-PL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Pactwa</a:t>
            </a:r>
            <a:r>
              <a:rPr lang="pl-P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Dyrektor Biura Pomocy i Projektów Społecznych Urzędu m.st. Warszawy</a:t>
            </a:r>
          </a:p>
          <a:p>
            <a:pPr eaLnBrk="1" hangingPunct="1">
              <a:defRPr/>
            </a:pPr>
            <a:endParaRPr lang="pl-PL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l-PL" sz="3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Calibri" pitchFamily="34" charset="0"/>
            </a:endParaRPr>
          </a:p>
          <a:p>
            <a:endParaRPr lang="pl-PL" sz="3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10246" name="Picture 6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1916113"/>
            <a:ext cx="2141537" cy="302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Główne zadanie m.st. Warszawy </a:t>
            </a:r>
            <a:b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projekcie: </a:t>
            </a:r>
            <a:b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l-PL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457200" indent="-457200" algn="just">
              <a:buNone/>
            </a:pPr>
            <a:r>
              <a:rPr lang="pl-P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Wypracowanie modelowej procedury kontraktowania przez samorząd z wykorzystaniem klauzul społecznych.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Prace zrealizowane w projekcie: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Opisanie procedury zlecania zamówień </a:t>
            </a:r>
            <a:b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wykorzystaniem klauzul społecznych – zarządzenie dot. stosowania klauzul społecznych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Opracowanie poradnika dot. stosowania klauzul społecznych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Szkolenia z tematyki klauzul (330 pracowników urzędu </a:t>
            </a:r>
            <a:b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jednostek podległych)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Indywidualne doradztwo – 91 komórek / jednostek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Szkolenie e-learningowe dla pracowników</a:t>
            </a: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Klauzule społeczne – bariery,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obawy dotyczące stosowania</a:t>
            </a:r>
            <a:endParaRPr lang="pl-P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just">
              <a:buNone/>
            </a:pPr>
            <a:endParaRPr lang="pl-P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  ograniczona wiedza na temat klauzul społecznych wśród osób zajmujących się udzielaniem zamówień publicznych</a:t>
            </a:r>
          </a:p>
          <a:p>
            <a:pPr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	niewystarczająca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świadomość korzyści wynikających </a:t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latin typeface="Arial" pitchFamily="34" charset="0"/>
                <a:cs typeface="Arial" pitchFamily="34" charset="0"/>
              </a:rPr>
              <a:t>ze stosowania klauzul </a:t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mało rozpoznany rynek potencjalnych wykonawców (niewystarczająca promocja podmiotów ekonomii społecznej)</a:t>
            </a:r>
            <a:endParaRPr lang="pl-PL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możliwość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wzrostu kosztów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zamówień publicznych</a:t>
            </a:r>
          </a:p>
          <a:p>
            <a:pPr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obawa przed unieważnianiem postępowań</a:t>
            </a:r>
            <a:r>
              <a:rPr lang="pl-P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przedłużaniem czasu trwania postępowań, nadzorowaniem wykonania zamówień z klauzulą</a:t>
            </a:r>
          </a:p>
          <a:p>
            <a:pPr>
              <a:buNone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	</a:t>
            </a: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3568" y="1799105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3568" y="299695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83568" y="4895449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683568" y="3717032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83568" y="5327497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4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elach\Desktop\klauzule foto prezentacja\DSC_1833.JPG"/>
          <p:cNvPicPr>
            <a:picLocks noChangeAspect="1" noChangeArrowheads="1"/>
          </p:cNvPicPr>
          <p:nvPr/>
        </p:nvPicPr>
        <p:blipFill>
          <a:blip r:embed="rId2" cstate="print"/>
          <a:srcRect l="7469" t="2259" r="15609"/>
          <a:stretch>
            <a:fillRect/>
          </a:stretch>
        </p:blipFill>
        <p:spPr bwMode="auto">
          <a:xfrm>
            <a:off x="5436096" y="0"/>
            <a:ext cx="3707904" cy="3140968"/>
          </a:xfrm>
          <a:prstGeom prst="rect">
            <a:avLst/>
          </a:prstGeom>
          <a:noFill/>
        </p:spPr>
      </p:pic>
      <p:pic>
        <p:nvPicPr>
          <p:cNvPr id="6154" name="Picture 10" descr="C:\Users\elach\Desktop\klauzule foto prezentacja\DSC_1865.JPG"/>
          <p:cNvPicPr>
            <a:picLocks noChangeAspect="1" noChangeArrowheads="1"/>
          </p:cNvPicPr>
          <p:nvPr/>
        </p:nvPicPr>
        <p:blipFill>
          <a:blip r:embed="rId3" cstate="print"/>
          <a:srcRect l="3693" r="20021"/>
          <a:stretch>
            <a:fillRect/>
          </a:stretch>
        </p:blipFill>
        <p:spPr bwMode="auto">
          <a:xfrm>
            <a:off x="5436096" y="3140967"/>
            <a:ext cx="3707904" cy="3240361"/>
          </a:xfrm>
          <a:prstGeom prst="rect">
            <a:avLst/>
          </a:prstGeom>
          <a:noFill/>
        </p:spPr>
      </p:pic>
      <p:sp>
        <p:nvSpPr>
          <p:cNvPr id="6146" name="Podtytuł 4"/>
          <p:cNvSpPr txBox="1">
            <a:spLocks/>
          </p:cNvSpPr>
          <p:nvPr/>
        </p:nvSpPr>
        <p:spPr bwMode="auto">
          <a:xfrm>
            <a:off x="611560" y="980728"/>
            <a:ext cx="47525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Stosowanie klauzul społecznych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20000"/>
              </a:lnSpc>
              <a:buFontTx/>
              <a:buNone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74625" algn="just">
              <a:lnSpc>
                <a:spcPct val="120000"/>
              </a:lnSpc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OPS Dzielnicy Wola - 2014 r. i 2015 r. </a:t>
            </a:r>
          </a:p>
          <a:p>
            <a:pPr marL="174625" algn="just">
              <a:buFontTx/>
              <a:buNone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-postępowanie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na usługi cateringowe: klauzula zatrudnieniowa (art. 29 ust. 4 </a:t>
            </a:r>
            <a:r>
              <a:rPr lang="pl-PL" sz="1600" dirty="0" err="1">
                <a:latin typeface="Arial" pitchFamily="34" charset="0"/>
                <a:cs typeface="Arial" pitchFamily="34" charset="0"/>
              </a:rPr>
              <a:t>pkt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1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174625" algn="just">
              <a:lnSpc>
                <a:spcPct val="120000"/>
              </a:lnSpc>
              <a:buFontTx/>
              <a:buNone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74625"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Biuro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Pomocy i Projektów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Społecznych </a:t>
            </a:r>
            <a:br>
              <a:rPr lang="pl-PL" sz="16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 2015 r.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 marL="174625">
              <a:buFontTx/>
              <a:buNone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przewóz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osób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niepełnosprawnych na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terenie Warszawy i okolic -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klauzula zatrudnieniowa i pracownicza 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(art. 29 ust. 4 </a:t>
            </a:r>
            <a:r>
              <a:rPr lang="pl-PL" sz="1600" dirty="0" err="1">
                <a:latin typeface="Arial" pitchFamily="34" charset="0"/>
                <a:cs typeface="Arial" pitchFamily="34" charset="0"/>
              </a:rPr>
              <a:t>pkt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1 oraz art. 29 ust. 4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pkt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4);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74625">
              <a:buFontTx/>
              <a:buChar char="-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opracowanie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projektu graficznego i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wykonanie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130 sztuk kalendarzy książkowych - klauzula zastrzeżona (art. 22 ust. 2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174625"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74625"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Urząd Dzielnicy Śródmieście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- 2014 r. 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 marL="174625">
              <a:buFontTx/>
              <a:buNone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- ochrona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osób i mienia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– klauzula pracownicza: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zatrudnienie na umowę o pracę (art. 29 ust. 4 </a:t>
            </a:r>
            <a:r>
              <a:rPr lang="pl-PL" sz="1600" dirty="0" err="1">
                <a:latin typeface="Arial" pitchFamily="34" charset="0"/>
                <a:cs typeface="Arial" pitchFamily="34" charset="0"/>
              </a:rPr>
              <a:t>pkt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4).</a:t>
            </a:r>
          </a:p>
          <a:p>
            <a:pPr marL="342900" indent="-342900">
              <a:spcBef>
                <a:spcPct val="20000"/>
              </a:spcBef>
            </a:pPr>
            <a:endParaRPr lang="pl-PL" sz="1000" b="1" dirty="0">
              <a:latin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Klauzule społeczne przed Zarządzeniem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3568" y="1799105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3568" y="285293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83568" y="5301208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Users\elach\Desktop\klauzule foto prezentacja\DSC_1833.JPG"/>
          <p:cNvPicPr>
            <a:picLocks noChangeAspect="1" noChangeArrowheads="1"/>
          </p:cNvPicPr>
          <p:nvPr/>
        </p:nvPicPr>
        <p:blipFill>
          <a:blip r:embed="rId2" cstate="print"/>
          <a:srcRect l="7469" t="2259" r="15609"/>
          <a:stretch>
            <a:fillRect/>
          </a:stretch>
        </p:blipFill>
        <p:spPr bwMode="auto">
          <a:xfrm>
            <a:off x="5436096" y="0"/>
            <a:ext cx="3707904" cy="3140968"/>
          </a:xfrm>
          <a:prstGeom prst="rect">
            <a:avLst/>
          </a:prstGeom>
          <a:noFill/>
        </p:spPr>
      </p:pic>
      <p:pic>
        <p:nvPicPr>
          <p:cNvPr id="6154" name="Picture 10" descr="C:\Users\elach\Desktop\klauzule foto prezentacja\DSC_1865.JPG"/>
          <p:cNvPicPr>
            <a:picLocks noChangeAspect="1" noChangeArrowheads="1"/>
          </p:cNvPicPr>
          <p:nvPr/>
        </p:nvPicPr>
        <p:blipFill>
          <a:blip r:embed="rId3" cstate="print"/>
          <a:srcRect l="3693" r="20021"/>
          <a:stretch>
            <a:fillRect/>
          </a:stretch>
        </p:blipFill>
        <p:spPr bwMode="auto">
          <a:xfrm>
            <a:off x="5436096" y="3140967"/>
            <a:ext cx="3707904" cy="3240361"/>
          </a:xfrm>
          <a:prstGeom prst="rect">
            <a:avLst/>
          </a:prstGeom>
          <a:noFill/>
        </p:spPr>
      </p:pic>
      <p:sp>
        <p:nvSpPr>
          <p:cNvPr id="6146" name="Podtytuł 4"/>
          <p:cNvSpPr txBox="1">
            <a:spLocks/>
          </p:cNvSpPr>
          <p:nvPr/>
        </p:nvSpPr>
        <p:spPr bwMode="auto">
          <a:xfrm>
            <a:off x="611560" y="1340768"/>
            <a:ext cx="46085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None/>
              <a:defRPr/>
            </a:pPr>
            <a:r>
              <a:rPr lang="pl-PL" sz="1700" b="1" dirty="0">
                <a:latin typeface="Arial" pitchFamily="34" charset="0"/>
                <a:cs typeface="Arial" pitchFamily="34" charset="0"/>
              </a:rPr>
              <a:t>Od 1 października 2015 r. stosowanie klauzul społecznych </a:t>
            </a:r>
            <a:r>
              <a:rPr lang="pl-PL" sz="1700" b="1" u="sng" dirty="0">
                <a:latin typeface="Arial" pitchFamily="34" charset="0"/>
                <a:cs typeface="Arial" pitchFamily="34" charset="0"/>
              </a:rPr>
              <a:t>jest obowiązkowe</a:t>
            </a:r>
            <a:r>
              <a:rPr lang="pl-PL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700" b="1" dirty="0" smtClean="0">
                <a:latin typeface="Arial" pitchFamily="34" charset="0"/>
                <a:cs typeface="Arial" pitchFamily="34" charset="0"/>
              </a:rPr>
            </a:br>
            <a:r>
              <a:rPr lang="pl-PL" sz="1700" b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700" b="1" dirty="0">
                <a:latin typeface="Arial" pitchFamily="34" charset="0"/>
                <a:cs typeface="Arial" pitchFamily="34" charset="0"/>
              </a:rPr>
              <a:t>zamówieniach powyżej 30 tys. </a:t>
            </a:r>
            <a:r>
              <a:rPr lang="pl-PL" sz="1700" b="1" dirty="0" smtClean="0">
                <a:latin typeface="Arial" pitchFamily="34" charset="0"/>
                <a:cs typeface="Arial" pitchFamily="34" charset="0"/>
              </a:rPr>
              <a:t>euro</a:t>
            </a:r>
            <a:r>
              <a:rPr lang="pl-PL" sz="17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7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l-PL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700" b="1" dirty="0">
                <a:latin typeface="Arial" pitchFamily="34" charset="0"/>
                <a:cs typeface="Arial" pitchFamily="34" charset="0"/>
              </a:rPr>
              <a:t>w kategoriach</a:t>
            </a:r>
            <a:r>
              <a:rPr lang="pl-PL" sz="17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None/>
              <a:defRPr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usługi gastronomiczne i cateringowe,</a:t>
            </a:r>
          </a:p>
          <a:p>
            <a:pPr>
              <a:buFontTx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usługi opiekuńcze,</a:t>
            </a:r>
          </a:p>
          <a:p>
            <a:pPr>
              <a:buFontTx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usługi związane z utrzymaniem czystości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    i sprzątaniem wnętrz,</a:t>
            </a:r>
          </a:p>
          <a:p>
            <a:pPr>
              <a:buFontTx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zimowe i letnie oczyszczanie ulic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    i chodników,</a:t>
            </a:r>
          </a:p>
          <a:p>
            <a:pPr>
              <a:buFontTx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utrzymywanie terenów zieleni,</a:t>
            </a:r>
          </a:p>
          <a:p>
            <a:pPr>
              <a:buFontTx/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roboty budowlane w rozumieniu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     art. 2 ust. 8 ustawy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Pzp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                                            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+mn-lt"/>
              </a:rPr>
              <a:t>Zarządzenie 1243/2015 </a:t>
            </a:r>
            <a:br>
              <a:rPr lang="pl-PL" sz="2400" b="1" dirty="0" smtClean="0">
                <a:latin typeface="+mn-lt"/>
              </a:rPr>
            </a:br>
            <a:r>
              <a:rPr lang="pl-PL" sz="2400" b="1" dirty="0" smtClean="0">
                <a:latin typeface="+mn-lt"/>
              </a:rPr>
              <a:t>Prezydent m.st. Warszawy</a:t>
            </a:r>
            <a:endParaRPr lang="pl-PL" sz="2400" b="1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2531" name="Picture 3" descr="C:\Users\elach\Desktop\klauzule foto prezentacja\13123252_1084005058340157_7353257510450933449_o.jpg"/>
          <p:cNvPicPr>
            <a:picLocks noChangeAspect="1" noChangeArrowheads="1"/>
          </p:cNvPicPr>
          <p:nvPr/>
        </p:nvPicPr>
        <p:blipFill>
          <a:blip r:embed="rId5" cstate="print"/>
          <a:srcRect l="3008" r="58276"/>
          <a:stretch>
            <a:fillRect/>
          </a:stretch>
        </p:blipFill>
        <p:spPr bwMode="auto">
          <a:xfrm>
            <a:off x="5436096" y="1"/>
            <a:ext cx="3707904" cy="6337300"/>
          </a:xfrm>
          <a:prstGeom prst="rect">
            <a:avLst/>
          </a:prstGeom>
          <a:noFill/>
        </p:spPr>
      </p:pic>
      <p:sp>
        <p:nvSpPr>
          <p:cNvPr id="13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tytuł 4"/>
          <p:cNvSpPr txBox="1">
            <a:spLocks/>
          </p:cNvSpPr>
          <p:nvPr/>
        </p:nvSpPr>
        <p:spPr bwMode="auto">
          <a:xfrm>
            <a:off x="899592" y="980728"/>
            <a:ext cx="44644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1600" dirty="0" smtClean="0"/>
              <a:t>Biura Urzędu m.st. Warszawy</a:t>
            </a:r>
          </a:p>
          <a:p>
            <a:endParaRPr lang="pl-PL" sz="400" dirty="0" smtClean="0"/>
          </a:p>
          <a:p>
            <a:r>
              <a:rPr lang="pl-PL" sz="1600" dirty="0" smtClean="0"/>
              <a:t>Dzielnice m.st. Warszawy</a:t>
            </a:r>
          </a:p>
          <a:p>
            <a:endParaRPr lang="pl-PL" sz="400" dirty="0" smtClean="0"/>
          </a:p>
          <a:p>
            <a:r>
              <a:rPr lang="pl-PL" sz="1600" dirty="0" smtClean="0"/>
              <a:t>Ośrodki Pomocy Społecznej</a:t>
            </a:r>
          </a:p>
          <a:p>
            <a:endParaRPr lang="pl-PL" sz="400" dirty="0" smtClean="0"/>
          </a:p>
          <a:p>
            <a:r>
              <a:rPr lang="pl-PL" sz="1600" dirty="0" smtClean="0"/>
              <a:t>Centrum Pomocy Społecznej Dzielnicy</a:t>
            </a:r>
          </a:p>
          <a:p>
            <a:r>
              <a:rPr lang="pl-PL" sz="1600" dirty="0" smtClean="0"/>
              <a:t>Śródmieście im. prof. Andrzeja Tymowskiego</a:t>
            </a:r>
          </a:p>
          <a:p>
            <a:endParaRPr lang="pl-PL" sz="400" dirty="0" smtClean="0"/>
          </a:p>
          <a:p>
            <a:r>
              <a:rPr lang="pl-PL" sz="1600" dirty="0" smtClean="0"/>
              <a:t>Domy Pomocy Społecznej</a:t>
            </a:r>
          </a:p>
          <a:p>
            <a:endParaRPr lang="pl-PL" sz="400" dirty="0" smtClean="0"/>
          </a:p>
          <a:p>
            <a:r>
              <a:rPr lang="pl-PL" sz="1600" dirty="0" smtClean="0"/>
              <a:t>Zespół Żłobków m.st. Warszawy</a:t>
            </a:r>
          </a:p>
          <a:p>
            <a:endParaRPr lang="pl-PL" sz="400" dirty="0" smtClean="0"/>
          </a:p>
          <a:p>
            <a:r>
              <a:rPr lang="pl-PL" sz="1600" dirty="0" smtClean="0"/>
              <a:t>Centrum Alzheimera</a:t>
            </a:r>
          </a:p>
          <a:p>
            <a:endParaRPr lang="pl-PL" sz="400" dirty="0" smtClean="0"/>
          </a:p>
          <a:p>
            <a:r>
              <a:rPr lang="pl-PL" sz="1600" dirty="0" smtClean="0"/>
              <a:t>Centrum Wspierania Rodzin „Rodzinna Warszawa”</a:t>
            </a:r>
          </a:p>
          <a:p>
            <a:endParaRPr lang="pl-PL" sz="400" dirty="0" smtClean="0"/>
          </a:p>
          <a:p>
            <a:r>
              <a:rPr lang="pl-PL" sz="1600" dirty="0" smtClean="0"/>
              <a:t>Warszawskie Centrum Pomocy Rodzinie</a:t>
            </a:r>
          </a:p>
          <a:p>
            <a:endParaRPr lang="pl-PL" sz="400" dirty="0" smtClean="0"/>
          </a:p>
          <a:p>
            <a:r>
              <a:rPr lang="pl-PL" sz="1600" dirty="0" smtClean="0"/>
              <a:t>Zarząd Cmentarzy Komunalnych</a:t>
            </a:r>
          </a:p>
          <a:p>
            <a:endParaRPr lang="pl-PL" sz="400" dirty="0" smtClean="0"/>
          </a:p>
          <a:p>
            <a:r>
              <a:rPr lang="pl-PL" sz="1600" dirty="0" smtClean="0"/>
              <a:t>Zarząd Oczyszczania Miasta</a:t>
            </a:r>
          </a:p>
          <a:p>
            <a:endParaRPr lang="pl-PL" sz="400" dirty="0" smtClean="0"/>
          </a:p>
          <a:p>
            <a:r>
              <a:rPr lang="pl-PL" sz="1600" dirty="0" smtClean="0"/>
              <a:t>Zarząd Terenów Publicznych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Jednostki/komórki objęte Zarządzeniem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3568" y="177281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683568" y="2087137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83568" y="2375169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683568" y="270892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683568" y="3239265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683568" y="3527297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683568" y="3861048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683568" y="4149080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683568" y="4725144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683568" y="501317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683568" y="5301208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683568" y="5615529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28677" name="Obraz 2867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11" r="41442" b="12353"/>
          <a:stretch/>
        </p:blipFill>
        <p:spPr>
          <a:xfrm>
            <a:off x="5364088" y="2767783"/>
            <a:ext cx="3765600" cy="3600000"/>
          </a:xfrm>
          <a:prstGeom prst="rect">
            <a:avLst/>
          </a:prstGeom>
        </p:spPr>
      </p:pic>
      <p:pic>
        <p:nvPicPr>
          <p:cNvPr id="28681" name="Obraz 286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/>
          <a:stretch/>
        </p:blipFill>
        <p:spPr>
          <a:xfrm>
            <a:off x="5364088" y="0"/>
            <a:ext cx="3764362" cy="2797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611560" y="40466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Stosowanie klauzul społecznych </a:t>
            </a:r>
            <a:br>
              <a:rPr lang="pl-PL" sz="3200" b="1" dirty="0" smtClean="0"/>
            </a:br>
            <a:r>
              <a:rPr lang="pl-PL" sz="3200" b="1" dirty="0" smtClean="0"/>
              <a:t>w Warszawie</a:t>
            </a:r>
            <a:endParaRPr lang="pl-PL" sz="3200" b="1" dirty="0"/>
          </a:p>
        </p:txBody>
      </p:sp>
      <p:sp>
        <p:nvSpPr>
          <p:cNvPr id="12" name="Prostokąt 11"/>
          <p:cNvSpPr/>
          <p:nvPr/>
        </p:nvSpPr>
        <p:spPr>
          <a:xfrm>
            <a:off x="0" y="476672"/>
            <a:ext cx="5395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683568" y="1700808"/>
            <a:ext cx="799288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pl-PL" sz="2400" b="1" u="sng" dirty="0" smtClean="0">
                <a:latin typeface="Arial" pitchFamily="34" charset="0"/>
                <a:cs typeface="Arial" pitchFamily="34" charset="0"/>
              </a:rPr>
              <a:t>ZALECAMY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STOSOWANIE KLAUZUL SPOŁECZNYCH W POSTĘPOWANIACH O UDZIELENIE ZAMÓWIENIA PUBLICZNEGO:</a:t>
            </a:r>
          </a:p>
          <a:p>
            <a:pPr>
              <a:lnSpc>
                <a:spcPct val="120000"/>
              </a:lnSpc>
              <a:buFontTx/>
              <a:buNone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marL="271463">
              <a:lnSpc>
                <a:spcPct val="12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o wartości powyżej 30 tys. euro w innych kategoriach niż obowiązkowe</a:t>
            </a:r>
          </a:p>
          <a:p>
            <a:pPr marL="271463">
              <a:lnSpc>
                <a:spcPct val="120000"/>
              </a:lnSpc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271463">
              <a:lnSpc>
                <a:spcPct val="120000"/>
              </a:lnSpc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 zamówieniach, których wartość nie przekracza 30 tys. euro 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827584" y="5013176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827584" y="3645024"/>
            <a:ext cx="117727" cy="1177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0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Symbol zastępczy zawartości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18491"/>
              </p:ext>
            </p:extLst>
          </p:nvPr>
        </p:nvGraphicFramePr>
        <p:xfrm>
          <a:off x="395288" y="908720"/>
          <a:ext cx="8328025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Worksheet" r:id="rId3" imgW="9258246" imgH="5543702" progId="Excel.Sheet.8">
                  <p:embed/>
                </p:oleObj>
              </mc:Choice>
              <mc:Fallback>
                <p:oleObj name="Worksheet" r:id="rId3" imgW="9258246" imgH="5543702" progId="Excel.Sheet.8">
                  <p:embed/>
                  <p:pic>
                    <p:nvPicPr>
                      <p:cNvPr id="0" name="Picture 4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720"/>
                        <a:ext cx="8328025" cy="499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8" descr="Syrenka-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156" y="6165850"/>
            <a:ext cx="636588" cy="898525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323528" y="5950441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aseline="0" dirty="0" smtClean="0">
                <a:latin typeface="+mj-lt"/>
              </a:rPr>
              <a:t>* Część jednostek/</a:t>
            </a:r>
            <a:r>
              <a:rPr lang="pl-PL" sz="1100" dirty="0" smtClean="0">
                <a:latin typeface="+mj-lt"/>
              </a:rPr>
              <a:t>komórek przeprowadziła postępowania z zastosowaniem dwóch klauzul społecznych jednocześnie.  </a:t>
            </a:r>
          </a:p>
          <a:p>
            <a:endParaRPr lang="pl-PL" sz="1100" dirty="0">
              <a:latin typeface="+mj-lt"/>
            </a:endParaRPr>
          </a:p>
        </p:txBody>
      </p:sp>
      <p:sp>
        <p:nvSpPr>
          <p:cNvPr id="7" name="Podtytuł 4"/>
          <p:cNvSpPr txBox="1">
            <a:spLocks/>
          </p:cNvSpPr>
          <p:nvPr/>
        </p:nvSpPr>
        <p:spPr bwMode="auto">
          <a:xfrm>
            <a:off x="611560" y="6337300"/>
            <a:ext cx="853244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 algn="ctr">
              <a:lnSpc>
                <a:spcPct val="150000"/>
              </a:lnSpc>
            </a:pPr>
            <a:r>
              <a:rPr lang="pl-PL" sz="1000" b="1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Stosowanie klauzul społecznych  w m.st. Warszawie w okresie 01.10.2015 r. – 31.03.2017 r.</a:t>
            </a:r>
            <a:endParaRPr lang="pl-PL" sz="1000" b="1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11560" y="4046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Klauzule społeczne w umowach m.st. Warszawy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984</Words>
  <Application>Microsoft Office PowerPoint</Application>
  <PresentationFormat>Pokaz na ekranie (4:3)</PresentationFormat>
  <Paragraphs>201</Paragraphs>
  <Slides>26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Motyw pakietu Office</vt:lpstr>
      <vt:lpstr>Worksheet</vt:lpstr>
      <vt:lpstr>Arkusz</vt:lpstr>
      <vt:lpstr>KLAUZULE SPOŁECZNE  W  M.ST. WARSZAWIE – 18 MIESIĘCY STOSOWANIA    01.10.2015 r. – 31.03.2017 r.</vt:lpstr>
      <vt:lpstr>Projekt „Ośrodek Wspierania Ekonomii Społecznej w subregionie warszawskim”</vt:lpstr>
      <vt:lpstr>Główne zadanie m.st. Warszawy  w projekcie:  </vt:lpstr>
      <vt:lpstr>Klauzule społeczne – bariery, obawy dotyczące stosowania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Klauzule społeczne – korzyści związane ze stosowaniem</vt:lpstr>
      <vt:lpstr>Klauzule społeczne – korzyści związane ze stosowaniem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dell</dc:creator>
  <cp:lastModifiedBy>Mikulec Sylwia</cp:lastModifiedBy>
  <cp:revision>204</cp:revision>
  <dcterms:created xsi:type="dcterms:W3CDTF">2015-03-17T19:04:05Z</dcterms:created>
  <dcterms:modified xsi:type="dcterms:W3CDTF">2017-06-23T08:52:56Z</dcterms:modified>
</cp:coreProperties>
</file>