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2" r:id="rId3"/>
    <p:sldId id="273" r:id="rId4"/>
    <p:sldId id="284" r:id="rId5"/>
    <p:sldId id="287" r:id="rId6"/>
    <p:sldId id="288" r:id="rId7"/>
    <p:sldId id="289" r:id="rId8"/>
    <p:sldId id="274" r:id="rId9"/>
    <p:sldId id="290" r:id="rId10"/>
    <p:sldId id="291" r:id="rId11"/>
    <p:sldId id="270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0000"/>
    <a:srgbClr val="00004C"/>
    <a:srgbClr val="6C0000"/>
    <a:srgbClr val="0060A8"/>
    <a:srgbClr val="0000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3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0B014-319A-474E-9BAC-37AFCD52CAC4}" type="datetimeFigureOut">
              <a:rPr lang="pl-PL" smtClean="0"/>
              <a:t>2018-05-07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A0A441-1F3E-4E9A-BB65-1A6A1BDAC5A4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8825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E6713A-31F1-4B90-A109-3FC7F4BE14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E3D5DE0-9C99-440E-9678-9C5EE345FA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28A40D2-FDE2-4743-BF23-4486BFA8E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3DDA-3AD7-474A-8815-3D3F0502A133}" type="datetimeFigureOut">
              <a:rPr lang="pl-PL" smtClean="0"/>
              <a:t>2018-05-07</a:t>
            </a:fld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80EA11-3903-444E-85F8-C4DE38BFE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E78198B-2B92-41BA-906D-74B69D33B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4941-CC8D-43E0-A150-63A7D99C6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810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842F7C-C620-47BA-A2B1-41D19D98F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7D03AEC-E8A8-47DB-A5C9-F60810C6DB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5E954D4-BC1A-4D0E-9020-AA9AED968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3DDA-3AD7-474A-8815-3D3F0502A133}" type="datetimeFigureOut">
              <a:rPr lang="pl-PL" smtClean="0"/>
              <a:t>2018-05-07</a:t>
            </a:fld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3EEB28E-52A7-4340-B554-A715D0CCD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D6D5142-388D-408A-B70E-8E0013DD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4941-CC8D-43E0-A150-63A7D99C6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297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A0A1428-FBEF-4299-BBB3-DEBF4FA780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EDCBE86-FF99-4785-9617-DF633E751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DE8D573-91AE-4F66-99FC-CE0347B21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3DDA-3AD7-474A-8815-3D3F0502A133}" type="datetimeFigureOut">
              <a:rPr lang="pl-PL" smtClean="0"/>
              <a:t>2018-05-07</a:t>
            </a:fld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C34CE13-123B-4500-A35F-D8A53BED0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A2342A9-01AF-485A-8DCC-D5706801F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4941-CC8D-43E0-A150-63A7D99C6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53884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C4393F-05AB-47AE-8C36-599D6E47C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E9FA38-5F46-426D-B566-FD411C931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6518144-8BF7-4F09-A49B-BD1C51DD4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3DDA-3AD7-474A-8815-3D3F0502A133}" type="datetimeFigureOut">
              <a:rPr lang="pl-PL" smtClean="0"/>
              <a:t>2018-05-07</a:t>
            </a:fld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6BA90D6-1FBB-4966-8D41-A5576CECB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2F8BDAB-0693-496E-9609-05E7E2C6F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4941-CC8D-43E0-A150-63A7D99C6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600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D2D73F-3969-4B45-AB48-B5004BC09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0433DE2-83AB-47E4-B85E-6F0F95DC2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883846A-8AD1-4000-86CA-F8320093F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3DDA-3AD7-474A-8815-3D3F0502A133}" type="datetimeFigureOut">
              <a:rPr lang="pl-PL" smtClean="0"/>
              <a:t>2018-05-07</a:t>
            </a:fld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CEB439C-B1C2-40F2-8116-37EFACB6C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583E7C5-E6F9-4DB7-BD85-5B4D02D44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4941-CC8D-43E0-A150-63A7D99C6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66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FEF487-8182-4B64-8203-FE46DC2DE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D1EDBA-8184-4215-BCCA-319809F549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869C33C-B3D8-486A-9DFF-92D387AEDD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5D76260-5902-4F5D-9426-ECAB19025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3DDA-3AD7-474A-8815-3D3F0502A133}" type="datetimeFigureOut">
              <a:rPr lang="pl-PL" smtClean="0"/>
              <a:t>2018-05-07</a:t>
            </a:fld>
            <a:endParaRPr lang="pl-PL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5AE85E7-99E9-418A-9BF9-C663BFC3B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51253DD-D9C7-4691-BE8D-D3C718637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4941-CC8D-43E0-A150-63A7D99C6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316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032D70-A6A6-4F63-8F0D-57D21C4E7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83BA84D-0F7E-4544-8C77-89B9E29C5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8467755-4D9B-469E-9036-E01EBC625B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3909462-4072-492B-BD4C-07DBBE17CE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D843E96-5905-47F9-8E91-1D213368B6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5C85B49-74B4-45C7-A4BD-CAEE05B98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3DDA-3AD7-474A-8815-3D3F0502A133}" type="datetimeFigureOut">
              <a:rPr lang="pl-PL" smtClean="0"/>
              <a:t>2018-05-07</a:t>
            </a:fld>
            <a:endParaRPr lang="pl-PL" dirty="0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D4EC8BA2-DA3C-419D-AF03-7AEDF0FA5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04D74A8-28B6-4623-8862-2B6C5AF64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4941-CC8D-43E0-A150-63A7D99C6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665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04247E-DCAA-47C5-99C6-984000EDA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DC0B8F4-398E-46FE-849D-B46C5462E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3DDA-3AD7-474A-8815-3D3F0502A133}" type="datetimeFigureOut">
              <a:rPr lang="pl-PL" smtClean="0"/>
              <a:t>2018-05-07</a:t>
            </a:fld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33F5D95-B9FD-4971-B45C-4F4E079F8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C1817CC-6C23-4A9F-A7CE-99A01F621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4941-CC8D-43E0-A150-63A7D99C6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450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B372D048-8465-4E05-9200-66F0D3E36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3DDA-3AD7-474A-8815-3D3F0502A133}" type="datetimeFigureOut">
              <a:rPr lang="pl-PL" smtClean="0"/>
              <a:t>2018-05-07</a:t>
            </a:fld>
            <a:endParaRPr lang="pl-PL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81CD6843-0B0C-4D65-845E-4148F5120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2D1698A-D411-416E-ABA9-46CA0FCA7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4941-CC8D-43E0-A150-63A7D99C6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98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AEEEB3-8F3A-41BC-BD63-1340467A4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C80EFD-E02F-4701-94F0-EFDA331F2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9C59BEF-DF66-4290-9D53-0DF50FE2F5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C0A460A-FCBE-42B4-8B30-8F5555211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3DDA-3AD7-474A-8815-3D3F0502A133}" type="datetimeFigureOut">
              <a:rPr lang="pl-PL" smtClean="0"/>
              <a:t>2018-05-07</a:t>
            </a:fld>
            <a:endParaRPr lang="pl-PL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9101EC9-9FA3-49B6-972C-F1E9FFF42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5D70CB0-46C9-42BB-AAFC-8A8A2D6D5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4941-CC8D-43E0-A150-63A7D99C6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7699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FB6ED9-5CFC-45D6-AA77-06404D113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74F5C58-9264-41BB-A970-2D9E4D65C8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D39298E-4C81-498B-A64B-F23DE794E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29A1022-9FD4-44EB-A027-F511E780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3DDA-3AD7-474A-8815-3D3F0502A133}" type="datetimeFigureOut">
              <a:rPr lang="pl-PL" smtClean="0"/>
              <a:t>2018-05-07</a:t>
            </a:fld>
            <a:endParaRPr lang="pl-PL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F2B13D9-68E8-454B-A05E-FCD0D1784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B1BB24D-A445-459C-9F5C-5D7F947B7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4941-CC8D-43E0-A150-63A7D99C6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841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2F5F8D2-17AF-40C7-A46E-B237E6881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A3B057F-36EC-4A64-A118-74B72C1F1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361EBEC-4C14-43B1-B4F3-87E69F99B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93DDA-3AD7-474A-8815-3D3F0502A133}" type="datetimeFigureOut">
              <a:rPr lang="pl-PL" smtClean="0"/>
              <a:t>2018-05-07</a:t>
            </a:fld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071A14C-CDCF-4AA1-9239-5FBB6BD741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88E689F-29D8-4941-BBF6-D891F6DDF4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24941-CC8D-43E0-A150-63A7D99C6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477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305716CC-084C-4343-8E8D-2B89E9DB6E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6031" y="418962"/>
            <a:ext cx="2019937" cy="701719"/>
          </a:xfrm>
          <a:prstGeom prst="rect">
            <a:avLst/>
          </a:prstGeom>
        </p:spPr>
      </p:pic>
      <p:sp>
        <p:nvSpPr>
          <p:cNvPr id="8" name="Prostokąt 7">
            <a:extLst>
              <a:ext uri="{FF2B5EF4-FFF2-40B4-BE49-F238E27FC236}">
                <a16:creationId xmlns:a16="http://schemas.microsoft.com/office/drawing/2014/main" id="{27854710-8A89-49DE-93BE-BAD35DC9AEA2}"/>
              </a:ext>
            </a:extLst>
          </p:cNvPr>
          <p:cNvSpPr/>
          <p:nvPr/>
        </p:nvSpPr>
        <p:spPr>
          <a:xfrm>
            <a:off x="644235" y="5733366"/>
            <a:ext cx="10903528" cy="866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900"/>
              </a:lnSpc>
              <a:spcAft>
                <a:spcPts val="600"/>
              </a:spcAft>
            </a:pPr>
            <a:r>
              <a:rPr lang="pl-PL" sz="16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pl-PL" sz="1600" b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</a:rPr>
              <a:t>Konferencja „Klauzule społeczne w samorządach terytorialnych - praktyka, problemy, wyzwania”   </a:t>
            </a:r>
          </a:p>
          <a:p>
            <a:pPr algn="ctr">
              <a:lnSpc>
                <a:spcPts val="2900"/>
              </a:lnSpc>
              <a:spcAft>
                <a:spcPts val="600"/>
              </a:spcAft>
            </a:pPr>
            <a:r>
              <a:rPr lang="pl-PL" sz="16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</a:rPr>
              <a:t>Warszawa, 10 maja 2018 r. </a:t>
            </a:r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1524C333-523E-440F-B2BC-95F2A5334A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392037"/>
            <a:ext cx="9144000" cy="584517"/>
          </a:xfrm>
        </p:spPr>
        <p:txBody>
          <a:bodyPr>
            <a:normAutofit/>
          </a:bodyPr>
          <a:lstStyle/>
          <a:p>
            <a:r>
              <a:rPr lang="pl-PL" sz="20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Tomasz Schimanek</a:t>
            </a:r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DA770D86-A18C-4522-BC07-3E2E076DB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8377" y="2867247"/>
            <a:ext cx="9799320" cy="165576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sz="3600" b="1" dirty="0">
                <a:solidFill>
                  <a:srgbClr val="002060"/>
                </a:solidFill>
                <a:latin typeface="Cambria" panose="02040503050406030204" pitchFamily="18" charset="0"/>
              </a:rPr>
              <a:t>Wyzwania dotyczące stosowania klauzul społecznych przez samorządy terytorialne</a:t>
            </a:r>
          </a:p>
        </p:txBody>
      </p:sp>
    </p:spTree>
    <p:extLst>
      <p:ext uri="{BB962C8B-B14F-4D97-AF65-F5344CB8AC3E}">
        <p14:creationId xmlns:p14="http://schemas.microsoft.com/office/powerpoint/2010/main" val="2225634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A6B46FA0-69E8-4282-8A39-E66FDC7A56C6}"/>
              </a:ext>
            </a:extLst>
          </p:cNvPr>
          <p:cNvSpPr txBox="1"/>
          <p:nvPr/>
        </p:nvSpPr>
        <p:spPr>
          <a:xfrm>
            <a:off x="505690" y="762651"/>
            <a:ext cx="11180619" cy="4906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algn="ctr">
              <a:lnSpc>
                <a:spcPts val="3400"/>
              </a:lnSpc>
              <a:spcAft>
                <a:spcPts val="1800"/>
              </a:spcAft>
              <a:buClr>
                <a:srgbClr val="8A0000"/>
              </a:buClr>
              <a:buSzPct val="100000"/>
            </a:pPr>
            <a:r>
              <a:rPr lang="pl-PL" sz="2400" b="1" dirty="0">
                <a:solidFill>
                  <a:srgbClr val="8A0000"/>
                </a:solidFill>
                <a:latin typeface="Cambria" panose="02040503050406030204" pitchFamily="18" charset="0"/>
              </a:rPr>
              <a:t>Samorządy lokalne:</a:t>
            </a:r>
          </a:p>
          <a:p>
            <a:pPr marL="720725" indent="-541338" algn="just">
              <a:lnSpc>
                <a:spcPts val="34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powszechnie dostępna dla urzędników, wykonawców lokalnych                       i </a:t>
            </a:r>
            <a:r>
              <a:rPr lang="pl-PL" sz="2600" b="1" u="sng" dirty="0">
                <a:solidFill>
                  <a:srgbClr val="00004C"/>
                </a:solidFill>
                <a:latin typeface="Cambria" panose="02040503050406030204" pitchFamily="18" charset="0"/>
              </a:rPr>
              <a:t>mieszkańców</a:t>
            </a: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 informacja i edukacja (szkolenia, doradztwo, poradniki),</a:t>
            </a:r>
          </a:p>
          <a:p>
            <a:pPr marL="720725" indent="-541338" algn="just">
              <a:lnSpc>
                <a:spcPts val="34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racjonalne stosowanie społecznych zamówień publicznych,</a:t>
            </a:r>
          </a:p>
          <a:p>
            <a:pPr marL="720725" indent="-541338" algn="just">
              <a:lnSpc>
                <a:spcPts val="34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monitorowanie stosowania i ocena jego efektów,</a:t>
            </a:r>
          </a:p>
          <a:p>
            <a:pPr marL="720725" indent="-541338" algn="just">
              <a:lnSpc>
                <a:spcPts val="34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dobry przykład czyli stosowanie aspektów społecznych                                      w zamówieniach lokalnych, w tym wprowadzanie własnych zarządzeń oraz uwzględnianie w programach społecznych.</a:t>
            </a:r>
          </a:p>
        </p:txBody>
      </p:sp>
      <p:pic>
        <p:nvPicPr>
          <p:cNvPr id="3" name="Grafika 2" descr="Udostępnij">
            <a:extLst>
              <a:ext uri="{FF2B5EF4-FFF2-40B4-BE49-F238E27FC236}">
                <a16:creationId xmlns:a16="http://schemas.microsoft.com/office/drawing/2014/main" id="{20E8A385-343D-421B-96A7-4800D6F17A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7662" y="140849"/>
            <a:ext cx="378696" cy="378696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29BCF321-3DD4-486A-9E58-F9FE9082A16E}"/>
              </a:ext>
            </a:extLst>
          </p:cNvPr>
          <p:cNvSpPr txBox="1"/>
          <p:nvPr/>
        </p:nvSpPr>
        <p:spPr>
          <a:xfrm>
            <a:off x="734863" y="165602"/>
            <a:ext cx="1413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0060A8"/>
                </a:solidFill>
                <a:latin typeface="Cambria" panose="02040503050406030204" pitchFamily="18" charset="0"/>
              </a:rPr>
              <a:t>Wyzwania</a:t>
            </a:r>
          </a:p>
          <a:p>
            <a:endParaRPr lang="pl-PL" sz="2000" dirty="0">
              <a:solidFill>
                <a:srgbClr val="0060A8"/>
              </a:solidFill>
            </a:endParaRPr>
          </a:p>
        </p:txBody>
      </p:sp>
      <p:sp>
        <p:nvSpPr>
          <p:cNvPr id="5" name="Symbol zastępczy numeru slajdu 3">
            <a:extLst>
              <a:ext uri="{FF2B5EF4-FFF2-40B4-BE49-F238E27FC236}">
                <a16:creationId xmlns:a16="http://schemas.microsoft.com/office/drawing/2014/main" id="{49CC9587-4724-4D36-9D98-52DA75B95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5418" y="6331527"/>
            <a:ext cx="572470" cy="418890"/>
          </a:xfrm>
        </p:spPr>
        <p:txBody>
          <a:bodyPr/>
          <a:lstStyle/>
          <a:p>
            <a:fld id="{9059BC49-2A7D-424D-896F-D032872ED85D}" type="slidenum">
              <a:rPr lang="pl-PL" smtClean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10</a:t>
            </a:fld>
            <a:endParaRPr lang="pl-PL" dirty="0">
              <a:solidFill>
                <a:schemeClr val="bg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763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22B470D3-51E4-4D98-B349-3190AFCC2A84}"/>
              </a:ext>
            </a:extLst>
          </p:cNvPr>
          <p:cNvSpPr txBox="1"/>
          <p:nvPr/>
        </p:nvSpPr>
        <p:spPr>
          <a:xfrm>
            <a:off x="331694" y="3332450"/>
            <a:ext cx="10976386" cy="545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125" algn="ctr">
              <a:lnSpc>
                <a:spcPts val="3800"/>
              </a:lnSpc>
              <a:spcAft>
                <a:spcPts val="1800"/>
              </a:spcAft>
              <a:buClr>
                <a:srgbClr val="8A0000"/>
              </a:buClr>
              <a:buSzPct val="100000"/>
            </a:pPr>
            <a:r>
              <a:rPr lang="pl-PL" sz="3000" b="1" dirty="0">
                <a:solidFill>
                  <a:srgbClr val="002060"/>
                </a:solidFill>
                <a:latin typeface="Cambria" panose="02040503050406030204" pitchFamily="18" charset="0"/>
              </a:rPr>
              <a:t>Dziękuję za uwagę</a:t>
            </a:r>
          </a:p>
        </p:txBody>
      </p:sp>
      <p:sp>
        <p:nvSpPr>
          <p:cNvPr id="7" name="Symbol zastępczy numeru slajdu 3">
            <a:extLst>
              <a:ext uri="{FF2B5EF4-FFF2-40B4-BE49-F238E27FC236}">
                <a16:creationId xmlns:a16="http://schemas.microsoft.com/office/drawing/2014/main" id="{40B95811-1B85-4166-B972-1478D94C3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5418" y="6331527"/>
            <a:ext cx="572470" cy="418890"/>
          </a:xfrm>
        </p:spPr>
        <p:txBody>
          <a:bodyPr/>
          <a:lstStyle/>
          <a:p>
            <a:fld id="{9059BC49-2A7D-424D-896F-D032872ED85D}" type="slidenum">
              <a:rPr lang="pl-PL" smtClean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11</a:t>
            </a:fld>
            <a:endParaRPr lang="pl-PL" dirty="0">
              <a:solidFill>
                <a:schemeClr val="bg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6253D3FB-99F7-4C45-89BC-0E8CB67F0EA8}"/>
              </a:ext>
            </a:extLst>
          </p:cNvPr>
          <p:cNvSpPr txBox="1"/>
          <p:nvPr/>
        </p:nvSpPr>
        <p:spPr>
          <a:xfrm>
            <a:off x="734863" y="165602"/>
            <a:ext cx="1413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0060A8"/>
                </a:solidFill>
                <a:latin typeface="Cambria" panose="02040503050406030204" pitchFamily="18" charset="0"/>
              </a:rPr>
              <a:t>Wyzwania</a:t>
            </a:r>
          </a:p>
          <a:p>
            <a:endParaRPr lang="pl-PL" sz="2000" dirty="0">
              <a:solidFill>
                <a:srgbClr val="0060A8"/>
              </a:solidFill>
            </a:endParaRPr>
          </a:p>
        </p:txBody>
      </p:sp>
      <p:pic>
        <p:nvPicPr>
          <p:cNvPr id="6" name="Grafika 5" descr="Udostępnij">
            <a:extLst>
              <a:ext uri="{FF2B5EF4-FFF2-40B4-BE49-F238E27FC236}">
                <a16:creationId xmlns:a16="http://schemas.microsoft.com/office/drawing/2014/main" id="{CEFFF156-7B0E-46D9-AF8A-23D4B63697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7662" y="140849"/>
            <a:ext cx="378696" cy="37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245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A6B46FA0-69E8-4282-8A39-E66FDC7A56C6}"/>
              </a:ext>
            </a:extLst>
          </p:cNvPr>
          <p:cNvSpPr txBox="1"/>
          <p:nvPr/>
        </p:nvSpPr>
        <p:spPr>
          <a:xfrm>
            <a:off x="277662" y="1124522"/>
            <a:ext cx="11180047" cy="5118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5963" indent="-533400" algn="just">
              <a:lnSpc>
                <a:spcPts val="40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Klauzule społeczne, a także inne możliwości uwzględniania aspektów społecznych pojawiły się w polskim Prawie zamówień publicznych 9 lat temu i są sukcesywnie poszerzane.</a:t>
            </a:r>
          </a:p>
          <a:p>
            <a:pPr marL="715963" indent="-533400" algn="just">
              <a:lnSpc>
                <a:spcPts val="40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Dzięki temu </a:t>
            </a:r>
            <a:r>
              <a:rPr lang="pl-PL" sz="2600" b="1" dirty="0">
                <a:solidFill>
                  <a:srgbClr val="8A0000"/>
                </a:solidFill>
                <a:latin typeface="Cambria" panose="02040503050406030204" pitchFamily="18" charset="0"/>
              </a:rPr>
              <a:t>społeczne zamówienia publiczne </a:t>
            </a: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mogą być istotnym czynnikiem wspierającym lokalną, regionalną (a także krajową) politykę społeczną, przede wszystkim w obszarze zatrudnienia                      i włączenia społecznego.</a:t>
            </a:r>
          </a:p>
          <a:p>
            <a:pPr marL="715963" indent="-533400" algn="just">
              <a:lnSpc>
                <a:spcPts val="40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Dotychczas takim czynnikiem jednak nie są, o czym decydują bezpośrednio dwa powody.</a:t>
            </a:r>
          </a:p>
        </p:txBody>
      </p:sp>
      <p:pic>
        <p:nvPicPr>
          <p:cNvPr id="4" name="Grafika 3" descr="Udostępnij">
            <a:extLst>
              <a:ext uri="{FF2B5EF4-FFF2-40B4-BE49-F238E27FC236}">
                <a16:creationId xmlns:a16="http://schemas.microsoft.com/office/drawing/2014/main" id="{E7C5219E-2709-4F0D-8428-82BB9E8E30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7662" y="140849"/>
            <a:ext cx="378696" cy="378696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6EF71A17-E3D6-484A-A4D5-B1CB414119D3}"/>
              </a:ext>
            </a:extLst>
          </p:cNvPr>
          <p:cNvSpPr txBox="1"/>
          <p:nvPr/>
        </p:nvSpPr>
        <p:spPr>
          <a:xfrm>
            <a:off x="734863" y="165602"/>
            <a:ext cx="1413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0060A8"/>
                </a:solidFill>
                <a:latin typeface="Cambria" panose="02040503050406030204" pitchFamily="18" charset="0"/>
              </a:rPr>
              <a:t>Wyzwania</a:t>
            </a:r>
          </a:p>
          <a:p>
            <a:endParaRPr lang="pl-PL" sz="2000" dirty="0">
              <a:solidFill>
                <a:srgbClr val="0060A8"/>
              </a:solidFill>
            </a:endParaRPr>
          </a:p>
        </p:txBody>
      </p:sp>
      <p:sp>
        <p:nvSpPr>
          <p:cNvPr id="6" name="Symbol zastępczy numeru slajdu 3">
            <a:extLst>
              <a:ext uri="{FF2B5EF4-FFF2-40B4-BE49-F238E27FC236}">
                <a16:creationId xmlns:a16="http://schemas.microsoft.com/office/drawing/2014/main" id="{5FB5D186-785E-454B-BA5E-B1E7D993C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5418" y="6331527"/>
            <a:ext cx="572470" cy="418890"/>
          </a:xfrm>
        </p:spPr>
        <p:txBody>
          <a:bodyPr/>
          <a:lstStyle/>
          <a:p>
            <a:fld id="{9059BC49-2A7D-424D-896F-D032872ED85D}" type="slidenum">
              <a:rPr lang="pl-PL" smtClean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2</a:t>
            </a:fld>
            <a:endParaRPr lang="pl-PL" dirty="0">
              <a:solidFill>
                <a:schemeClr val="bg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371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A6B46FA0-69E8-4282-8A39-E66FDC7A56C6}"/>
              </a:ext>
            </a:extLst>
          </p:cNvPr>
          <p:cNvSpPr txBox="1"/>
          <p:nvPr/>
        </p:nvSpPr>
        <p:spPr>
          <a:xfrm>
            <a:off x="429490" y="1110667"/>
            <a:ext cx="11097491" cy="3348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5963" indent="-533400" algn="just">
              <a:lnSpc>
                <a:spcPts val="40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Pierwszym jest wciąż </a:t>
            </a:r>
            <a:r>
              <a:rPr lang="pl-PL" sz="2600" b="1" dirty="0">
                <a:solidFill>
                  <a:srgbClr val="8A0000"/>
                </a:solidFill>
                <a:latin typeface="Cambria" panose="02040503050406030204" pitchFamily="18" charset="0"/>
              </a:rPr>
              <a:t>niewielka skala </a:t>
            </a: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wykorzystywania aspektów społecznych w zamówieniach publicznych, zwłaszcza przez samorządy terytorialne.</a:t>
            </a:r>
          </a:p>
          <a:p>
            <a:pPr marL="715963" indent="-533400" algn="just">
              <a:lnSpc>
                <a:spcPts val="40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Drugim jest bardzo </a:t>
            </a:r>
            <a:r>
              <a:rPr lang="pl-PL" sz="2600" b="1" dirty="0">
                <a:solidFill>
                  <a:srgbClr val="8A0000"/>
                </a:solidFill>
                <a:latin typeface="Cambria" panose="02040503050406030204" pitchFamily="18" charset="0"/>
              </a:rPr>
              <a:t>formalne podejście </a:t>
            </a: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do uwzględniania aspektów społecznych, które ogranicza możliwości ich praktycznego zastosowania i osiągania rzeczywistych korzyści.</a:t>
            </a:r>
            <a:endParaRPr lang="pl-PL" sz="3200" b="1" dirty="0">
              <a:solidFill>
                <a:srgbClr val="00004C"/>
              </a:solidFill>
              <a:latin typeface="Cambria" panose="02040503050406030204" pitchFamily="18" charset="0"/>
            </a:endParaRPr>
          </a:p>
        </p:txBody>
      </p:sp>
      <p:pic>
        <p:nvPicPr>
          <p:cNvPr id="3" name="Grafika 2" descr="Udostępnij">
            <a:extLst>
              <a:ext uri="{FF2B5EF4-FFF2-40B4-BE49-F238E27FC236}">
                <a16:creationId xmlns:a16="http://schemas.microsoft.com/office/drawing/2014/main" id="{20E8A385-343D-421B-96A7-4800D6F17A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7662" y="140849"/>
            <a:ext cx="378696" cy="378696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29BCF321-3DD4-486A-9E58-F9FE9082A16E}"/>
              </a:ext>
            </a:extLst>
          </p:cNvPr>
          <p:cNvSpPr txBox="1"/>
          <p:nvPr/>
        </p:nvSpPr>
        <p:spPr>
          <a:xfrm>
            <a:off x="734863" y="165602"/>
            <a:ext cx="1413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0060A8"/>
                </a:solidFill>
                <a:latin typeface="Cambria" panose="02040503050406030204" pitchFamily="18" charset="0"/>
              </a:rPr>
              <a:t>Wyzwania</a:t>
            </a:r>
          </a:p>
          <a:p>
            <a:endParaRPr lang="pl-PL" sz="2000" dirty="0">
              <a:solidFill>
                <a:srgbClr val="0060A8"/>
              </a:solidFill>
            </a:endParaRPr>
          </a:p>
        </p:txBody>
      </p:sp>
      <p:sp>
        <p:nvSpPr>
          <p:cNvPr id="5" name="Symbol zastępczy numeru slajdu 3">
            <a:extLst>
              <a:ext uri="{FF2B5EF4-FFF2-40B4-BE49-F238E27FC236}">
                <a16:creationId xmlns:a16="http://schemas.microsoft.com/office/drawing/2014/main" id="{820E56A7-1437-4061-A166-9B1A061F8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5418" y="6331527"/>
            <a:ext cx="572470" cy="418890"/>
          </a:xfrm>
        </p:spPr>
        <p:txBody>
          <a:bodyPr/>
          <a:lstStyle/>
          <a:p>
            <a:fld id="{9059BC49-2A7D-424D-896F-D032872ED85D}" type="slidenum">
              <a:rPr lang="pl-PL" smtClean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3</a:t>
            </a:fld>
            <a:endParaRPr lang="pl-PL" dirty="0">
              <a:solidFill>
                <a:schemeClr val="bg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309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A6B46FA0-69E8-4282-8A39-E66FDC7A56C6}"/>
              </a:ext>
            </a:extLst>
          </p:cNvPr>
          <p:cNvSpPr txBox="1"/>
          <p:nvPr/>
        </p:nvSpPr>
        <p:spPr>
          <a:xfrm>
            <a:off x="360789" y="1110667"/>
            <a:ext cx="10976386" cy="2057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5963" indent="-533400" algn="just">
              <a:lnSpc>
                <a:spcPts val="40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endParaRPr lang="pl-PL" sz="2600" b="1" dirty="0">
              <a:solidFill>
                <a:srgbClr val="00004C"/>
              </a:solidFill>
              <a:latin typeface="Cambria" panose="02040503050406030204" pitchFamily="18" charset="0"/>
            </a:endParaRPr>
          </a:p>
          <a:p>
            <a:pPr marL="715963" indent="-533400" algn="just">
              <a:lnSpc>
                <a:spcPts val="40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endParaRPr lang="pl-PL" sz="2600" b="1" dirty="0">
              <a:solidFill>
                <a:srgbClr val="00004C"/>
              </a:solidFill>
              <a:latin typeface="Cambria" panose="02040503050406030204" pitchFamily="18" charset="0"/>
            </a:endParaRPr>
          </a:p>
          <a:p>
            <a:pPr marL="182563" algn="ctr">
              <a:lnSpc>
                <a:spcPts val="4000"/>
              </a:lnSpc>
              <a:spcAft>
                <a:spcPts val="1800"/>
              </a:spcAft>
              <a:buClr>
                <a:srgbClr val="8A0000"/>
              </a:buClr>
              <a:buSzPct val="100000"/>
            </a:pPr>
            <a:r>
              <a:rPr lang="pl-PL" sz="3200" b="1" dirty="0">
                <a:solidFill>
                  <a:srgbClr val="00004C"/>
                </a:solidFill>
                <a:latin typeface="Cambria" panose="02040503050406030204" pitchFamily="18" charset="0"/>
              </a:rPr>
              <a:t>Co jest potrzebne, aby było inaczej?</a:t>
            </a:r>
          </a:p>
        </p:txBody>
      </p:sp>
      <p:pic>
        <p:nvPicPr>
          <p:cNvPr id="3" name="Grafika 2" descr="Udostępnij">
            <a:extLst>
              <a:ext uri="{FF2B5EF4-FFF2-40B4-BE49-F238E27FC236}">
                <a16:creationId xmlns:a16="http://schemas.microsoft.com/office/drawing/2014/main" id="{20E8A385-343D-421B-96A7-4800D6F17A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7662" y="140849"/>
            <a:ext cx="378696" cy="378696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29BCF321-3DD4-486A-9E58-F9FE9082A16E}"/>
              </a:ext>
            </a:extLst>
          </p:cNvPr>
          <p:cNvSpPr txBox="1"/>
          <p:nvPr/>
        </p:nvSpPr>
        <p:spPr>
          <a:xfrm>
            <a:off x="734863" y="165602"/>
            <a:ext cx="1413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0060A8"/>
                </a:solidFill>
                <a:latin typeface="Cambria" panose="02040503050406030204" pitchFamily="18" charset="0"/>
              </a:rPr>
              <a:t>Wyzwania</a:t>
            </a:r>
          </a:p>
          <a:p>
            <a:endParaRPr lang="pl-PL" sz="2000" dirty="0">
              <a:solidFill>
                <a:srgbClr val="0060A8"/>
              </a:solidFill>
            </a:endParaRPr>
          </a:p>
        </p:txBody>
      </p:sp>
      <p:sp>
        <p:nvSpPr>
          <p:cNvPr id="5" name="Symbol zastępczy numeru slajdu 3">
            <a:extLst>
              <a:ext uri="{FF2B5EF4-FFF2-40B4-BE49-F238E27FC236}">
                <a16:creationId xmlns:a16="http://schemas.microsoft.com/office/drawing/2014/main" id="{14848399-D025-4E12-955F-E255944C8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5418" y="6331527"/>
            <a:ext cx="572470" cy="418890"/>
          </a:xfrm>
        </p:spPr>
        <p:txBody>
          <a:bodyPr/>
          <a:lstStyle/>
          <a:p>
            <a:fld id="{9059BC49-2A7D-424D-896F-D032872ED85D}" type="slidenum">
              <a:rPr lang="pl-PL" smtClean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4</a:t>
            </a:fld>
            <a:endParaRPr lang="pl-PL" dirty="0">
              <a:solidFill>
                <a:schemeClr val="bg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860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A6B46FA0-69E8-4282-8A39-E66FDC7A56C6}"/>
              </a:ext>
            </a:extLst>
          </p:cNvPr>
          <p:cNvSpPr txBox="1"/>
          <p:nvPr/>
        </p:nvSpPr>
        <p:spPr>
          <a:xfrm>
            <a:off x="467010" y="849645"/>
            <a:ext cx="11055927" cy="5842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725" indent="-541338" algn="just">
              <a:lnSpc>
                <a:spcPts val="38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70C0"/>
                </a:solidFill>
                <a:latin typeface="Cambria" panose="02040503050406030204" pitchFamily="18" charset="0"/>
              </a:rPr>
              <a:t>Władze samorządowe </a:t>
            </a: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muszą być przekonane, że stosowanie aspektów społecznych przynosi korzyści, z perspektywy mieszkańców, ale także z perspektywy zamawiających.</a:t>
            </a:r>
          </a:p>
          <a:p>
            <a:pPr marL="720725" indent="-541338" algn="just">
              <a:lnSpc>
                <a:spcPts val="38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70C0"/>
                </a:solidFill>
                <a:latin typeface="Cambria" panose="02040503050406030204" pitchFamily="18" charset="0"/>
              </a:rPr>
              <a:t>Władze </a:t>
            </a: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powinny mieć pomysł, jak wykorzystać aspekty społeczne dla realizacji celów społecznych i gospodarczych.</a:t>
            </a:r>
          </a:p>
          <a:p>
            <a:pPr marL="720725" indent="-541338" algn="just">
              <a:lnSpc>
                <a:spcPts val="38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60A8"/>
                </a:solidFill>
                <a:latin typeface="Cambria" panose="02040503050406030204" pitchFamily="18" charset="0"/>
              </a:rPr>
              <a:t>Władze i urzędnicy</a:t>
            </a: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 muszą być przekonani, że stosowanie aspektów społecznych jest bezpieczne.</a:t>
            </a:r>
          </a:p>
          <a:p>
            <a:pPr marL="720725" indent="-541338" algn="just">
              <a:lnSpc>
                <a:spcPts val="38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60A8"/>
                </a:solidFill>
                <a:latin typeface="Cambria" panose="02040503050406030204" pitchFamily="18" charset="0"/>
              </a:rPr>
              <a:t>Urzędnicy</a:t>
            </a:r>
            <a:r>
              <a:rPr lang="pl-PL" sz="2600" b="1" dirty="0">
                <a:solidFill>
                  <a:srgbClr val="8A0000"/>
                </a:solidFill>
                <a:latin typeface="Cambria" panose="02040503050406030204" pitchFamily="18" charset="0"/>
              </a:rPr>
              <a:t> </a:t>
            </a: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muszą wiedzieć, jak stosować aspekty społeczne.</a:t>
            </a:r>
          </a:p>
          <a:p>
            <a:pPr marL="720725" indent="-541338" algn="just">
              <a:lnSpc>
                <a:spcPts val="38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60A8"/>
                </a:solidFill>
                <a:latin typeface="Cambria" panose="02040503050406030204" pitchFamily="18" charset="0"/>
              </a:rPr>
              <a:t>Władze i urzędnicy </a:t>
            </a: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powinni mieć dodatkową stymulację,                               aby stosować społeczne zamówienia publiczne.</a:t>
            </a:r>
          </a:p>
        </p:txBody>
      </p:sp>
      <p:pic>
        <p:nvPicPr>
          <p:cNvPr id="3" name="Grafika 2" descr="Udostępnij">
            <a:extLst>
              <a:ext uri="{FF2B5EF4-FFF2-40B4-BE49-F238E27FC236}">
                <a16:creationId xmlns:a16="http://schemas.microsoft.com/office/drawing/2014/main" id="{20E8A385-343D-421B-96A7-4800D6F17A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7662" y="140849"/>
            <a:ext cx="378696" cy="378696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29BCF321-3DD4-486A-9E58-F9FE9082A16E}"/>
              </a:ext>
            </a:extLst>
          </p:cNvPr>
          <p:cNvSpPr txBox="1"/>
          <p:nvPr/>
        </p:nvSpPr>
        <p:spPr>
          <a:xfrm>
            <a:off x="734863" y="165602"/>
            <a:ext cx="1413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0060A8"/>
                </a:solidFill>
                <a:latin typeface="Cambria" panose="02040503050406030204" pitchFamily="18" charset="0"/>
              </a:rPr>
              <a:t>Wyzwania</a:t>
            </a:r>
          </a:p>
          <a:p>
            <a:endParaRPr lang="pl-PL" sz="2000" dirty="0">
              <a:solidFill>
                <a:srgbClr val="0060A8"/>
              </a:solidFill>
            </a:endParaRPr>
          </a:p>
        </p:txBody>
      </p:sp>
      <p:sp>
        <p:nvSpPr>
          <p:cNvPr id="5" name="Symbol zastępczy numeru slajdu 3">
            <a:extLst>
              <a:ext uri="{FF2B5EF4-FFF2-40B4-BE49-F238E27FC236}">
                <a16:creationId xmlns:a16="http://schemas.microsoft.com/office/drawing/2014/main" id="{0AEA1D7F-615B-46E3-B600-B9F06ADD2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5418" y="6331527"/>
            <a:ext cx="572470" cy="418890"/>
          </a:xfrm>
        </p:spPr>
        <p:txBody>
          <a:bodyPr/>
          <a:lstStyle/>
          <a:p>
            <a:fld id="{9059BC49-2A7D-424D-896F-D032872ED85D}" type="slidenum">
              <a:rPr lang="pl-PL" smtClean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5</a:t>
            </a:fld>
            <a:endParaRPr lang="pl-PL" dirty="0">
              <a:solidFill>
                <a:schemeClr val="bg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034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A6B46FA0-69E8-4282-8A39-E66FDC7A56C6}"/>
              </a:ext>
            </a:extLst>
          </p:cNvPr>
          <p:cNvSpPr txBox="1"/>
          <p:nvPr/>
        </p:nvSpPr>
        <p:spPr>
          <a:xfrm>
            <a:off x="467010" y="1178940"/>
            <a:ext cx="11125200" cy="4823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725" indent="-541338" algn="just">
              <a:lnSpc>
                <a:spcPts val="36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60A8"/>
                </a:solidFill>
                <a:latin typeface="Cambria" panose="02040503050406030204" pitchFamily="18" charset="0"/>
              </a:rPr>
              <a:t>Potencjalni wykonawcy </a:t>
            </a: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powinni rozumieć, czemu służą aspekty społeczne i jak spełnić stawiane wymagania.</a:t>
            </a:r>
          </a:p>
          <a:p>
            <a:pPr marL="720725" indent="-541338" algn="just">
              <a:lnSpc>
                <a:spcPts val="36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60A8"/>
                </a:solidFill>
                <a:latin typeface="Cambria" panose="02040503050406030204" pitchFamily="18" charset="0"/>
              </a:rPr>
              <a:t>Podmioty ekonomii społecznej </a:t>
            </a: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– jeden z głównych beneficjentów społecznych zamówień publicznych - powinny być przygotowane do ubiegania się i realizacji zamówień publicznych, a także rozumieć, jak skorzystać z aspektów społecznych.</a:t>
            </a:r>
          </a:p>
          <a:p>
            <a:pPr marL="720725" indent="-541338" algn="just">
              <a:lnSpc>
                <a:spcPts val="36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70C0"/>
                </a:solidFill>
                <a:latin typeface="Cambria" panose="02040503050406030204" pitchFamily="18" charset="0"/>
              </a:rPr>
              <a:t>Społeczne zamówienia publicznie </a:t>
            </a: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nie mogą być traktowane wyłącznie jako instrument rozwoju ekonomii społecznej, pozwalają osiągać również inne korzyści społeczne.</a:t>
            </a:r>
          </a:p>
        </p:txBody>
      </p:sp>
      <p:pic>
        <p:nvPicPr>
          <p:cNvPr id="3" name="Grafika 2" descr="Udostępnij">
            <a:extLst>
              <a:ext uri="{FF2B5EF4-FFF2-40B4-BE49-F238E27FC236}">
                <a16:creationId xmlns:a16="http://schemas.microsoft.com/office/drawing/2014/main" id="{20E8A385-343D-421B-96A7-4800D6F17A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7662" y="140849"/>
            <a:ext cx="378696" cy="378696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29BCF321-3DD4-486A-9E58-F9FE9082A16E}"/>
              </a:ext>
            </a:extLst>
          </p:cNvPr>
          <p:cNvSpPr txBox="1"/>
          <p:nvPr/>
        </p:nvSpPr>
        <p:spPr>
          <a:xfrm>
            <a:off x="734863" y="165602"/>
            <a:ext cx="1413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0060A8"/>
                </a:solidFill>
                <a:latin typeface="Cambria" panose="02040503050406030204" pitchFamily="18" charset="0"/>
              </a:rPr>
              <a:t>Wyzwania</a:t>
            </a:r>
          </a:p>
          <a:p>
            <a:endParaRPr lang="pl-PL" sz="2000" dirty="0">
              <a:solidFill>
                <a:srgbClr val="0060A8"/>
              </a:solidFill>
            </a:endParaRPr>
          </a:p>
        </p:txBody>
      </p:sp>
      <p:sp>
        <p:nvSpPr>
          <p:cNvPr id="5" name="Symbol zastępczy numeru slajdu 3">
            <a:extLst>
              <a:ext uri="{FF2B5EF4-FFF2-40B4-BE49-F238E27FC236}">
                <a16:creationId xmlns:a16="http://schemas.microsoft.com/office/drawing/2014/main" id="{E2A6ECC8-F6E8-497B-AEE0-F0747EE90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5418" y="6331527"/>
            <a:ext cx="572470" cy="418890"/>
          </a:xfrm>
        </p:spPr>
        <p:txBody>
          <a:bodyPr/>
          <a:lstStyle/>
          <a:p>
            <a:fld id="{9059BC49-2A7D-424D-896F-D032872ED85D}" type="slidenum">
              <a:rPr lang="pl-PL" smtClean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6</a:t>
            </a:fld>
            <a:endParaRPr lang="pl-PL" dirty="0">
              <a:solidFill>
                <a:schemeClr val="bg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739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A6B46FA0-69E8-4282-8A39-E66FDC7A56C6}"/>
              </a:ext>
            </a:extLst>
          </p:cNvPr>
          <p:cNvSpPr txBox="1"/>
          <p:nvPr/>
        </p:nvSpPr>
        <p:spPr>
          <a:xfrm>
            <a:off x="360789" y="1110667"/>
            <a:ext cx="10976386" cy="2728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5963" indent="-533400" algn="just">
              <a:lnSpc>
                <a:spcPts val="40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endParaRPr lang="pl-PL" sz="2600" b="1" dirty="0">
              <a:solidFill>
                <a:srgbClr val="00004C"/>
              </a:solidFill>
              <a:latin typeface="Cambria" panose="02040503050406030204" pitchFamily="18" charset="0"/>
            </a:endParaRPr>
          </a:p>
          <a:p>
            <a:pPr marL="715963" indent="-533400" algn="just">
              <a:lnSpc>
                <a:spcPts val="40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endParaRPr lang="pl-PL" sz="2600" b="1" dirty="0">
              <a:solidFill>
                <a:srgbClr val="00004C"/>
              </a:solidFill>
              <a:latin typeface="Cambria" panose="02040503050406030204" pitchFamily="18" charset="0"/>
            </a:endParaRPr>
          </a:p>
          <a:p>
            <a:pPr marL="182563" algn="ctr">
              <a:lnSpc>
                <a:spcPts val="4700"/>
              </a:lnSpc>
              <a:spcAft>
                <a:spcPts val="1800"/>
              </a:spcAft>
              <a:buClr>
                <a:srgbClr val="8A0000"/>
              </a:buClr>
              <a:buSzPct val="100000"/>
            </a:pPr>
            <a:r>
              <a:rPr lang="pl-PL" sz="3200" b="1" dirty="0">
                <a:solidFill>
                  <a:srgbClr val="00004C"/>
                </a:solidFill>
                <a:latin typeface="Cambria" panose="02040503050406030204" pitchFamily="18" charset="0"/>
              </a:rPr>
              <a:t>Jakie wyzwania wynikają z tego dla państwa                                       i samorządów terytorialnych?</a:t>
            </a:r>
          </a:p>
        </p:txBody>
      </p:sp>
      <p:pic>
        <p:nvPicPr>
          <p:cNvPr id="3" name="Grafika 2" descr="Udostępnij">
            <a:extLst>
              <a:ext uri="{FF2B5EF4-FFF2-40B4-BE49-F238E27FC236}">
                <a16:creationId xmlns:a16="http://schemas.microsoft.com/office/drawing/2014/main" id="{20E8A385-343D-421B-96A7-4800D6F17A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7662" y="140849"/>
            <a:ext cx="378696" cy="378696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29BCF321-3DD4-486A-9E58-F9FE9082A16E}"/>
              </a:ext>
            </a:extLst>
          </p:cNvPr>
          <p:cNvSpPr txBox="1"/>
          <p:nvPr/>
        </p:nvSpPr>
        <p:spPr>
          <a:xfrm>
            <a:off x="734863" y="165602"/>
            <a:ext cx="1413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0060A8"/>
                </a:solidFill>
                <a:latin typeface="Cambria" panose="02040503050406030204" pitchFamily="18" charset="0"/>
              </a:rPr>
              <a:t>Wyzwania</a:t>
            </a:r>
          </a:p>
          <a:p>
            <a:endParaRPr lang="pl-PL" sz="2000" dirty="0">
              <a:solidFill>
                <a:srgbClr val="0060A8"/>
              </a:solidFill>
            </a:endParaRPr>
          </a:p>
        </p:txBody>
      </p:sp>
      <p:sp>
        <p:nvSpPr>
          <p:cNvPr id="5" name="Symbol zastępczy numeru slajdu 3">
            <a:extLst>
              <a:ext uri="{FF2B5EF4-FFF2-40B4-BE49-F238E27FC236}">
                <a16:creationId xmlns:a16="http://schemas.microsoft.com/office/drawing/2014/main" id="{C3AB6766-6815-4230-8A03-086FCF7EB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5418" y="6331527"/>
            <a:ext cx="572470" cy="418890"/>
          </a:xfrm>
        </p:spPr>
        <p:txBody>
          <a:bodyPr/>
          <a:lstStyle/>
          <a:p>
            <a:fld id="{9059BC49-2A7D-424D-896F-D032872ED85D}" type="slidenum">
              <a:rPr lang="pl-PL" smtClean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7</a:t>
            </a:fld>
            <a:endParaRPr lang="pl-PL" dirty="0">
              <a:solidFill>
                <a:schemeClr val="bg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227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A6B46FA0-69E8-4282-8A39-E66FDC7A56C6}"/>
              </a:ext>
            </a:extLst>
          </p:cNvPr>
          <p:cNvSpPr txBox="1"/>
          <p:nvPr/>
        </p:nvSpPr>
        <p:spPr>
          <a:xfrm>
            <a:off x="505690" y="678831"/>
            <a:ext cx="11180619" cy="576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algn="ctr">
              <a:lnSpc>
                <a:spcPts val="3100"/>
              </a:lnSpc>
              <a:spcAft>
                <a:spcPts val="1000"/>
              </a:spcAft>
              <a:buClr>
                <a:srgbClr val="8A0000"/>
              </a:buClr>
              <a:buSzPct val="100000"/>
            </a:pPr>
            <a:r>
              <a:rPr lang="pl-PL" sz="2400" b="1" dirty="0">
                <a:solidFill>
                  <a:srgbClr val="8A0000"/>
                </a:solidFill>
                <a:latin typeface="Cambria" panose="02040503050406030204" pitchFamily="18" charset="0"/>
              </a:rPr>
              <a:t>Państwo:</a:t>
            </a:r>
          </a:p>
          <a:p>
            <a:pPr marL="720725" indent="-541338" algn="just">
              <a:lnSpc>
                <a:spcPts val="3100"/>
              </a:lnSpc>
              <a:spcAft>
                <a:spcPts val="10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proste, klarowne, spójne przepisy powszechnie obowiązującego prawa,</a:t>
            </a:r>
          </a:p>
          <a:p>
            <a:pPr marL="720725" indent="-541338" algn="just">
              <a:lnSpc>
                <a:spcPts val="3100"/>
              </a:lnSpc>
              <a:spcAft>
                <a:spcPts val="10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jednolite, przejrzyste interpretacje i zalecenia dotyczące stosowania prawa, także w zamówieniach do 30 tys. euro,</a:t>
            </a:r>
          </a:p>
          <a:p>
            <a:pPr marL="720725" indent="-541338" algn="just">
              <a:lnSpc>
                <a:spcPts val="3100"/>
              </a:lnSpc>
              <a:spcAft>
                <a:spcPts val="10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przygotowane służby kontrolne,</a:t>
            </a:r>
          </a:p>
          <a:p>
            <a:pPr marL="720725" indent="-541338" algn="just">
              <a:lnSpc>
                <a:spcPts val="3100"/>
              </a:lnSpc>
              <a:spcAft>
                <a:spcPts val="10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powszechnie dostępna dla zamawiających oraz wykonawców informacja i edukacja (szkolenia, doradztwo, poradniki),</a:t>
            </a:r>
          </a:p>
          <a:p>
            <a:pPr marL="720725" indent="-541338" algn="just">
              <a:lnSpc>
                <a:spcPts val="3100"/>
              </a:lnSpc>
              <a:spcAft>
                <a:spcPts val="10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monitorowanie stosowania i ocena jego efektów,</a:t>
            </a:r>
          </a:p>
          <a:p>
            <a:pPr marL="720725" indent="-541338" algn="just">
              <a:lnSpc>
                <a:spcPts val="3100"/>
              </a:lnSpc>
              <a:spcAft>
                <a:spcPts val="10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dobry przykład czyli stosowanie aspektów społecznych                                     w zamówieniach rządowych,</a:t>
            </a:r>
          </a:p>
          <a:p>
            <a:pPr marL="720725" indent="-541338" algn="just">
              <a:lnSpc>
                <a:spcPts val="3100"/>
              </a:lnSpc>
              <a:spcAft>
                <a:spcPts val="10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wsparcie dla podmiotów ekonomii społecznej (EFS).</a:t>
            </a:r>
            <a:endParaRPr lang="pl-PL" sz="2400" b="1" dirty="0">
              <a:solidFill>
                <a:srgbClr val="00004C"/>
              </a:solidFill>
              <a:latin typeface="Cambria" panose="02040503050406030204" pitchFamily="18" charset="0"/>
            </a:endParaRPr>
          </a:p>
        </p:txBody>
      </p:sp>
      <p:pic>
        <p:nvPicPr>
          <p:cNvPr id="3" name="Grafika 2" descr="Udostępnij">
            <a:extLst>
              <a:ext uri="{FF2B5EF4-FFF2-40B4-BE49-F238E27FC236}">
                <a16:creationId xmlns:a16="http://schemas.microsoft.com/office/drawing/2014/main" id="{20E8A385-343D-421B-96A7-4800D6F17A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7662" y="140849"/>
            <a:ext cx="378696" cy="378696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29BCF321-3DD4-486A-9E58-F9FE9082A16E}"/>
              </a:ext>
            </a:extLst>
          </p:cNvPr>
          <p:cNvSpPr txBox="1"/>
          <p:nvPr/>
        </p:nvSpPr>
        <p:spPr>
          <a:xfrm>
            <a:off x="734863" y="165602"/>
            <a:ext cx="1413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0060A8"/>
                </a:solidFill>
                <a:latin typeface="Cambria" panose="02040503050406030204" pitchFamily="18" charset="0"/>
              </a:rPr>
              <a:t>Wyzwania</a:t>
            </a:r>
          </a:p>
          <a:p>
            <a:endParaRPr lang="pl-PL" sz="2000" dirty="0">
              <a:solidFill>
                <a:srgbClr val="0060A8"/>
              </a:solidFill>
            </a:endParaRPr>
          </a:p>
        </p:txBody>
      </p:sp>
      <p:sp>
        <p:nvSpPr>
          <p:cNvPr id="5" name="Symbol zastępczy numeru slajdu 3">
            <a:extLst>
              <a:ext uri="{FF2B5EF4-FFF2-40B4-BE49-F238E27FC236}">
                <a16:creationId xmlns:a16="http://schemas.microsoft.com/office/drawing/2014/main" id="{50EA8B21-89C7-4E3F-9B87-FB4C1F6E4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5418" y="6331527"/>
            <a:ext cx="572470" cy="418890"/>
          </a:xfrm>
        </p:spPr>
        <p:txBody>
          <a:bodyPr/>
          <a:lstStyle/>
          <a:p>
            <a:fld id="{9059BC49-2A7D-424D-896F-D032872ED85D}" type="slidenum">
              <a:rPr lang="pl-PL" smtClean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8</a:t>
            </a:fld>
            <a:endParaRPr lang="pl-PL" dirty="0">
              <a:solidFill>
                <a:schemeClr val="bg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875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A6B46FA0-69E8-4282-8A39-E66FDC7A56C6}"/>
              </a:ext>
            </a:extLst>
          </p:cNvPr>
          <p:cNvSpPr txBox="1"/>
          <p:nvPr/>
        </p:nvSpPr>
        <p:spPr>
          <a:xfrm>
            <a:off x="505690" y="762651"/>
            <a:ext cx="11180619" cy="557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algn="ctr">
              <a:lnSpc>
                <a:spcPts val="3400"/>
              </a:lnSpc>
              <a:spcAft>
                <a:spcPts val="1800"/>
              </a:spcAft>
              <a:buClr>
                <a:srgbClr val="8A0000"/>
              </a:buClr>
              <a:buSzPct val="100000"/>
            </a:pPr>
            <a:r>
              <a:rPr lang="pl-PL" sz="2400" b="1" dirty="0">
                <a:solidFill>
                  <a:srgbClr val="8A0000"/>
                </a:solidFill>
                <a:latin typeface="Cambria" panose="02040503050406030204" pitchFamily="18" charset="0"/>
              </a:rPr>
              <a:t>Samorządy regionalne:</a:t>
            </a:r>
          </a:p>
          <a:p>
            <a:pPr marL="720725" indent="-541338" algn="just">
              <a:lnSpc>
                <a:spcPts val="34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powszechnie dostępna dla </a:t>
            </a:r>
            <a:r>
              <a:rPr lang="pl-PL" sz="2600" b="1" u="sng" dirty="0">
                <a:solidFill>
                  <a:srgbClr val="00004C"/>
                </a:solidFill>
                <a:latin typeface="Cambria" panose="02040503050406030204" pitchFamily="18" charset="0"/>
              </a:rPr>
              <a:t>samorządów lokalnych</a:t>
            </a: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                                           oraz wykonawców informacja i edukacja (szkolenia, doradztwo, poradniki),</a:t>
            </a:r>
          </a:p>
          <a:p>
            <a:pPr marL="720725" indent="-541338" algn="just">
              <a:lnSpc>
                <a:spcPts val="34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monitorowanie stosowania i ocena jego efektów,</a:t>
            </a:r>
          </a:p>
          <a:p>
            <a:pPr marL="720725" indent="-541338" algn="just">
              <a:lnSpc>
                <a:spcPts val="34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dobry przykład czyli stosowanie aspektów społecznych                                            w zamówieniach regionalnych, w tym wprowadzanie własnych zarządzeń oraz uwzględnianie w programach społecznych,</a:t>
            </a:r>
          </a:p>
          <a:p>
            <a:pPr marL="720725" indent="-541338" algn="just">
              <a:lnSpc>
                <a:spcPts val="34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wsparcie dla podmiotów ekonomii społecznej (EFS),</a:t>
            </a:r>
          </a:p>
          <a:p>
            <a:pPr marL="720725" indent="-541338" algn="just">
              <a:lnSpc>
                <a:spcPts val="3400"/>
              </a:lnSpc>
              <a:spcAft>
                <a:spcPts val="1800"/>
              </a:spcAft>
              <a:buClr>
                <a:srgbClr val="8A0000"/>
              </a:buClr>
              <a:buSzPct val="100000"/>
              <a:buFont typeface="Wingdings" panose="05000000000000000000" pitchFamily="2" charset="2"/>
              <a:buChar char="«"/>
            </a:pPr>
            <a:r>
              <a:rPr lang="pl-PL" sz="2600" b="1" dirty="0">
                <a:solidFill>
                  <a:srgbClr val="00004C"/>
                </a:solidFill>
                <a:latin typeface="Cambria" panose="02040503050406030204" pitchFamily="18" charset="0"/>
              </a:rPr>
              <a:t>dostępna dla samorządów oferta podmiotów ekonomii społecznej.</a:t>
            </a:r>
            <a:endParaRPr lang="pl-PL" sz="2400" b="1" dirty="0">
              <a:solidFill>
                <a:srgbClr val="00004C"/>
              </a:solidFill>
              <a:latin typeface="Cambria" panose="02040503050406030204" pitchFamily="18" charset="0"/>
            </a:endParaRPr>
          </a:p>
        </p:txBody>
      </p:sp>
      <p:pic>
        <p:nvPicPr>
          <p:cNvPr id="3" name="Grafika 2" descr="Udostępnij">
            <a:extLst>
              <a:ext uri="{FF2B5EF4-FFF2-40B4-BE49-F238E27FC236}">
                <a16:creationId xmlns:a16="http://schemas.microsoft.com/office/drawing/2014/main" id="{20E8A385-343D-421B-96A7-4800D6F17A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7662" y="140849"/>
            <a:ext cx="378696" cy="378696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29BCF321-3DD4-486A-9E58-F9FE9082A16E}"/>
              </a:ext>
            </a:extLst>
          </p:cNvPr>
          <p:cNvSpPr txBox="1"/>
          <p:nvPr/>
        </p:nvSpPr>
        <p:spPr>
          <a:xfrm>
            <a:off x="734863" y="165602"/>
            <a:ext cx="1413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0060A8"/>
                </a:solidFill>
                <a:latin typeface="Cambria" panose="02040503050406030204" pitchFamily="18" charset="0"/>
              </a:rPr>
              <a:t>Wyzwania</a:t>
            </a:r>
          </a:p>
          <a:p>
            <a:endParaRPr lang="pl-PL" sz="2000" dirty="0">
              <a:solidFill>
                <a:srgbClr val="0060A8"/>
              </a:solidFill>
            </a:endParaRPr>
          </a:p>
        </p:txBody>
      </p:sp>
      <p:sp>
        <p:nvSpPr>
          <p:cNvPr id="5" name="Symbol zastępczy numeru slajdu 3">
            <a:extLst>
              <a:ext uri="{FF2B5EF4-FFF2-40B4-BE49-F238E27FC236}">
                <a16:creationId xmlns:a16="http://schemas.microsoft.com/office/drawing/2014/main" id="{147F6830-3A13-487C-9BB3-B3156BEA7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5418" y="6331527"/>
            <a:ext cx="572470" cy="418890"/>
          </a:xfrm>
        </p:spPr>
        <p:txBody>
          <a:bodyPr/>
          <a:lstStyle/>
          <a:p>
            <a:fld id="{9059BC49-2A7D-424D-896F-D032872ED85D}" type="slidenum">
              <a:rPr lang="pl-PL" smtClean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9</a:t>
            </a:fld>
            <a:endParaRPr lang="pl-PL" dirty="0">
              <a:solidFill>
                <a:schemeClr val="bg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73040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522</Words>
  <Application>Microsoft Office PowerPoint</Application>
  <PresentationFormat>Panoramiczny</PresentationFormat>
  <Paragraphs>63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Wingdings</vt:lpstr>
      <vt:lpstr>Motyw pakietu Office</vt:lpstr>
      <vt:lpstr>Tomasz Schimanek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tomek96</dc:creator>
  <cp:lastModifiedBy>tomek96</cp:lastModifiedBy>
  <cp:revision>49</cp:revision>
  <dcterms:created xsi:type="dcterms:W3CDTF">2017-06-18T20:18:13Z</dcterms:created>
  <dcterms:modified xsi:type="dcterms:W3CDTF">2018-05-07T18:24:36Z</dcterms:modified>
</cp:coreProperties>
</file>