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9" r:id="rId2"/>
    <p:sldId id="266" r:id="rId3"/>
    <p:sldId id="265" r:id="rId4"/>
    <p:sldId id="285" r:id="rId5"/>
    <p:sldId id="268" r:id="rId6"/>
    <p:sldId id="280" r:id="rId7"/>
    <p:sldId id="281" r:id="rId8"/>
    <p:sldId id="274" r:id="rId9"/>
    <p:sldId id="275" r:id="rId10"/>
    <p:sldId id="276" r:id="rId11"/>
    <p:sldId id="277" r:id="rId12"/>
    <p:sldId id="299" r:id="rId13"/>
    <p:sldId id="287" r:id="rId14"/>
    <p:sldId id="288" r:id="rId15"/>
    <p:sldId id="290" r:id="rId16"/>
    <p:sldId id="295" r:id="rId17"/>
    <p:sldId id="298" r:id="rId18"/>
    <p:sldId id="282" r:id="rId19"/>
    <p:sldId id="304" r:id="rId20"/>
    <p:sldId id="305" r:id="rId21"/>
    <p:sldId id="303" r:id="rId22"/>
    <p:sldId id="300" r:id="rId23"/>
  </p:sldIdLst>
  <p:sldSz cx="12192000" cy="6858000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Zawisny" initials="A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100" d="100"/>
          <a:sy n="100" d="100"/>
        </p:scale>
        <p:origin x="-1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Paradox\OzN\Deinstytucjonalizacja\Dane\Dane%20o%20deinstytucjonalizacji%201.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Paradox\OzN\Deinstytucjonalizacja\Dane\Dane%20o%20deinstytucjonalizacji%201.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Paradox\OzN\Deinstytucjonalizacja\Dane\Dane%20o%20deinstytucjonalizacji%201.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Paradox\OzN\Deinstytucjonalizacja\Dane\Dane%20o%20deinstytucjonalizacji%201.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Paradox\OzN\Deinstytucjonalizacja\Dane\Dane%20o%20deinstytucjonalizacji%201.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Paradox\OzN\Deinstytucjonalizacja\Dane\Dane%20o%20deinstytucjonalizacji%201.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Paradox\OzN\Deinstytucjonalizacja\Dane\Dane%20o%20deinstytucjonalizacji%201.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E:\Paradox\OzN\Mieszkalnictwo%20wspomagane\dane%20o%20dps%201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PL'!$C$19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PL'!$B$20:$B$22</c:f>
              <c:strCache>
                <c:ptCount val="3"/>
                <c:pt idx="0">
                  <c:v>DPS</c:v>
                </c:pt>
                <c:pt idx="1">
                  <c:v>Rodzinne domy pomocy</c:v>
                </c:pt>
                <c:pt idx="2">
                  <c:v>Mieszkania chronione</c:v>
                </c:pt>
              </c:strCache>
            </c:strRef>
          </c:cat>
          <c:val>
            <c:numRef>
              <c:f>'Dane z Mpips-03 PL'!$C$20:$C$22</c:f>
              <c:numCache>
                <c:formatCode>General</c:formatCode>
                <c:ptCount val="3"/>
                <c:pt idx="0">
                  <c:v>801</c:v>
                </c:pt>
                <c:pt idx="1">
                  <c:v>28</c:v>
                </c:pt>
                <c:pt idx="2">
                  <c:v>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C-4574-8790-EB241EFA08BC}"/>
            </c:ext>
          </c:extLst>
        </c:ser>
        <c:ser>
          <c:idx val="1"/>
          <c:order val="1"/>
          <c:tx>
            <c:strRef>
              <c:f>'Dane z Mpips-03 PL'!$D$19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PL'!$B$20:$B$22</c:f>
              <c:strCache>
                <c:ptCount val="3"/>
                <c:pt idx="0">
                  <c:v>DPS</c:v>
                </c:pt>
                <c:pt idx="1">
                  <c:v>Rodzinne domy pomocy</c:v>
                </c:pt>
                <c:pt idx="2">
                  <c:v>Mieszkania chronione</c:v>
                </c:pt>
              </c:strCache>
            </c:strRef>
          </c:cat>
          <c:val>
            <c:numRef>
              <c:f>'Dane z Mpips-03 PL'!$D$20:$D$22</c:f>
              <c:numCache>
                <c:formatCode>General</c:formatCode>
                <c:ptCount val="3"/>
                <c:pt idx="0">
                  <c:v>810</c:v>
                </c:pt>
                <c:pt idx="1">
                  <c:v>29</c:v>
                </c:pt>
                <c:pt idx="2">
                  <c:v>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5C-4574-8790-EB241EFA08BC}"/>
            </c:ext>
          </c:extLst>
        </c:ser>
        <c:ser>
          <c:idx val="2"/>
          <c:order val="2"/>
          <c:tx>
            <c:strRef>
              <c:f>'Dane z Mpips-03 PL'!$E$19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PL'!$B$20:$B$22</c:f>
              <c:strCache>
                <c:ptCount val="3"/>
                <c:pt idx="0">
                  <c:v>DPS</c:v>
                </c:pt>
                <c:pt idx="1">
                  <c:v>Rodzinne domy pomocy</c:v>
                </c:pt>
                <c:pt idx="2">
                  <c:v>Mieszkania chronione</c:v>
                </c:pt>
              </c:strCache>
            </c:strRef>
          </c:cat>
          <c:val>
            <c:numRef>
              <c:f>'Dane z Mpips-03 PL'!$E$20:$E$22</c:f>
              <c:numCache>
                <c:formatCode>General</c:formatCode>
                <c:ptCount val="3"/>
                <c:pt idx="0">
                  <c:v>812</c:v>
                </c:pt>
                <c:pt idx="1">
                  <c:v>37</c:v>
                </c:pt>
                <c:pt idx="2">
                  <c:v>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5C-4574-8790-EB241EFA08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16608"/>
        <c:axId val="5726592"/>
      </c:barChart>
      <c:catAx>
        <c:axId val="57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26592"/>
        <c:crosses val="autoZero"/>
        <c:auto val="1"/>
        <c:lblAlgn val="ctr"/>
        <c:lblOffset val="100"/>
        <c:noMultiLvlLbl val="0"/>
      </c:catAx>
      <c:valAx>
        <c:axId val="572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PL'!$B$12</c:f>
              <c:strCache>
                <c:ptCount val="1"/>
                <c:pt idx="0">
                  <c:v>DPS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71-440B-B47E-640C86E832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'Dane z Mpips-03 PL'!$C$12</c:f>
              <c:numCache>
                <c:formatCode>0</c:formatCode>
                <c:ptCount val="1"/>
                <c:pt idx="0">
                  <c:v>106.05788177339902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71-440B-B47E-640C86E832F2}"/>
            </c:ext>
          </c:extLst>
        </c:ser>
        <c:ser>
          <c:idx val="1"/>
          <c:order val="1"/>
          <c:tx>
            <c:strRef>
              <c:f>'Dane z Mpips-03 PL'!$B$13</c:f>
              <c:strCache>
                <c:ptCount val="1"/>
                <c:pt idx="0">
                  <c:v>Rodzinne domy pomocy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'Dane z Mpips-03 PL'!$C$13</c:f>
              <c:numCache>
                <c:formatCode>0</c:formatCode>
                <c:ptCount val="1"/>
                <c:pt idx="0">
                  <c:v>4.7297297297297298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71-440B-B47E-640C86E832F2}"/>
            </c:ext>
          </c:extLst>
        </c:ser>
        <c:ser>
          <c:idx val="2"/>
          <c:order val="2"/>
          <c:tx>
            <c:strRef>
              <c:f>'Dane z Mpips-03 PL'!$B$14</c:f>
              <c:strCache>
                <c:ptCount val="1"/>
                <c:pt idx="0">
                  <c:v>Mieszkania chronione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'Dane z Mpips-03 PL'!$C$14</c:f>
              <c:numCache>
                <c:formatCode>0</c:formatCode>
                <c:ptCount val="1"/>
                <c:pt idx="0">
                  <c:v>3.9721407624633431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71-440B-B47E-640C86E832F2}"/>
            </c:ext>
          </c:extLst>
        </c:ser>
        <c:ser>
          <c:idx val="3"/>
          <c:order val="3"/>
          <c:tx>
            <c:strRef>
              <c:f>'Dane z Mpips-03 PL'!$B$15</c:f>
              <c:strCache>
                <c:ptCount val="1"/>
                <c:pt idx="0">
                  <c:v>Placówki komercyjne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'Dane z Mpips-03 PL'!$C$15</c:f>
              <c:numCache>
                <c:formatCode>0</c:formatCode>
                <c:ptCount val="1"/>
                <c:pt idx="0">
                  <c:v>23.782122905027933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71-440B-B47E-640C86E832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10208"/>
        <c:axId val="6128384"/>
      </c:barChart>
      <c:catAx>
        <c:axId val="61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8384"/>
        <c:crosses val="autoZero"/>
        <c:auto val="1"/>
        <c:lblAlgn val="ctr"/>
        <c:lblOffset val="100"/>
        <c:noMultiLvlLbl val="0"/>
      </c:catAx>
      <c:valAx>
        <c:axId val="612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PL'!$C$66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250000000000002E-3"/>
                  <c:y val="-1.6595829481118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6E4-4F86-97E1-2844331A2483}"/>
                </c:ext>
              </c:extLst>
            </c:dLbl>
            <c:dLbl>
              <c:idx val="1"/>
              <c:layout>
                <c:manualLayout>
                  <c:x val="-3.7500000000000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E4-4F86-97E1-2844331A2483}"/>
                </c:ext>
              </c:extLst>
            </c:dLbl>
            <c:dLbl>
              <c:idx val="2"/>
              <c:layout>
                <c:manualLayout>
                  <c:x val="-1.04166666666667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E4-4F86-97E1-2844331A2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PL'!$B$67:$B$70</c:f>
              <c:strCache>
                <c:ptCount val="4"/>
                <c:pt idx="0">
                  <c:v>gminy (+67%)</c:v>
                </c:pt>
                <c:pt idx="1">
                  <c:v>powiaty (+10%)</c:v>
                </c:pt>
                <c:pt idx="2">
                  <c:v>miasta na prawach powiatu (+10%)</c:v>
                </c:pt>
                <c:pt idx="3">
                  <c:v>województwa (+3%)</c:v>
                </c:pt>
              </c:strCache>
            </c:strRef>
          </c:cat>
          <c:val>
            <c:numRef>
              <c:f>'Dane z Mpips-03 PL'!$C$67:$C$70</c:f>
              <c:numCache>
                <c:formatCode>#,##0</c:formatCode>
                <c:ptCount val="4"/>
                <c:pt idx="0">
                  <c:v>241233000</c:v>
                </c:pt>
                <c:pt idx="1">
                  <c:v>1628080000</c:v>
                </c:pt>
                <c:pt idx="2">
                  <c:v>878021000</c:v>
                </c:pt>
                <c:pt idx="3">
                  <c:v>4244000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E4-4F86-97E1-2844331A2483}"/>
            </c:ext>
          </c:extLst>
        </c:ser>
        <c:ser>
          <c:idx val="1"/>
          <c:order val="1"/>
          <c:tx>
            <c:strRef>
              <c:f>'Dane z Mpips-03 PL'!$D$66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dk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'Dane z Mpips-03 PL'!$B$67:$B$70</c:f>
              <c:strCache>
                <c:ptCount val="4"/>
                <c:pt idx="0">
                  <c:v>gminy (+67%)</c:v>
                </c:pt>
                <c:pt idx="1">
                  <c:v>powiaty (+10%)</c:v>
                </c:pt>
                <c:pt idx="2">
                  <c:v>miasta na prawach powiatu (+10%)</c:v>
                </c:pt>
                <c:pt idx="3">
                  <c:v>województwa (+3%)</c:v>
                </c:pt>
              </c:strCache>
            </c:strRef>
          </c:cat>
          <c:val>
            <c:numRef>
              <c:f>'Dane z Mpips-03 PL'!$D$67:$D$70</c:f>
              <c:numCache>
                <c:formatCode>#,##0</c:formatCode>
                <c:ptCount val="4"/>
                <c:pt idx="0">
                  <c:v>298605000</c:v>
                </c:pt>
                <c:pt idx="1">
                  <c:v>1686097000</c:v>
                </c:pt>
                <c:pt idx="2">
                  <c:v>876787000</c:v>
                </c:pt>
                <c:pt idx="3">
                  <c:v>4800000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E4-4F86-97E1-2844331A2483}"/>
            </c:ext>
          </c:extLst>
        </c:ser>
        <c:ser>
          <c:idx val="2"/>
          <c:order val="2"/>
          <c:tx>
            <c:strRef>
              <c:f>'Dane z Mpips-03 PL'!$E$66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'Dane z Mpips-03 PL'!$B$67:$B$70</c:f>
              <c:strCache>
                <c:ptCount val="4"/>
                <c:pt idx="0">
                  <c:v>gminy (+67%)</c:v>
                </c:pt>
                <c:pt idx="1">
                  <c:v>powiaty (+10%)</c:v>
                </c:pt>
                <c:pt idx="2">
                  <c:v>miasta na prawach powiatu (+10%)</c:v>
                </c:pt>
                <c:pt idx="3">
                  <c:v>województwa (+3%)</c:v>
                </c:pt>
              </c:strCache>
            </c:strRef>
          </c:cat>
          <c:val>
            <c:numRef>
              <c:f>'Dane z Mpips-03 PL'!$E$67:$E$70</c:f>
              <c:numCache>
                <c:formatCode>#,##0</c:formatCode>
                <c:ptCount val="4"/>
                <c:pt idx="0">
                  <c:v>358010000</c:v>
                </c:pt>
                <c:pt idx="1">
                  <c:v>1734353000</c:v>
                </c:pt>
                <c:pt idx="2">
                  <c:v>934799000</c:v>
                </c:pt>
                <c:pt idx="3">
                  <c:v>4132000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E4-4F86-97E1-2844331A2483}"/>
            </c:ext>
          </c:extLst>
        </c:ser>
        <c:ser>
          <c:idx val="3"/>
          <c:order val="3"/>
          <c:tx>
            <c:strRef>
              <c:f>'Dane z Mpips-03 PL'!$F$66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PL'!$B$67:$B$70</c:f>
              <c:strCache>
                <c:ptCount val="4"/>
                <c:pt idx="0">
                  <c:v>gminy (+67%)</c:v>
                </c:pt>
                <c:pt idx="1">
                  <c:v>powiaty (+10%)</c:v>
                </c:pt>
                <c:pt idx="2">
                  <c:v>miasta na prawach powiatu (+10%)</c:v>
                </c:pt>
                <c:pt idx="3">
                  <c:v>województwa (+3%)</c:v>
                </c:pt>
              </c:strCache>
            </c:strRef>
          </c:cat>
          <c:val>
            <c:numRef>
              <c:f>'Dane z Mpips-03 PL'!$F$67:$F$70</c:f>
              <c:numCache>
                <c:formatCode>#,##0</c:formatCode>
                <c:ptCount val="4"/>
                <c:pt idx="0">
                  <c:v>404063000</c:v>
                </c:pt>
                <c:pt idx="1">
                  <c:v>1784733000</c:v>
                </c:pt>
                <c:pt idx="2">
                  <c:v>964891000</c:v>
                </c:pt>
                <c:pt idx="3">
                  <c:v>4366000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E4-4F86-97E1-2844331A2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63168"/>
        <c:axId val="6264704"/>
      </c:barChart>
      <c:catAx>
        <c:axId val="62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64704"/>
        <c:crosses val="autoZero"/>
        <c:auto val="1"/>
        <c:lblAlgn val="ctr"/>
        <c:lblOffset val="100"/>
        <c:noMultiLvlLbl val="0"/>
      </c:catAx>
      <c:valAx>
        <c:axId val="62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PL'!$C$73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PL'!$B$74:$B$76</c:f>
              <c:strCache>
                <c:ptCount val="3"/>
                <c:pt idx="0">
                  <c:v>razem samorządy (+15%)</c:v>
                </c:pt>
                <c:pt idx="1">
                  <c:v>budżet państwa (-8%)</c:v>
                </c:pt>
                <c:pt idx="2">
                  <c:v>SUMA</c:v>
                </c:pt>
              </c:strCache>
            </c:strRef>
          </c:cat>
          <c:val>
            <c:numRef>
              <c:f>'Dane z Mpips-03 PL'!$C$74:$C$76</c:f>
              <c:numCache>
                <c:formatCode>#,##0</c:formatCode>
                <c:ptCount val="3"/>
                <c:pt idx="0">
                  <c:v>2751578000</c:v>
                </c:pt>
                <c:pt idx="1">
                  <c:v>1009023000</c:v>
                </c:pt>
                <c:pt idx="2">
                  <c:v>3760601000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F2-4AD5-9713-FCC3064B8131}"/>
            </c:ext>
          </c:extLst>
        </c:ser>
        <c:ser>
          <c:idx val="1"/>
          <c:order val="1"/>
          <c:tx>
            <c:strRef>
              <c:f>'Dane z Mpips-03 PL'!$D$73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'Dane z Mpips-03 PL'!$B$74:$B$76</c:f>
              <c:strCache>
                <c:ptCount val="3"/>
                <c:pt idx="0">
                  <c:v>razem samorządy (+15%)</c:v>
                </c:pt>
                <c:pt idx="1">
                  <c:v>budżet państwa (-8%)</c:v>
                </c:pt>
                <c:pt idx="2">
                  <c:v>SUMA</c:v>
                </c:pt>
              </c:strCache>
            </c:strRef>
          </c:cat>
          <c:val>
            <c:numRef>
              <c:f>'Dane z Mpips-03 PL'!$D$74:$D$76</c:f>
              <c:numCache>
                <c:formatCode>#,##0</c:formatCode>
                <c:ptCount val="3"/>
                <c:pt idx="0">
                  <c:v>2866289000</c:v>
                </c:pt>
                <c:pt idx="1">
                  <c:v>976150000</c:v>
                </c:pt>
                <c:pt idx="2">
                  <c:v>3842439000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F2-4AD5-9713-FCC3064B8131}"/>
            </c:ext>
          </c:extLst>
        </c:ser>
        <c:ser>
          <c:idx val="2"/>
          <c:order val="2"/>
          <c:tx>
            <c:strRef>
              <c:f>'Dane z Mpips-03 PL'!$E$73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'Dane z Mpips-03 PL'!$B$74:$B$76</c:f>
              <c:strCache>
                <c:ptCount val="3"/>
                <c:pt idx="0">
                  <c:v>razem samorządy (+15%)</c:v>
                </c:pt>
                <c:pt idx="1">
                  <c:v>budżet państwa (-8%)</c:v>
                </c:pt>
                <c:pt idx="2">
                  <c:v>SUMA</c:v>
                </c:pt>
              </c:strCache>
            </c:strRef>
          </c:cat>
          <c:val>
            <c:numRef>
              <c:f>'Dane z Mpips-03 PL'!$E$74:$E$76</c:f>
              <c:numCache>
                <c:formatCode>#,##0</c:formatCode>
                <c:ptCount val="3"/>
                <c:pt idx="0">
                  <c:v>3031294000</c:v>
                </c:pt>
                <c:pt idx="1">
                  <c:v>965564000</c:v>
                </c:pt>
                <c:pt idx="2">
                  <c:v>3996858000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F2-4AD5-9713-FCC3064B8131}"/>
            </c:ext>
          </c:extLst>
        </c:ser>
        <c:ser>
          <c:idx val="3"/>
          <c:order val="3"/>
          <c:tx>
            <c:strRef>
              <c:f>'Dane z Mpips-03 PL'!$F$73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708333333333295E-2"/>
                  <c:y val="-9.0534977957049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F2-4AD5-9713-FCC3064B8131}"/>
                </c:ext>
              </c:extLst>
            </c:dLbl>
            <c:dLbl>
              <c:idx val="1"/>
              <c:layout>
                <c:manualLayout>
                  <c:x val="9.3749999999999233E-3"/>
                  <c:y val="-1.8106995591410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F2-4AD5-9713-FCC3064B8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PL'!$B$74:$B$76</c:f>
              <c:strCache>
                <c:ptCount val="3"/>
                <c:pt idx="0">
                  <c:v>razem samorządy (+15%)</c:v>
                </c:pt>
                <c:pt idx="1">
                  <c:v>budżet państwa (-8%)</c:v>
                </c:pt>
                <c:pt idx="2">
                  <c:v>SUMA</c:v>
                </c:pt>
              </c:strCache>
            </c:strRef>
          </c:cat>
          <c:val>
            <c:numRef>
              <c:f>'Dane z Mpips-03 PL'!$F$74:$F$76</c:f>
              <c:numCache>
                <c:formatCode>#,##0</c:formatCode>
                <c:ptCount val="3"/>
                <c:pt idx="0">
                  <c:v>3158053000</c:v>
                </c:pt>
                <c:pt idx="1">
                  <c:v>930015000</c:v>
                </c:pt>
                <c:pt idx="2">
                  <c:v>4088068000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F2-4AD5-9713-FCC3064B81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9056"/>
        <c:axId val="6190592"/>
      </c:barChart>
      <c:catAx>
        <c:axId val="61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90592"/>
        <c:crosses val="autoZero"/>
        <c:auto val="1"/>
        <c:lblAlgn val="ctr"/>
        <c:lblOffset val="100"/>
        <c:noMultiLvlLbl val="0"/>
      </c:catAx>
      <c:valAx>
        <c:axId val="6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8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PL'!$C$32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PL'!$B$33:$B$34</c:f>
              <c:strCache>
                <c:ptCount val="2"/>
                <c:pt idx="0">
                  <c:v>Szpitale psychiatryczne</c:v>
                </c:pt>
                <c:pt idx="1">
                  <c:v>Oddziały psychiatryczne</c:v>
                </c:pt>
              </c:strCache>
            </c:strRef>
          </c:cat>
          <c:val>
            <c:numRef>
              <c:f>'Dane z Mpips-03 PL'!$C$33:$C$34</c:f>
              <c:numCache>
                <c:formatCode>General</c:formatCode>
                <c:ptCount val="2"/>
                <c:pt idx="0">
                  <c:v>325</c:v>
                </c:pt>
                <c:pt idx="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0-4F3D-82A2-39D4C223AFF1}"/>
            </c:ext>
          </c:extLst>
        </c:ser>
        <c:ser>
          <c:idx val="1"/>
          <c:order val="1"/>
          <c:tx>
            <c:strRef>
              <c:f>'Dane z Mpips-03 PL'!$D$32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PL'!$B$33:$B$34</c:f>
              <c:strCache>
                <c:ptCount val="2"/>
                <c:pt idx="0">
                  <c:v>Szpitale psychiatryczne</c:v>
                </c:pt>
                <c:pt idx="1">
                  <c:v>Oddziały psychiatryczne</c:v>
                </c:pt>
              </c:strCache>
            </c:strRef>
          </c:cat>
          <c:val>
            <c:numRef>
              <c:f>'Dane z Mpips-03 PL'!$D$33:$D$34</c:f>
              <c:numCache>
                <c:formatCode>General</c:formatCode>
                <c:ptCount val="2"/>
                <c:pt idx="0">
                  <c:v>310</c:v>
                </c:pt>
                <c:pt idx="1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60-4F3D-82A2-39D4C223A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72576"/>
        <c:axId val="35274112"/>
      </c:barChart>
      <c:catAx>
        <c:axId val="352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274112"/>
        <c:crosses val="autoZero"/>
        <c:auto val="1"/>
        <c:lblAlgn val="ctr"/>
        <c:lblOffset val="100"/>
        <c:noMultiLvlLbl val="0"/>
      </c:catAx>
      <c:valAx>
        <c:axId val="352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2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PL'!$C$42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PL'!$B$43:$B$44</c:f>
              <c:strCache>
                <c:ptCount val="2"/>
                <c:pt idx="0">
                  <c:v>Szpitale psychiatryczne</c:v>
                </c:pt>
                <c:pt idx="1">
                  <c:v>Oddziały psychiatryczne</c:v>
                </c:pt>
              </c:strCache>
            </c:strRef>
          </c:cat>
          <c:val>
            <c:numRef>
              <c:f>'Dane z Mpips-03 PL'!$C$43:$C$44</c:f>
              <c:numCache>
                <c:formatCode>General</c:formatCode>
                <c:ptCount val="2"/>
                <c:pt idx="0">
                  <c:v>12962</c:v>
                </c:pt>
                <c:pt idx="1">
                  <c:v>5122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55-4444-9C9C-711A4FF1FC82}"/>
            </c:ext>
          </c:extLst>
        </c:ser>
        <c:ser>
          <c:idx val="1"/>
          <c:order val="1"/>
          <c:tx>
            <c:strRef>
              <c:f>'Dane z Mpips-03 PL'!$D$42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PL'!$B$43:$B$44</c:f>
              <c:strCache>
                <c:ptCount val="2"/>
                <c:pt idx="0">
                  <c:v>Szpitale psychiatryczne</c:v>
                </c:pt>
                <c:pt idx="1">
                  <c:v>Oddziały psychiatryczne</c:v>
                </c:pt>
              </c:strCache>
            </c:strRef>
          </c:cat>
          <c:val>
            <c:numRef>
              <c:f>'Dane z Mpips-03 PL'!$D$43:$D$44</c:f>
              <c:numCache>
                <c:formatCode>General</c:formatCode>
                <c:ptCount val="2"/>
                <c:pt idx="0">
                  <c:v>12895</c:v>
                </c:pt>
                <c:pt idx="1">
                  <c:v>5747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55-4444-9C9C-711A4FF1FC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313920"/>
        <c:axId val="36438016"/>
      </c:barChart>
      <c:catAx>
        <c:axId val="353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38016"/>
        <c:crosses val="autoZero"/>
        <c:auto val="1"/>
        <c:lblAlgn val="ctr"/>
        <c:lblOffset val="100"/>
        <c:noMultiLvlLbl val="0"/>
      </c:catAx>
      <c:valAx>
        <c:axId val="3643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3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z Mpips-03 PL'!$C$52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PL'!$B$53:$B$55</c:f>
              <c:strCache>
                <c:ptCount val="3"/>
                <c:pt idx="0">
                  <c:v>Oddziały dzienne</c:v>
                </c:pt>
                <c:pt idx="1">
                  <c:v>Zespoły wsparcia środowiskowego</c:v>
                </c:pt>
                <c:pt idx="2">
                  <c:v>Opieka ambulatoryjna</c:v>
                </c:pt>
              </c:strCache>
            </c:strRef>
          </c:cat>
          <c:val>
            <c:numRef>
              <c:f>'Dane z Mpips-03 PL'!$C$53:$C$55</c:f>
              <c:numCache>
                <c:formatCode>General</c:formatCode>
                <c:ptCount val="3"/>
                <c:pt idx="0">
                  <c:v>152</c:v>
                </c:pt>
                <c:pt idx="1">
                  <c:v>48</c:v>
                </c:pt>
                <c:pt idx="2">
                  <c:v>1135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9-4E48-97E2-28AED53FDF60}"/>
            </c:ext>
          </c:extLst>
        </c:ser>
        <c:ser>
          <c:idx val="1"/>
          <c:order val="1"/>
          <c:tx>
            <c:strRef>
              <c:f>'Dane z Mpips-03 PL'!$D$52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z Mpips-03 PL'!$B$53:$B$55</c:f>
              <c:strCache>
                <c:ptCount val="3"/>
                <c:pt idx="0">
                  <c:v>Oddziały dzienne</c:v>
                </c:pt>
                <c:pt idx="1">
                  <c:v>Zespoły wsparcia środowiskowego</c:v>
                </c:pt>
                <c:pt idx="2">
                  <c:v>Opieka ambulatoryjna</c:v>
                </c:pt>
              </c:strCache>
            </c:strRef>
          </c:cat>
          <c:val>
            <c:numRef>
              <c:f>'Dane z Mpips-03 PL'!$D$53:$D$55</c:f>
              <c:numCache>
                <c:formatCode>General</c:formatCode>
                <c:ptCount val="3"/>
                <c:pt idx="0">
                  <c:v>221</c:v>
                </c:pt>
                <c:pt idx="1">
                  <c:v>132</c:v>
                </c:pt>
                <c:pt idx="2">
                  <c:v>1232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09-4E48-97E2-28AED53FDF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89856"/>
        <c:axId val="36495744"/>
      </c:barChart>
      <c:catAx>
        <c:axId val="364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95744"/>
        <c:crosses val="autoZero"/>
        <c:auto val="1"/>
        <c:lblAlgn val="ctr"/>
        <c:lblOffset val="100"/>
        <c:noMultiLvlLbl val="0"/>
      </c:catAx>
      <c:valAx>
        <c:axId val="3649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8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 sz="3200" b="0" i="0" u="none" strike="noStrike" cap="none" normalizeH="0" baseline="0" dirty="0" smtClean="0">
                <a:effectLst/>
              </a:rPr>
              <a:t>Liczba miejsc dla osób z zaburzeniami psychicznymi na </a:t>
            </a:r>
            <a:r>
              <a:rPr lang="pl-PL" sz="3200" b="1" i="0" u="none" strike="noStrike" cap="none" normalizeH="0" baseline="0" dirty="0" smtClean="0">
                <a:effectLst/>
              </a:rPr>
              <a:t>oddziałach dziennych</a:t>
            </a:r>
            <a:endParaRPr lang="pl-PL" sz="3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Mpips_03!$L$87</c:f>
              <c:strCache>
                <c:ptCount val="1"/>
                <c:pt idx="0">
                  <c:v>Day wards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546-40BF-863C-797CABCBD0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Mpips_03!$M$86:$N$86</c:f>
              <c:numCache>
                <c:formatCode>General</c:formatCode>
                <c:ptCount val="2"/>
                <c:pt idx="0">
                  <c:v>2010</c:v>
                </c:pt>
                <c:pt idx="1">
                  <c:v>2014</c:v>
                </c:pt>
              </c:numCache>
            </c:numRef>
          </c:cat>
          <c:val>
            <c:numRef>
              <c:f>Mpips_03!$M$87:$N$87</c:f>
              <c:numCache>
                <c:formatCode>General</c:formatCode>
                <c:ptCount val="2"/>
                <c:pt idx="0">
                  <c:v>3506</c:v>
                </c:pt>
                <c:pt idx="1">
                  <c:v>4921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D0-4B6B-BD0E-7A2D99F21F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6158592"/>
        <c:axId val="46166016"/>
      </c:barChart>
      <c:catAx>
        <c:axId val="461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166016"/>
        <c:crosses val="autoZero"/>
        <c:auto val="1"/>
        <c:lblAlgn val="ctr"/>
        <c:lblOffset val="100"/>
        <c:noMultiLvlLbl val="0"/>
      </c:catAx>
      <c:valAx>
        <c:axId val="461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1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80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84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57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4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97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06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52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91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4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11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2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E54D-5274-4D34-8404-92A0B35E4818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5BBB-8610-4D46-A307-4DDF11A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189" y="434340"/>
            <a:ext cx="8641724" cy="3960239"/>
          </a:xfrm>
        </p:spPr>
        <p:txBody>
          <a:bodyPr>
            <a:normAutofit/>
          </a:bodyPr>
          <a:lstStyle/>
          <a:p>
            <a:r>
              <a:rPr lang="pl-PL" sz="3600" dirty="0" err="1"/>
              <a:t>Deinstytucjonalizacja</a:t>
            </a:r>
            <a:r>
              <a:rPr lang="pl-PL" sz="3600" dirty="0"/>
              <a:t> systemu wsparcia dla osób z niepełnosprawnościami - stan obecny i perspektywy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362" y="4988093"/>
            <a:ext cx="7766936" cy="142558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 Krzysztof Kurowski, Biuro Rzecznika Praw Obywatelskich</a:t>
            </a:r>
          </a:p>
          <a:p>
            <a:r>
              <a:rPr lang="pl-PL" sz="2400" dirty="0" smtClean="0"/>
              <a:t>Warszawa, 5.10.2017</a:t>
            </a:r>
            <a:endParaRPr lang="pl-PL" sz="2400" dirty="0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0758854" y="283335"/>
            <a:ext cx="750888" cy="6315427"/>
            <a:chOff x="620" y="529"/>
            <a:chExt cx="1182" cy="10763"/>
          </a:xfrm>
        </p:grpSpPr>
        <p:cxnSp>
          <p:nvCxnSpPr>
            <p:cNvPr id="16" name="AutoShape 9"/>
            <p:cNvCxnSpPr>
              <a:cxnSpLocks noChangeShapeType="1"/>
            </p:cNvCxnSpPr>
            <p:nvPr/>
          </p:nvCxnSpPr>
          <p:spPr bwMode="auto">
            <a:xfrm>
              <a:off x="620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</p:cNvCxnSpPr>
            <p:nvPr/>
          </p:nvCxnSpPr>
          <p:spPr bwMode="auto">
            <a:xfrm>
              <a:off x="921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1"/>
            <p:cNvCxnSpPr>
              <a:cxnSpLocks noChangeShapeType="1"/>
            </p:cNvCxnSpPr>
            <p:nvPr/>
          </p:nvCxnSpPr>
          <p:spPr bwMode="auto">
            <a:xfrm>
              <a:off x="1200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2"/>
            <p:cNvCxnSpPr>
              <a:cxnSpLocks noChangeShapeType="1"/>
            </p:cNvCxnSpPr>
            <p:nvPr/>
          </p:nvCxnSpPr>
          <p:spPr bwMode="auto">
            <a:xfrm>
              <a:off x="1501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3"/>
            <p:cNvCxnSpPr>
              <a:cxnSpLocks noChangeShapeType="1"/>
            </p:cNvCxnSpPr>
            <p:nvPr/>
          </p:nvCxnSpPr>
          <p:spPr bwMode="auto">
            <a:xfrm>
              <a:off x="1802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493897" y="4862037"/>
            <a:ext cx="12668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kumimoji="0" lang="pl-PL" altLang="pl-PL" sz="1200" dirty="0">
                <a:solidFill>
                  <a:srgbClr val="6D6F71"/>
                </a:solidFill>
                <a:latin typeface="HelveticaNeueLTPro-Lt" charset="0"/>
              </a:rPr>
              <a:t>www.rpo.gov.pl</a:t>
            </a:r>
            <a:endParaRPr kumimoji="0"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21" name="Picture 4" descr="logo-po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20" y="434340"/>
            <a:ext cx="3384262" cy="12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58732" cy="1320800"/>
          </a:xfrm>
        </p:spPr>
        <p:txBody>
          <a:bodyPr/>
          <a:lstStyle/>
          <a:p>
            <a:pPr algn="ctr"/>
            <a:r>
              <a:rPr lang="pl-PL" dirty="0" smtClean="0"/>
              <a:t>Instytucje psychiatryczne 2010-2014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71520"/>
              </p:ext>
            </p:extLst>
          </p:nvPr>
        </p:nvGraphicFramePr>
        <p:xfrm>
          <a:off x="0" y="997527"/>
          <a:ext cx="12192000" cy="586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7062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745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dirty="0" smtClean="0"/>
              <a:t>Mieszkania chronione – art. 53 ustawy o pomocy społecznej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40811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NIEPEŁNOSPRAWNOŚĆ\MiR 2015\light 20151025_155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927885"/>
            <a:ext cx="4756866" cy="356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744073" y="260648"/>
            <a:ext cx="3613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Mieszkamy wśród was.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17897" y="1268760"/>
            <a:ext cx="617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Tu.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76912" y="5877272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I tu.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 flipV="1">
            <a:off x="8258410" y="2564906"/>
            <a:ext cx="1293975" cy="3312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NIEPEŁNOSPRAWNOŚĆ\MiR 2015\light 20151025_082407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14096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>
            <a:off x="2435567" y="1791980"/>
            <a:ext cx="1533006" cy="2285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NIEPEŁNOSPRAWNOŚĆ\MiR 2015\light 20151025_094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9179"/>
            <a:ext cx="4738609" cy="35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NIEPEŁNOSPRAWNOŚĆ\MiR 2015\light 20151025_082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681028"/>
            <a:ext cx="4156720" cy="31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85632" y="2780929"/>
            <a:ext cx="3958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Sami planujemy</a:t>
            </a:r>
          </a:p>
          <a:p>
            <a:r>
              <a:rPr lang="pl-PL" sz="2800" dirty="0"/>
              <a:t>i przygotowujemy posiłki.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84040" y="5013177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Robimy zakupy.</a:t>
            </a:r>
          </a:p>
          <a:p>
            <a:r>
              <a:rPr lang="pl-PL" sz="2800" dirty="0"/>
              <a:t>Obieramy ziemniaki.</a:t>
            </a:r>
          </a:p>
        </p:txBody>
      </p:sp>
      <p:pic>
        <p:nvPicPr>
          <p:cNvPr id="7172" name="Picture 4" descr="C:\NIEPEŁNOSPRAWNOŚĆ\MiR 2015\light 20151025_095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5719"/>
            <a:ext cx="3727942" cy="27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NIEPEŁNOSPRAWNOŚĆ\MiR 2015\light 20151023_191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62" y="1196752"/>
            <a:ext cx="5695866" cy="42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NIEPEŁNOSPRAWNOŚĆ\MiR 2015\light 20151023_191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04" y="315577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176121" y="1628801"/>
            <a:ext cx="3557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Urządzamy mieszkanie </a:t>
            </a:r>
          </a:p>
          <a:p>
            <a:r>
              <a:rPr lang="pl-PL" sz="2800" dirty="0"/>
              <a:t>po swojemu.</a:t>
            </a:r>
          </a:p>
        </p:txBody>
      </p:sp>
    </p:spTree>
    <p:extLst>
      <p:ext uri="{BB962C8B-B14F-4D97-AF65-F5344CB8AC3E}">
        <p14:creationId xmlns:p14="http://schemas.microsoft.com/office/powerpoint/2010/main" val="23779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NIEPEŁNOSPRAWNOŚĆ\MiR 2015\light 20151025_095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2" y="1669742"/>
            <a:ext cx="6858178" cy="51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76934" y="1052736"/>
            <a:ext cx="528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Pranie czasem wieszamy w salonie.</a:t>
            </a:r>
          </a:p>
        </p:txBody>
      </p:sp>
    </p:spTree>
    <p:extLst>
      <p:ext uri="{BB962C8B-B14F-4D97-AF65-F5344CB8AC3E}">
        <p14:creationId xmlns:p14="http://schemas.microsoft.com/office/powerpoint/2010/main" val="15282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NIEPEŁNOSPRAWNOŚĆ\MiR 2015\light 20151025_101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2651720"/>
            <a:ext cx="5548875" cy="41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NIEPEŁNOSPRAWNOŚĆ\MiR 2015\light 20151025_102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24744"/>
            <a:ext cx="5596880" cy="41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515600" cy="9416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/>
              <a:t>Nowelizacja art. 53 ustawy o pomocy społecznej z 2017 r.</a:t>
            </a:r>
            <a:endParaRPr lang="pl-P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87" y="2132889"/>
            <a:ext cx="10971663" cy="5725236"/>
          </a:xfrm>
        </p:spPr>
        <p:txBody>
          <a:bodyPr>
            <a:normAutofit/>
          </a:bodyPr>
          <a:lstStyle/>
          <a:p>
            <a:r>
              <a:rPr lang="pl-PL" sz="4800" dirty="0" smtClean="0"/>
              <a:t>Wprowadzenie podziału na mieszkania treningowe i wpierane (docelowe)</a:t>
            </a:r>
          </a:p>
          <a:p>
            <a:endParaRPr lang="pl-PL" sz="4800" dirty="0"/>
          </a:p>
          <a:p>
            <a:r>
              <a:rPr lang="pl-PL" sz="4800" dirty="0" smtClean="0"/>
              <a:t>Sprecyzowanie zasad prowadzenia mieszkań chronionych.</a:t>
            </a:r>
          </a:p>
          <a:p>
            <a:endParaRPr lang="pl-PL" sz="48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034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0"/>
            <a:ext cx="11518710" cy="94169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Wady regulacji z perspektywy osób z niepełnosprawnościami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132764"/>
            <a:ext cx="11569457" cy="57252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Nie określono jasno, </a:t>
            </a:r>
            <a:r>
              <a:rPr lang="pl-PL" dirty="0"/>
              <a:t>że mieszkanie chronione jest kameralną formą </a:t>
            </a:r>
            <a:r>
              <a:rPr lang="pl-PL" dirty="0" smtClean="0"/>
              <a:t>wsparcia.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Brakuje przepisów zabezpieczających </a:t>
            </a:r>
            <a:r>
              <a:rPr lang="pl-PL" dirty="0"/>
              <a:t>przed wypaczeniami tej formuły np. poprzez tworzenie licznych mieszkań chronionych w ramach jednego budynku. 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Regulacje </a:t>
            </a:r>
            <a:r>
              <a:rPr lang="pl-PL" dirty="0"/>
              <a:t>ustawowe </a:t>
            </a:r>
            <a:r>
              <a:rPr lang="pl-PL" dirty="0" smtClean="0"/>
              <a:t>jako </a:t>
            </a:r>
            <a:r>
              <a:rPr lang="pl-PL" dirty="0"/>
              <a:t>jedno z zadań mieszkań </a:t>
            </a:r>
            <a:r>
              <a:rPr lang="pl-PL" dirty="0" smtClean="0"/>
              <a:t>przewidują włączenie </a:t>
            </a:r>
            <a:r>
              <a:rPr lang="pl-PL" dirty="0"/>
              <a:t>mieszkańców w społeczność </a:t>
            </a:r>
            <a:r>
              <a:rPr lang="pl-PL" dirty="0" smtClean="0"/>
              <a:t>lokalną jedynie w przypadku mieszkań treningowych.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Wyłączono możliwość korzystania z mieszkań </a:t>
            </a:r>
            <a:r>
              <a:rPr lang="pl-PL" dirty="0"/>
              <a:t>chronionych </a:t>
            </a:r>
            <a:r>
              <a:rPr lang="pl-PL" dirty="0" smtClean="0"/>
              <a:t>przez osoby potrzebujące </a:t>
            </a:r>
            <a:r>
              <a:rPr lang="pl-PL" dirty="0"/>
              <a:t>całodobowego wsparcia.</a:t>
            </a:r>
          </a:p>
        </p:txBody>
      </p:sp>
    </p:spTree>
    <p:extLst>
      <p:ext uri="{BB962C8B-B14F-4D97-AF65-F5344CB8AC3E}">
        <p14:creationId xmlns:p14="http://schemas.microsoft.com/office/powerpoint/2010/main" val="15015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24831"/>
              </p:ext>
            </p:extLst>
          </p:nvPr>
        </p:nvGraphicFramePr>
        <p:xfrm>
          <a:off x="0" y="869794"/>
          <a:ext cx="12192000" cy="598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023" y="98605"/>
            <a:ext cx="9758911" cy="95191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Liczba placówek w latach 2012 – 2014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0"/>
            <a:ext cx="11518710" cy="94169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Przeszkody w procesie deinstytucjonalizacji wskazywane przez środowisko  osób z niepełnosprawnościami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132764"/>
            <a:ext cx="11569457" cy="57252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Brak strategii deinstytucjonalizacji </a:t>
            </a:r>
            <a:r>
              <a:rPr lang="pl-PL" dirty="0" smtClean="0"/>
              <a:t>– działania punktowe</a:t>
            </a:r>
            <a:endParaRPr lang="pl-PL" b="1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Niedostateczne wykorzystanie środków unijnych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Niedokonanie zmian terminologicznych w ustawie o pomocy społecznej – zamiast mieszkanie chronione powinno być mieszkanie wspomagane (obecnie funkcjonują też obok mieszkań chronionych mieszkania wspomagane finansowane np. z funduszy unijnych czy PFRON)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0"/>
            <a:ext cx="11518710" cy="94169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Estonia – </a:t>
            </a:r>
            <a:r>
              <a:rPr lang="pl-PL" sz="3200" b="1" dirty="0" smtClean="0">
                <a:ea typeface="MS PGothic" panose="020B0600070205080204" pitchFamily="34" charset="-128"/>
              </a:rPr>
              <a:t>Wytyczne rozwoju usług społecznych</a:t>
            </a:r>
            <a:r>
              <a:rPr lang="en-US" altLang="lv-LV" sz="3200" b="1" dirty="0" smtClean="0">
                <a:ea typeface="MS PGothic" panose="020B0600070205080204" pitchFamily="34" charset="-128"/>
              </a:rPr>
              <a:t> 2014-2020</a:t>
            </a:r>
            <a:endParaRPr lang="pl-P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132764"/>
            <a:ext cx="10971663" cy="5725236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800" dirty="0" smtClean="0">
                <a:ea typeface="Verdana" pitchFamily="34" charset="0"/>
                <a:cs typeface="Verdana" pitchFamily="34" charset="0"/>
              </a:rPr>
              <a:t>W zakresie osób </a:t>
            </a:r>
            <a:r>
              <a:rPr lang="pl-PL" sz="2800" dirty="0">
                <a:ea typeface="Verdana" pitchFamily="34" charset="0"/>
                <a:cs typeface="Verdana" pitchFamily="34" charset="0"/>
              </a:rPr>
              <a:t>z zaburzeniami psychicznymi (w tym </a:t>
            </a:r>
            <a:r>
              <a:rPr lang="pl-PL" sz="2800" dirty="0" smtClean="0">
                <a:ea typeface="Verdana" pitchFamily="34" charset="0"/>
                <a:cs typeface="Verdana" pitchFamily="34" charset="0"/>
              </a:rPr>
              <a:t>z niepełnosprawnością intelektualną) – plany do 2020:</a:t>
            </a:r>
            <a:br>
              <a:rPr lang="pl-PL" sz="2800" dirty="0" smtClean="0">
                <a:ea typeface="Verdana" pitchFamily="34" charset="0"/>
                <a:cs typeface="Verdana" pitchFamily="34" charset="0"/>
              </a:rPr>
            </a:br>
            <a:endParaRPr lang="pl-PL" sz="2800" dirty="0" smtClean="0">
              <a:ea typeface="Verdana" pitchFamily="34" charset="0"/>
              <a:cs typeface="Verdana" pitchFamily="34" charset="0"/>
            </a:endParaRPr>
          </a:p>
          <a:p>
            <a:pPr marL="857250" lvl="1" indent="-457200">
              <a:defRPr/>
            </a:pPr>
            <a:r>
              <a:rPr lang="pl-PL" dirty="0" smtClean="0">
                <a:ea typeface="Verdana" pitchFamily="34" charset="0"/>
                <a:cs typeface="Verdana" pitchFamily="34" charset="0"/>
              </a:rPr>
              <a:t>Usługi </a:t>
            </a:r>
            <a:r>
              <a:rPr lang="pl-PL" dirty="0">
                <a:ea typeface="Verdana" pitchFamily="34" charset="0"/>
                <a:cs typeface="Verdana" pitchFamily="34" charset="0"/>
              </a:rPr>
              <a:t>dla 1400 </a:t>
            </a:r>
            <a:r>
              <a:rPr lang="pl-PL" dirty="0" smtClean="0">
                <a:ea typeface="Verdana" pitchFamily="34" charset="0"/>
                <a:cs typeface="Verdana" pitchFamily="34" charset="0"/>
              </a:rPr>
              <a:t>osób zapobiegające instytucjonalizacji</a:t>
            </a:r>
          </a:p>
          <a:p>
            <a:pPr lvl="1" indent="-342900">
              <a:defRPr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700 </a:t>
            </a:r>
            <a:r>
              <a:rPr lang="pl-PL" dirty="0">
                <a:ea typeface="Verdana" pitchFamily="34" charset="0"/>
                <a:cs typeface="Verdana" pitchFamily="34" charset="0"/>
              </a:rPr>
              <a:t>osób</a:t>
            </a:r>
            <a:r>
              <a:rPr lang="en-GB" dirty="0">
                <a:ea typeface="Verdana" pitchFamily="34" charset="0"/>
                <a:cs typeface="Verdana" pitchFamily="34" charset="0"/>
              </a:rPr>
              <a:t> </a:t>
            </a:r>
            <a:r>
              <a:rPr lang="pl-PL" dirty="0">
                <a:ea typeface="Verdana" pitchFamily="34" charset="0"/>
                <a:cs typeface="Verdana" pitchFamily="34" charset="0"/>
              </a:rPr>
              <a:t>opuści miejsca opieki </a:t>
            </a:r>
            <a:r>
              <a:rPr lang="pl-PL" dirty="0" smtClean="0">
                <a:ea typeface="Verdana" pitchFamily="34" charset="0"/>
                <a:cs typeface="Verdana" pitchFamily="34" charset="0"/>
              </a:rPr>
              <a:t>długoterminowej</a:t>
            </a:r>
          </a:p>
          <a:p>
            <a:pPr lvl="1" indent="-342900">
              <a:defRPr/>
            </a:pPr>
            <a:r>
              <a:rPr lang="pl-PL" dirty="0" smtClean="0">
                <a:ea typeface="Verdana" pitchFamily="34" charset="0"/>
                <a:cs typeface="Verdana" pitchFamily="34" charset="0"/>
              </a:rPr>
              <a:t>Liczba miejsc </a:t>
            </a:r>
            <a:r>
              <a:rPr lang="pl-PL" dirty="0">
                <a:ea typeface="Verdana" pitchFamily="34" charset="0"/>
                <a:cs typeface="Verdana" pitchFamily="34" charset="0"/>
              </a:rPr>
              <a:t>w opiece długoterminowej </a:t>
            </a:r>
            <a:r>
              <a:rPr lang="pl-PL" dirty="0" smtClean="0">
                <a:ea typeface="Verdana" pitchFamily="34" charset="0"/>
                <a:cs typeface="Verdana" pitchFamily="34" charset="0"/>
              </a:rPr>
              <a:t>obniżona </a:t>
            </a:r>
            <a:r>
              <a:rPr lang="pl-PL" dirty="0">
                <a:ea typeface="Verdana" pitchFamily="34" charset="0"/>
                <a:cs typeface="Verdana" pitchFamily="34" charset="0"/>
              </a:rPr>
              <a:t>o </a:t>
            </a:r>
            <a:r>
              <a:rPr lang="pl-PL" dirty="0" smtClean="0">
                <a:ea typeface="Verdana" pitchFamily="34" charset="0"/>
                <a:cs typeface="Verdana" pitchFamily="34" charset="0"/>
              </a:rPr>
              <a:t>1000</a:t>
            </a:r>
          </a:p>
          <a:p>
            <a:pPr lvl="1" indent="-342900">
              <a:defRPr/>
            </a:pPr>
            <a:r>
              <a:rPr lang="pl-PL" dirty="0" smtClean="0">
                <a:ea typeface="Verdana" pitchFamily="34" charset="0"/>
                <a:cs typeface="Verdana" pitchFamily="34" charset="0"/>
              </a:rPr>
              <a:t>Proporcja </a:t>
            </a:r>
            <a:r>
              <a:rPr lang="pl-PL" dirty="0">
                <a:ea typeface="Verdana" pitchFamily="34" charset="0"/>
                <a:cs typeface="Verdana" pitchFamily="34" charset="0"/>
              </a:rPr>
              <a:t>usług środowiskowych zwiększona z </a:t>
            </a:r>
            <a:r>
              <a:rPr lang="pl-PL" dirty="0" smtClean="0">
                <a:ea typeface="Verdana" pitchFamily="34" charset="0"/>
                <a:cs typeface="Verdana" pitchFamily="34" charset="0"/>
              </a:rPr>
              <a:t>20% </a:t>
            </a:r>
            <a:r>
              <a:rPr lang="pl-PL" dirty="0">
                <a:ea typeface="Verdana" pitchFamily="34" charset="0"/>
                <a:cs typeface="Verdana" pitchFamily="34" charset="0"/>
              </a:rPr>
              <a:t>do 45%</a:t>
            </a:r>
            <a:endParaRPr lang="en-GB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001" y="2593075"/>
            <a:ext cx="8641724" cy="887105"/>
          </a:xfrm>
        </p:spPr>
        <p:txBody>
          <a:bodyPr>
            <a:normAutofit/>
          </a:bodyPr>
          <a:lstStyle/>
          <a:p>
            <a:r>
              <a:rPr lang="pl-PL" sz="4800" dirty="0" smtClean="0"/>
              <a:t>Dziękujemy za uwagę!</a:t>
            </a:r>
            <a:endParaRPr lang="pl-P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736" y="4722126"/>
            <a:ext cx="8742255" cy="1321924"/>
          </a:xfrm>
        </p:spPr>
        <p:txBody>
          <a:bodyPr>
            <a:noAutofit/>
          </a:bodyPr>
          <a:lstStyle/>
          <a:p>
            <a:r>
              <a:rPr lang="pl-PL" sz="2800" dirty="0" smtClean="0"/>
              <a:t>dr Krzysztof Kurowski – Zespół ds. Równego Traktowania,</a:t>
            </a:r>
          </a:p>
          <a:p>
            <a:r>
              <a:rPr lang="pl-PL" sz="2800" dirty="0" smtClean="0"/>
              <a:t>Biuro Rzecznika Praw Obywatelskich</a:t>
            </a:r>
          </a:p>
          <a:p>
            <a:r>
              <a:rPr lang="pl-PL" sz="2800" dirty="0" smtClean="0"/>
              <a:t>Komisja Ekspertów ds. Osób z Niepełnosprawnością przy Rzeczniku Praw Obywatelskich</a:t>
            </a:r>
            <a:endParaRPr lang="pl-PL" sz="2800" dirty="0"/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0758854" y="283335"/>
            <a:ext cx="750888" cy="6315427"/>
            <a:chOff x="620" y="529"/>
            <a:chExt cx="1182" cy="10763"/>
          </a:xfrm>
        </p:grpSpPr>
        <p:cxnSp>
          <p:nvCxnSpPr>
            <p:cNvPr id="15" name="AutoShape 9"/>
            <p:cNvCxnSpPr>
              <a:cxnSpLocks noChangeShapeType="1"/>
            </p:cNvCxnSpPr>
            <p:nvPr/>
          </p:nvCxnSpPr>
          <p:spPr bwMode="auto">
            <a:xfrm>
              <a:off x="620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0"/>
            <p:cNvCxnSpPr>
              <a:cxnSpLocks noChangeShapeType="1"/>
            </p:cNvCxnSpPr>
            <p:nvPr/>
          </p:nvCxnSpPr>
          <p:spPr bwMode="auto">
            <a:xfrm>
              <a:off x="921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1"/>
            <p:cNvCxnSpPr>
              <a:cxnSpLocks noChangeShapeType="1"/>
            </p:cNvCxnSpPr>
            <p:nvPr/>
          </p:nvCxnSpPr>
          <p:spPr bwMode="auto">
            <a:xfrm>
              <a:off x="1200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2"/>
            <p:cNvCxnSpPr>
              <a:cxnSpLocks noChangeShapeType="1"/>
            </p:cNvCxnSpPr>
            <p:nvPr/>
          </p:nvCxnSpPr>
          <p:spPr bwMode="auto">
            <a:xfrm>
              <a:off x="1501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3"/>
            <p:cNvCxnSpPr>
              <a:cxnSpLocks noChangeShapeType="1"/>
            </p:cNvCxnSpPr>
            <p:nvPr/>
          </p:nvCxnSpPr>
          <p:spPr bwMode="auto">
            <a:xfrm>
              <a:off x="1802" y="529"/>
              <a:ext cx="0" cy="1076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493897" y="4862037"/>
            <a:ext cx="12668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kumimoji="0" lang="pl-PL" altLang="pl-PL" sz="1200" dirty="0">
                <a:solidFill>
                  <a:srgbClr val="6D6F71"/>
                </a:solidFill>
                <a:latin typeface="HelveticaNeueLTPro-Lt" charset="0"/>
              </a:rPr>
              <a:t>www.rpo.gov.pl</a:t>
            </a:r>
            <a:endParaRPr kumimoji="0"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27" name="Picture 4" descr="logo-po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20" y="434340"/>
            <a:ext cx="3384262" cy="12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3" y="201636"/>
            <a:ext cx="10646016" cy="9519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Średnia liczba osób w placówkach w roku 2014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10835"/>
              </p:ext>
            </p:extLst>
          </p:nvPr>
        </p:nvGraphicFramePr>
        <p:xfrm>
          <a:off x="0" y="1282891"/>
          <a:ext cx="12192000" cy="557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5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5659" y="883742"/>
            <a:ext cx="1180531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/>
              <a:t>W </a:t>
            </a:r>
            <a:r>
              <a:rPr lang="pl-PL" sz="3200" dirty="0"/>
              <a:t>DPSach mieszka </a:t>
            </a:r>
            <a:r>
              <a:rPr lang="pl-PL" sz="3200" b="1" dirty="0"/>
              <a:t>77,6 tys.</a:t>
            </a:r>
            <a:r>
              <a:rPr lang="pl-PL" sz="3200" dirty="0"/>
              <a:t> osób (MPiPS-05</a:t>
            </a:r>
            <a:r>
              <a:rPr lang="pl-PL" sz="3200" dirty="0" smtClean="0"/>
              <a:t>).</a:t>
            </a:r>
            <a:endParaRPr lang="pl-PL" sz="9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/>
              <a:t>Zatrudnionych jest </a:t>
            </a:r>
            <a:r>
              <a:rPr lang="pl-PL" sz="3200" b="1" dirty="0"/>
              <a:t>55,6 tys. pracowników</a:t>
            </a:r>
            <a:r>
              <a:rPr lang="pl-PL" sz="3200" dirty="0" smtClean="0"/>
              <a:t>.</a:t>
            </a:r>
            <a:endParaRPr lang="pl-PL" sz="900" dirty="0"/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/>
              <a:t>Średnio </a:t>
            </a:r>
            <a:r>
              <a:rPr lang="pl-PL" sz="3200" b="1" dirty="0"/>
              <a:t>0,72 pracownika na 1 mieszkańca </a:t>
            </a:r>
          </a:p>
          <a:p>
            <a:r>
              <a:rPr lang="pl-PL" sz="3200" b="1" dirty="0"/>
              <a:t>      </a:t>
            </a:r>
            <a:r>
              <a:rPr lang="pl-PL" sz="3200" dirty="0"/>
              <a:t>(mniej więcej tyle samo w mieszkaniach wspomaganych</a:t>
            </a:r>
            <a:r>
              <a:rPr lang="pl-PL" sz="3200" dirty="0" smtClean="0"/>
              <a:t>).</a:t>
            </a:r>
            <a:endParaRPr lang="pl-PL" sz="900" dirty="0"/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/>
              <a:t>W ostatnich latach umieszcza się w </a:t>
            </a:r>
            <a:r>
              <a:rPr lang="pl-PL" sz="3200" dirty="0" err="1"/>
              <a:t>DPSach</a:t>
            </a:r>
            <a:r>
              <a:rPr lang="pl-PL" sz="3200" dirty="0"/>
              <a:t> </a:t>
            </a:r>
            <a:r>
              <a:rPr lang="pl-PL" sz="3200" b="1" dirty="0"/>
              <a:t>ok. 11 tys. osób rocznie</a:t>
            </a:r>
            <a:r>
              <a:rPr lang="pl-PL" sz="3200" dirty="0" smtClean="0"/>
              <a:t>.</a:t>
            </a:r>
            <a:endParaRPr lang="pl-PL" sz="900" dirty="0"/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/>
              <a:t>Liczba oczekujących wynosi corocznie blisko </a:t>
            </a:r>
            <a:r>
              <a:rPr lang="pl-PL" sz="3200" b="1" dirty="0"/>
              <a:t>8 tys. osób</a:t>
            </a:r>
            <a:r>
              <a:rPr lang="pl-PL" sz="3200" dirty="0" smtClean="0"/>
              <a:t>.</a:t>
            </a:r>
            <a:endParaRPr lang="pl-PL" sz="900" dirty="0"/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/>
              <a:t>Łączne wydatki z budżetu państwa i budżetów samorządów w roku 2013 wyniosły </a:t>
            </a:r>
            <a:r>
              <a:rPr lang="pl-PL" sz="3200" b="1" dirty="0"/>
              <a:t>4,09 mld zł</a:t>
            </a:r>
            <a:r>
              <a:rPr lang="pl-PL" sz="3200" dirty="0"/>
              <a:t>, </a:t>
            </a:r>
          </a:p>
          <a:p>
            <a:r>
              <a:rPr lang="pl-PL" sz="3200" dirty="0"/>
              <a:t>      co oznacza ponad </a:t>
            </a:r>
            <a:r>
              <a:rPr lang="pl-PL" sz="3200" b="1" dirty="0">
                <a:solidFill>
                  <a:srgbClr val="FF0000"/>
                </a:solidFill>
              </a:rPr>
              <a:t>4400 zł na osobę na miesiąc</a:t>
            </a:r>
            <a:r>
              <a:rPr lang="pl-PL" sz="3200" dirty="0"/>
              <a:t>.</a:t>
            </a:r>
          </a:p>
          <a:p>
            <a:r>
              <a:rPr lang="pl-PL" sz="3200" dirty="0"/>
              <a:t>      (Do tego dochodzą prywatne środki.)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990" y="-68173"/>
            <a:ext cx="9758911" cy="951915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Statystyki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0560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23678" cy="7359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Wydatki na DPS w JST: 2010 – 2013 (wzrost 15%)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84953"/>
              </p:ext>
            </p:extLst>
          </p:nvPr>
        </p:nvGraphicFramePr>
        <p:xfrm>
          <a:off x="0" y="735980"/>
          <a:ext cx="12192000" cy="612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8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972271"/>
          </a:xfrm>
        </p:spPr>
        <p:txBody>
          <a:bodyPr/>
          <a:lstStyle/>
          <a:p>
            <a:r>
              <a:rPr lang="pl-PL" dirty="0" smtClean="0"/>
              <a:t>Wydatki na DPS: 2010 – 2013 (wzrost 8,7%)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59069"/>
              </p:ext>
            </p:extLst>
          </p:nvPr>
        </p:nvGraphicFramePr>
        <p:xfrm>
          <a:off x="0" y="1246909"/>
          <a:ext cx="12192000" cy="56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272"/>
            <a:ext cx="12192000" cy="58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2272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Wydatki społeczne w podziale na świadczenia pieniężne </a:t>
            </a:r>
            <a:r>
              <a:rPr lang="pl-PL" dirty="0" smtClean="0"/>
              <a:t>i </a:t>
            </a:r>
            <a:r>
              <a:rPr lang="pl-PL" dirty="0"/>
              <a:t>usługi społeczne </a:t>
            </a:r>
            <a:r>
              <a:rPr lang="pl-PL" dirty="0" smtClean="0"/>
              <a:t>w Europie</a:t>
            </a:r>
            <a:endParaRPr lang="pl-PL" dirty="0"/>
          </a:p>
        </p:txBody>
      </p:sp>
      <p:cxnSp>
        <p:nvCxnSpPr>
          <p:cNvPr id="6" name="Łącznik prosty ze strzałką 9"/>
          <p:cNvCxnSpPr/>
          <p:nvPr/>
        </p:nvCxnSpPr>
        <p:spPr>
          <a:xfrm>
            <a:off x="1877326" y="445646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8299" y="4164080"/>
            <a:ext cx="64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PL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58732" cy="872836"/>
          </a:xfrm>
        </p:spPr>
        <p:txBody>
          <a:bodyPr/>
          <a:lstStyle/>
          <a:p>
            <a:pPr algn="ctr"/>
            <a:r>
              <a:rPr lang="pl-PL" dirty="0" smtClean="0"/>
              <a:t>Instytucje psychiatryczne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792677"/>
              </p:ext>
            </p:extLst>
          </p:nvPr>
        </p:nvGraphicFramePr>
        <p:xfrm>
          <a:off x="0" y="872836"/>
          <a:ext cx="12192000" cy="598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7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85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Liczba miejsc w instytucjach psychiatrycznych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206755"/>
              </p:ext>
            </p:extLst>
          </p:nvPr>
        </p:nvGraphicFramePr>
        <p:xfrm>
          <a:off x="0" y="997527"/>
          <a:ext cx="12192000" cy="586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4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20411</TotalTime>
  <Words>455</Words>
  <Application>Microsoft Office PowerPoint</Application>
  <PresentationFormat>Niestandardowy</PresentationFormat>
  <Paragraphs>64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Blank</vt:lpstr>
      <vt:lpstr>Deinstytucjonalizacja systemu wsparcia dla osób z niepełnosprawnościami - stan obecny i perspektywy </vt:lpstr>
      <vt:lpstr>Liczba placówek w latach 2012 – 2014</vt:lpstr>
      <vt:lpstr>Średnia liczba osób w placówkach w roku 2014</vt:lpstr>
      <vt:lpstr>Statystyki</vt:lpstr>
      <vt:lpstr>Wydatki na DPS w JST: 2010 – 2013 (wzrost 15%)</vt:lpstr>
      <vt:lpstr>Wydatki na DPS: 2010 – 2013 (wzrost 8,7%)</vt:lpstr>
      <vt:lpstr>Wydatki społeczne w podziale na świadczenia pieniężne i usługi społeczne w Europie</vt:lpstr>
      <vt:lpstr>Instytucje psychiatryczne</vt:lpstr>
      <vt:lpstr>Liczba miejsc w instytucjach psychiatrycznych</vt:lpstr>
      <vt:lpstr>Instytucje psychiatryczne 2010-2014</vt:lpstr>
      <vt:lpstr>Prezentacja programu PowerPoint</vt:lpstr>
      <vt:lpstr>Mieszkania chronione – art. 53 ustawy o pomocy społecznej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Nowelizacja art. 53 ustawy o pomocy społecznej z 2017 r.</vt:lpstr>
      <vt:lpstr>Wady regulacji z perspektywy osób z niepełnosprawnościami</vt:lpstr>
      <vt:lpstr>Przeszkody w procesie deinstytucjonalizacji wskazywane przez środowisko  osób z niepełnosprawnościami</vt:lpstr>
      <vt:lpstr>Estonia – Wytyczne rozwoju usług społecznych 2014-2020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Deinstitutionalization or Community-based living in Poland</dc:title>
  <dc:creator>Adam Zawisny</dc:creator>
  <cp:lastModifiedBy>Artur Zalewski</cp:lastModifiedBy>
  <cp:revision>211</cp:revision>
  <cp:lastPrinted>2016-05-23T12:32:39Z</cp:lastPrinted>
  <dcterms:created xsi:type="dcterms:W3CDTF">2016-03-31T15:53:23Z</dcterms:created>
  <dcterms:modified xsi:type="dcterms:W3CDTF">2017-10-20T12:39:23Z</dcterms:modified>
</cp:coreProperties>
</file>