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77" r:id="rId2"/>
    <p:sldId id="285" r:id="rId3"/>
    <p:sldId id="315" r:id="rId4"/>
    <p:sldId id="324" r:id="rId5"/>
    <p:sldId id="338" r:id="rId6"/>
    <p:sldId id="337" r:id="rId7"/>
    <p:sldId id="326" r:id="rId8"/>
    <p:sldId id="327" r:id="rId9"/>
    <p:sldId id="328" r:id="rId10"/>
    <p:sldId id="340" r:id="rId11"/>
    <p:sldId id="335" r:id="rId12"/>
    <p:sldId id="309" r:id="rId13"/>
    <p:sldId id="283" r:id="rId14"/>
    <p:sldId id="280" r:id="rId15"/>
    <p:sldId id="284" r:id="rId16"/>
    <p:sldId id="331" r:id="rId17"/>
    <p:sldId id="332" r:id="rId18"/>
    <p:sldId id="333" r:id="rId19"/>
    <p:sldId id="341" r:id="rId20"/>
    <p:sldId id="346" r:id="rId21"/>
    <p:sldId id="343" r:id="rId22"/>
    <p:sldId id="344" r:id="rId23"/>
    <p:sldId id="347" r:id="rId24"/>
    <p:sldId id="348" r:id="rId25"/>
    <p:sldId id="349" r:id="rId26"/>
    <p:sldId id="350" r:id="rId27"/>
    <p:sldId id="342" r:id="rId28"/>
    <p:sldId id="310" r:id="rId29"/>
    <p:sldId id="319" r:id="rId30"/>
    <p:sldId id="287" r:id="rId31"/>
    <p:sldId id="288" r:id="rId32"/>
    <p:sldId id="304" r:id="rId33"/>
    <p:sldId id="318" r:id="rId34"/>
    <p:sldId id="305" r:id="rId35"/>
    <p:sldId id="289" r:id="rId36"/>
    <p:sldId id="290" r:id="rId37"/>
    <p:sldId id="306" r:id="rId38"/>
    <p:sldId id="291" r:id="rId39"/>
    <p:sldId id="308" r:id="rId40"/>
    <p:sldId id="307" r:id="rId41"/>
    <p:sldId id="317" r:id="rId42"/>
    <p:sldId id="293" r:id="rId43"/>
    <p:sldId id="297" r:id="rId44"/>
    <p:sldId id="298" r:id="rId4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widziuk Ewa" initials="DE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FE9"/>
    <a:srgbClr val="EFEFEA"/>
    <a:srgbClr val="F1F1EB"/>
    <a:srgbClr val="F0FEFE"/>
    <a:srgbClr val="88E0EC"/>
    <a:srgbClr val="CDF2F9"/>
    <a:srgbClr val="E8FAFE"/>
    <a:srgbClr val="EAF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85" autoAdjust="0"/>
    <p:restoredTop sz="93371" autoAdjust="0"/>
  </p:normalViewPr>
  <p:slideViewPr>
    <p:cSldViewPr>
      <p:cViewPr>
        <p:scale>
          <a:sx n="100" d="100"/>
          <a:sy n="100" d="100"/>
        </p:scale>
        <p:origin x="-2364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47C0A-ADA9-402D-B23C-156F5F42A52E}" type="datetimeFigureOut">
              <a:rPr lang="pl-PL" smtClean="0"/>
              <a:t>2017-12-07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83AA7-65EC-41D7-8F98-2B39AE68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9653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A63FF-B268-4571-938C-0645354AC5C9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1F8D1-58B6-4BDE-BA3A-9E38396174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249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Konferencja się rozpoczyna</a:t>
            </a:r>
          </a:p>
          <a:p>
            <a:endParaRPr lang="pl-PL" dirty="0" smtClean="0"/>
          </a:p>
          <a:p>
            <a:r>
              <a:rPr lang="pl-PL" dirty="0" smtClean="0"/>
              <a:t>MÓWI Rzecznik Praw Obywatelskich – dr Adam </a:t>
            </a:r>
            <a:r>
              <a:rPr lang="pl-PL" dirty="0" err="1" smtClean="0"/>
              <a:t>Bodnar</a:t>
            </a:r>
            <a:endParaRPr lang="pl-PL" dirty="0" smtClean="0"/>
          </a:p>
          <a:p>
            <a:endParaRPr lang="pl-PL" dirty="0" smtClean="0"/>
          </a:p>
          <a:p>
            <a:pPr marL="228600" indent="-228600">
              <a:buAutoNum type="arabicPeriod"/>
            </a:pPr>
            <a:r>
              <a:rPr lang="pl-PL" dirty="0" smtClean="0"/>
              <a:t>Krótko, dlaczego to jest ważne</a:t>
            </a:r>
          </a:p>
          <a:p>
            <a:pPr marL="228600" indent="-228600">
              <a:buAutoNum type="arabicPeriod"/>
            </a:pPr>
            <a:endParaRPr lang="pl-PL" dirty="0" smtClean="0"/>
          </a:p>
          <a:p>
            <a:r>
              <a:rPr lang="pl-PL" dirty="0" smtClean="0"/>
              <a:t>2. Przedstawia swoich gości – współprowadzących konferencję (informacje o nich są w materiałach dla prasy)</a:t>
            </a:r>
          </a:p>
          <a:p>
            <a:endParaRPr lang="pl-PL" dirty="0" smtClean="0"/>
          </a:p>
          <a:p>
            <a:r>
              <a:rPr lang="pl-PL" dirty="0" smtClean="0"/>
              <a:t>Sprawa zaczęła się od pana Radosława Agatowskiego – </a:t>
            </a:r>
            <a:r>
              <a:rPr lang="pl-PL" b="1" dirty="0" smtClean="0"/>
              <a:t>RPO przechodzi do kolejnego slajdu i przekazuje głos Panu Rzecznikowi Olkowiczowi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11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Trzy kolejne slajdy mają wybić trzy kategorie osób, na które chcemy zwrócić uwagę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b="1" dirty="0" smtClean="0"/>
              <a:t>MÓWI </a:t>
            </a:r>
          </a:p>
          <a:p>
            <a:r>
              <a:rPr lang="pl-PL" dirty="0" smtClean="0"/>
              <a:t>p. Dyr. Dawidziuk</a:t>
            </a:r>
          </a:p>
          <a:p>
            <a:r>
              <a:rPr lang="pl-PL" dirty="0" smtClean="0"/>
              <a:t>Tu </a:t>
            </a:r>
            <a:r>
              <a:rPr lang="pl-PL" b="1" dirty="0" smtClean="0"/>
              <a:t>można doprecyzować informacje o tym, o jaką niepełnosprawność chodzi – upośledzonych umysłowo w stopniu lekkim, umiarkowanym, znacznym</a:t>
            </a:r>
          </a:p>
          <a:p>
            <a:endParaRPr lang="pl-PL" b="1" dirty="0" smtClean="0"/>
          </a:p>
          <a:p>
            <a:r>
              <a:rPr lang="pl-PL" b="1" dirty="0" smtClean="0"/>
              <a:t>Upośledzenie </a:t>
            </a:r>
            <a:r>
              <a:rPr lang="pl-PL" b="1" dirty="0"/>
              <a:t>umysłowe </a:t>
            </a:r>
            <a:r>
              <a:rPr lang="pl-PL" b="1" dirty="0" smtClean="0"/>
              <a:t> to zaburzenie </a:t>
            </a:r>
            <a:r>
              <a:rPr lang="pl-PL" b="1" dirty="0"/>
              <a:t>rozwojowe, objawiające się </a:t>
            </a:r>
            <a:r>
              <a:rPr lang="pl-PL" b="1" dirty="0" smtClean="0"/>
              <a:t>obniżeniem </a:t>
            </a:r>
            <a:r>
              <a:rPr lang="pl-PL" b="1" dirty="0"/>
              <a:t>sprawności intelektualnej oraz </a:t>
            </a:r>
            <a:r>
              <a:rPr lang="pl-PL" b="1" dirty="0" smtClean="0"/>
              <a:t>trudnością </a:t>
            </a:r>
            <a:r>
              <a:rPr lang="pl-PL" b="1" dirty="0"/>
              <a:t>z przystosowaniem się do obowiązujących wymogów społecznych i środowiskowych</a:t>
            </a:r>
            <a:r>
              <a:rPr lang="pl-PL" b="1" dirty="0" smtClean="0"/>
              <a:t>. </a:t>
            </a:r>
          </a:p>
          <a:p>
            <a:r>
              <a:rPr lang="pl-PL" b="1" dirty="0" smtClean="0"/>
              <a:t>Osoby upośledzone funkcjonują jak dzieci – w przypadku upośledzenia w stopniu umiarkowanym i znacznym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Przykład – Adam (s. 3) – </a:t>
            </a:r>
            <a:r>
              <a:rPr lang="pl-PL" b="1" dirty="0" smtClean="0"/>
              <a:t>przedstawia dr  Marcin Mazur</a:t>
            </a:r>
          </a:p>
          <a:p>
            <a:endParaRPr lang="pl-PL" dirty="0" smtClean="0"/>
          </a:p>
          <a:p>
            <a:r>
              <a:rPr lang="pl-PL" dirty="0" smtClean="0"/>
              <a:t>Zacznijmy zatem od niepełnosprawnych intelektualnie, a więc osób, które w przypadku upośledzenia umysłowego w stopniu umiarkowanym postrzegają świat jak 7-8 letnie dzieci</a:t>
            </a:r>
          </a:p>
          <a:p>
            <a:endParaRPr lang="pl-PL" dirty="0" smtClean="0"/>
          </a:p>
          <a:p>
            <a:r>
              <a:rPr lang="pl-PL" dirty="0" smtClean="0"/>
              <a:t>Być może warto tu dodać, że ludzie ci pochodzą z nizin społecznych (ze środowisk </a:t>
            </a:r>
            <a:r>
              <a:rPr lang="pl-PL" dirty="0" err="1" smtClean="0"/>
              <a:t>defaworyzowanych</a:t>
            </a:r>
            <a:r>
              <a:rPr lang="pl-PL" dirty="0" smtClean="0"/>
              <a:t>), i o samym mechanizmie orzekania kar niewiele wiedzą (że nie zawsze jest obrońca, że może być wyrok nakazowy itd.)</a:t>
            </a:r>
          </a:p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Tu jest pora na przedstawienie wstępnych wniosków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b="1" dirty="0" smtClean="0"/>
              <a:t>MÓWI Ewa Dawidziuk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Wskazanie podstaw prawnych</a:t>
            </a:r>
          </a:p>
          <a:p>
            <a:endParaRPr lang="pl-PL" dirty="0"/>
          </a:p>
          <a:p>
            <a:r>
              <a:rPr lang="pl-PL" dirty="0" smtClean="0"/>
              <a:t>[</a:t>
            </a:r>
            <a:r>
              <a:rPr lang="pl-PL" b="1" dirty="0" smtClean="0"/>
              <a:t>ANIMACJA </a:t>
            </a:r>
            <a:r>
              <a:rPr lang="pl-PL" dirty="0" smtClean="0"/>
              <a:t>- PO KLIKNIĘCIU pokazuje się najpierw napis pomarańczowy, a po kolejnym – pełna treść przepisu]</a:t>
            </a:r>
          </a:p>
          <a:p>
            <a:endParaRPr lang="pl-PL" dirty="0"/>
          </a:p>
          <a:p>
            <a:r>
              <a:rPr lang="pl-PL" dirty="0" smtClean="0"/>
              <a:t>Od 1 lipca 2015 r. nie obowiązuje natomiast przepis, który nie pozwalał na </a:t>
            </a:r>
            <a:r>
              <a:rPr lang="pl-PL" dirty="0" err="1" smtClean="0"/>
              <a:t>przyjecie</a:t>
            </a:r>
            <a:r>
              <a:rPr lang="pl-PL" dirty="0" smtClean="0"/>
              <a:t> do aresztu śledczego osoby wymagającej leczenia szpitalnego z powodu ostrej psychozy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16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17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18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19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27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Krótkie przypomnienie sprawy p. Agatowskiego</a:t>
            </a:r>
          </a:p>
          <a:p>
            <a:endParaRPr lang="pl-PL" dirty="0" smtClean="0"/>
          </a:p>
          <a:p>
            <a:r>
              <a:rPr lang="pl-PL" b="1" dirty="0" smtClean="0"/>
              <a:t>MÓWI</a:t>
            </a:r>
          </a:p>
          <a:p>
            <a:r>
              <a:rPr lang="pl-PL" b="1" dirty="0" smtClean="0"/>
              <a:t>Rzecznik K. Olkowicz</a:t>
            </a:r>
          </a:p>
          <a:p>
            <a:endParaRPr lang="pl-PL" dirty="0" smtClean="0"/>
          </a:p>
          <a:p>
            <a:r>
              <a:rPr lang="pl-PL" dirty="0" smtClean="0"/>
              <a:t>(uczestnicy konferencji informację podstawową mają w materiałach, dlatego być może warto tu powiedzieć, </a:t>
            </a:r>
            <a:r>
              <a:rPr lang="pl-PL" b="1" dirty="0" smtClean="0"/>
              <a:t>dlaczego od razu mogło się wydawać, że to nie jest wyjątek</a:t>
            </a:r>
          </a:p>
          <a:p>
            <a:endParaRPr lang="pl-PL" dirty="0" smtClean="0"/>
          </a:p>
          <a:p>
            <a:r>
              <a:rPr lang="pl-PL" dirty="0" smtClean="0"/>
              <a:t>Można też dodać więcej szczegółów sprawy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Tu zaczynamy tłumaczyć mechanizm działania systemu</a:t>
            </a:r>
          </a:p>
          <a:p>
            <a:r>
              <a:rPr lang="pl-PL" b="1" dirty="0" smtClean="0"/>
              <a:t>ANIMACJA</a:t>
            </a:r>
          </a:p>
          <a:p>
            <a:r>
              <a:rPr lang="pl-PL" b="1" dirty="0" smtClean="0"/>
              <a:t>- Najpierw widać pytanie, potem, kolejno - odpowiedzi</a:t>
            </a:r>
            <a:endParaRPr lang="pl-PL" b="1" dirty="0"/>
          </a:p>
          <a:p>
            <a:endParaRPr lang="pl-PL" dirty="0" smtClean="0"/>
          </a:p>
          <a:p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Słuchacze mają do tego wyjątki z pism – od s. 7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Mówi ????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[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29</a:t>
            </a:fld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ANIMACJA – najpierw pytanie, potem odpowiedź</a:t>
            </a:r>
          </a:p>
          <a:p>
            <a:endParaRPr lang="pl-PL" dirty="0"/>
          </a:p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30</a:t>
            </a:fld>
            <a:endParaRPr lang="pl-P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ANIMACJA: najpierw pytanie, potem odpowiedź</a:t>
            </a:r>
          </a:p>
          <a:p>
            <a:r>
              <a:rPr lang="pl-PL" dirty="0" smtClean="0"/>
              <a:t>Być może warto do tego dodawać przykłady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31</a:t>
            </a:fld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ANIMACJA: najpierw pytanie, potem odpowiedź </a:t>
            </a:r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r>
              <a:rPr lang="pl-PL" dirty="0" smtClean="0"/>
              <a:t>Znowu  - może przykłady</a:t>
            </a:r>
          </a:p>
          <a:p>
            <a:r>
              <a:rPr lang="pl-PL" dirty="0" smtClean="0"/>
              <a:t>MÓWI?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[pytanie, czy prokurator naprawdę nie może sam powołać biegłego, na etapie postępowania?]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32</a:t>
            </a:fld>
            <a:endParaRPr 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ANIMACJA: najpierw pytanie, potem odpowiedź </a:t>
            </a:r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r>
              <a:rPr lang="pl-PL" dirty="0" smtClean="0"/>
              <a:t>Znowu  - może przykłady</a:t>
            </a:r>
          </a:p>
          <a:p>
            <a:r>
              <a:rPr lang="pl-PL" dirty="0" smtClean="0"/>
              <a:t>MÓWI?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33</a:t>
            </a:fld>
            <a:endParaRPr lang="pl-P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62533" y="4675287"/>
            <a:ext cx="5438140" cy="4466987"/>
          </a:xfrm>
        </p:spPr>
        <p:txBody>
          <a:bodyPr>
            <a:normAutofit/>
          </a:bodyPr>
          <a:lstStyle/>
          <a:p>
            <a:r>
              <a:rPr lang="pl-PL" b="1" dirty="0"/>
              <a:t>ANIMACJA: najpierw pytanie, potem odpowiedź</a:t>
            </a:r>
            <a:endParaRPr lang="pl-PL" dirty="0" smtClean="0"/>
          </a:p>
          <a:p>
            <a:endParaRPr lang="pl-PL" dirty="0"/>
          </a:p>
          <a:p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Takie przepisy już mamy! </a:t>
            </a:r>
          </a:p>
          <a:p>
            <a:endParaRPr lang="pl-PL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</a:t>
            </a:r>
            <a:r>
              <a:rPr lang="pl-P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79 par. 1 </a:t>
            </a:r>
            <a:r>
              <a:rPr lang="pl-PL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kpk</a:t>
            </a:r>
            <a:r>
              <a:rPr lang="pl-P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endParaRPr lang="pl-PL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</a:t>
            </a:r>
            <a:r>
              <a:rPr lang="pl-P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8 par. 2 </a:t>
            </a:r>
            <a:r>
              <a:rPr lang="pl-PL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kkw</a:t>
            </a:r>
            <a:r>
              <a:rPr lang="pl-P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endParaRPr lang="pl-PL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</a:t>
            </a:r>
            <a:r>
              <a:rPr lang="pl-P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21 Kodeksu postępowania w sprawach o wykroczenia)</a:t>
            </a:r>
          </a:p>
          <a:p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Art. 501 </a:t>
            </a:r>
            <a:r>
              <a:rPr lang="pl-PL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kpk</a:t>
            </a:r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(wydanie wyroku nakazowego jest niedopuszczalne, jeżeli zachodni uzasadniona wątpliwość, czy jego zdolność rozpoznania znaczenia czynu lub pokierowania swoim postępowaniem nie była w czasie popełnia tego czynu wyłączona lub w znaczny sposób ograniczona</a:t>
            </a:r>
          </a:p>
          <a:p>
            <a:endParaRPr lang="pl-PL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Niezastosowanie tych przepisów stanowi BEZWZGLĘDNĄ przesłankę wznowienia postępowania</a:t>
            </a:r>
          </a:p>
          <a:p>
            <a:endParaRPr lang="pl-PL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szczególnie ważne </a:t>
            </a:r>
          </a:p>
          <a:p>
            <a:endParaRPr lang="pl-PL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l-PL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Trzeba koniecznie zmienić art. 264 par 2a </a:t>
            </a:r>
            <a:r>
              <a:rPr lang="pl-PL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Kpk</a:t>
            </a:r>
            <a:r>
              <a:rPr lang="pl-PL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stosowanie aresztu w stosunku do osób niepoczytalnych prze3 -4 miesiące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34</a:t>
            </a:fld>
            <a:endParaRPr lang="pl-P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ANIMACJA: najpierw pytanie, potem odpowiedź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Musi znać sytuację tego człowieka.</a:t>
            </a:r>
          </a:p>
          <a:p>
            <a:r>
              <a:rPr lang="pl-PL" dirty="0" smtClean="0"/>
              <a:t>Musi wiedzieć, czy ten człowiek ma orzeczenie o niepełnosprawności </a:t>
            </a:r>
          </a:p>
          <a:p>
            <a:r>
              <a:rPr lang="pl-PL" dirty="0" smtClean="0"/>
              <a:t>Powinien wystąpić do Ośrodka Pomocy Społecznej o informację.</a:t>
            </a:r>
          </a:p>
          <a:p>
            <a:r>
              <a:rPr lang="pl-PL" dirty="0" smtClean="0"/>
              <a:t>Jeśli zapoznałby się z aktami, widziałby, ze człowiek ma rentę – pytanie dlaczego – czy ma orzeczenie o niepełnosprawności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35</a:t>
            </a:fld>
            <a:endParaRPr lang="pl-P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ANIMACJA: najpierw pytanie, potem odpowiedź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Przykłady</a:t>
            </a:r>
          </a:p>
          <a:p>
            <a:r>
              <a:rPr lang="pl-PL" dirty="0" smtClean="0"/>
              <a:t>MÓWI?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36</a:t>
            </a:fld>
            <a:endParaRPr lang="pl-P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ANIMACJA: najpierw pytanie, potem </a:t>
            </a:r>
            <a:r>
              <a:rPr lang="pl-PL" b="1" dirty="0" smtClean="0"/>
              <a:t>odpowiedzi, po kolei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cd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37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 slajd i kolejny mają pokazać, jak głębokie i pracochłonne było sprawdzanie faktów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Prowadzi: Ewa Dawidziuk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Ośrodki diagnostyczne to miejsca gdzie: </a:t>
            </a:r>
            <a:endParaRPr kumimoji="0" lang="pl-PL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defRPr/>
            </a:pPr>
            <a:r>
              <a:rPr lang="pl-PL" sz="1200" dirty="0"/>
              <a:t> Dyrektor zakładu karnego lub aresztu </a:t>
            </a:r>
            <a:r>
              <a:rPr lang="pl-PL" sz="1200" dirty="0" smtClean="0"/>
              <a:t>śledczego kieruje </a:t>
            </a:r>
            <a:r>
              <a:rPr lang="pl-PL" sz="1200" dirty="0"/>
              <a:t>skazanego na badania w </a:t>
            </a:r>
            <a:r>
              <a:rPr lang="pl-PL" sz="1200" b="1" dirty="0"/>
              <a:t>ośrodku na pisemny i uzasadniony wniosek psychologa, wychowawcy lub psychiatry wraz z załączoną pisemną zgodą skazanego</a:t>
            </a:r>
            <a:r>
              <a:rPr lang="pl-PL" sz="1200" dirty="0"/>
              <a:t>.</a:t>
            </a:r>
          </a:p>
          <a:p>
            <a:pPr lvl="0">
              <a:defRPr/>
            </a:pPr>
            <a:r>
              <a:rPr lang="pl-PL" sz="1200" dirty="0"/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/>
              <a:t>.</a:t>
            </a:r>
          </a:p>
          <a:p>
            <a:pPr lvl="0">
              <a:defRPr/>
            </a:pPr>
            <a:r>
              <a:rPr lang="pl-PL" sz="1200" dirty="0"/>
              <a:t>Na podstawie przeprowadzonych badań psycholog wydaje orzeczenie psychologiczno-penitencjarne, a lekarz psychiatra - opinię psychiatryczną</a:t>
            </a:r>
            <a:r>
              <a:rPr lang="pl-PL" sz="1200" dirty="0" smtClean="0"/>
              <a:t>.</a:t>
            </a:r>
          </a:p>
          <a:p>
            <a:pPr lvl="0">
              <a:defRPr/>
            </a:pPr>
            <a:r>
              <a:rPr lang="pl-PL" sz="1200" b="1" dirty="0" smtClean="0"/>
              <a:t>Badania w ośrodku przeprowadza się celem</a:t>
            </a:r>
          </a:p>
          <a:p>
            <a:pPr lvl="0">
              <a:defRPr/>
            </a:pPr>
            <a:r>
              <a:rPr lang="pl-PL" sz="1200" dirty="0" smtClean="0"/>
              <a:t>1 wyjaśnienia </a:t>
            </a:r>
            <a:r>
              <a:rPr lang="pl-PL" sz="1200" dirty="0"/>
              <a:t>psychologicznych i socjologicznych procesów zachowania skazanego,</a:t>
            </a:r>
          </a:p>
          <a:p>
            <a:pPr lvl="0">
              <a:defRPr/>
            </a:pPr>
            <a:r>
              <a:rPr lang="pl-PL" sz="1200" dirty="0" smtClean="0"/>
              <a:t>2) zdiagnozowania </a:t>
            </a:r>
            <a:r>
              <a:rPr lang="pl-PL" sz="1200" dirty="0"/>
              <a:t>ewentualnych zaburzeń psychicznych skazanego,</a:t>
            </a:r>
          </a:p>
          <a:p>
            <a:pPr lvl="0">
              <a:defRPr/>
            </a:pPr>
            <a:r>
              <a:rPr lang="pl-PL" sz="1200" dirty="0" smtClean="0"/>
              <a:t>3) określenia </a:t>
            </a:r>
            <a:r>
              <a:rPr lang="pl-PL" sz="1200" dirty="0"/>
              <a:t>ewentualnego postępowania leczniczego i rehabilitacyjnego</a:t>
            </a:r>
          </a:p>
          <a:p>
            <a:pPr lvl="0">
              <a:defRPr/>
            </a:pPr>
            <a:r>
              <a:rPr lang="pl-PL" sz="1200" dirty="0"/>
              <a:t>- w celu podjęcia właściwej decyzji klasyfikacyjnej i określenia warunków indywidualnego oddziaływania na skazanego.</a:t>
            </a:r>
            <a:endParaRPr lang="pl-PL" sz="1200" dirty="0" smtClean="0"/>
          </a:p>
          <a:p>
            <a:pPr lvl="0"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defRPr/>
            </a:pPr>
            <a:endParaRPr kumimoji="0" lang="pl-P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ANIMACJA: najpierw pytanie, potem </a:t>
            </a:r>
            <a:r>
              <a:rPr lang="pl-PL" b="1" dirty="0" smtClean="0"/>
              <a:t>odpowiedzi, po kolei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38</a:t>
            </a:fld>
            <a:endParaRPr lang="pl-P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Tu przechodzimy do drugiej części – humanitarnego wykonania kary</a:t>
            </a:r>
          </a:p>
          <a:p>
            <a:endParaRPr lang="pl-PL" dirty="0" smtClean="0"/>
          </a:p>
          <a:p>
            <a:r>
              <a:rPr lang="pl-PL" dirty="0" smtClean="0"/>
              <a:t>MÓWI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39</a:t>
            </a:fld>
            <a:endParaRPr lang="pl-P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Znowu</a:t>
            </a:r>
          </a:p>
          <a:p>
            <a:r>
              <a:rPr lang="pl-PL" dirty="0" smtClean="0"/>
              <a:t>Najpierw slajdy pokazujące zasady….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40</a:t>
            </a:fld>
            <a:endParaRPr lang="pl-P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1300" b="1" dirty="0" smtClean="0"/>
              <a:t>Przykład</a:t>
            </a:r>
          </a:p>
          <a:p>
            <a:r>
              <a:rPr lang="pl-PL" sz="1300" dirty="0" smtClean="0"/>
              <a:t>Str. 12 – </a:t>
            </a:r>
            <a:r>
              <a:rPr lang="pl-PL" sz="1300" dirty="0" err="1" smtClean="0"/>
              <a:t>zk</a:t>
            </a:r>
            <a:r>
              <a:rPr lang="pl-PL" sz="1300" dirty="0" smtClean="0"/>
              <a:t> w woj. Zachodniopomorskim – pobyt w oddziale terapeutycznym robi różnicę – </a:t>
            </a:r>
            <a:r>
              <a:rPr lang="pl-PL" sz="1300" b="1" dirty="0" smtClean="0"/>
              <a:t>M. Mazur </a:t>
            </a:r>
            <a:endParaRPr lang="pl-PL" sz="13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41</a:t>
            </a:fld>
            <a:endParaRPr lang="pl-P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ANIMACJA: najpierw pytanie, potem </a:t>
            </a:r>
            <a:r>
              <a:rPr lang="pl-PL" b="1" dirty="0" smtClean="0"/>
              <a:t>odpowiedzi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Tu trzeba wyjaśnić, </a:t>
            </a:r>
            <a:r>
              <a:rPr lang="pl-PL" b="1" dirty="0" smtClean="0"/>
              <a:t>czym jest oddział terapeutyczny – są to oddziały o określonej specjalizacji dla </a:t>
            </a:r>
            <a:r>
              <a:rPr lang="pl-PL" dirty="0" smtClean="0"/>
              <a:t>skazanych </a:t>
            </a:r>
            <a:r>
              <a:rPr lang="pl-PL" dirty="0"/>
              <a:t>z niepsychotycznymi zaburzeniami psychicznymi, w tym skazani za przestępstwo określone w art. 197-203 Kodeksu karnego, popełnione w związku z zaburzeniami preferencji seksualnych, </a:t>
            </a:r>
            <a:endParaRPr lang="pl-PL" dirty="0" smtClean="0"/>
          </a:p>
          <a:p>
            <a:r>
              <a:rPr lang="pl-PL" dirty="0" smtClean="0"/>
              <a:t>upośledzeni </a:t>
            </a:r>
            <a:r>
              <a:rPr lang="pl-PL" dirty="0"/>
              <a:t>umysłowo, </a:t>
            </a:r>
            <a:endParaRPr lang="pl-PL" dirty="0" smtClean="0"/>
          </a:p>
          <a:p>
            <a:r>
              <a:rPr lang="pl-PL" dirty="0" smtClean="0"/>
              <a:t>a </a:t>
            </a:r>
            <a:r>
              <a:rPr lang="pl-PL" dirty="0"/>
              <a:t>także uzależnieni od alkoholu albo innych środków odurzających lub psychotropowych </a:t>
            </a:r>
            <a:endParaRPr lang="pl-PL" dirty="0" smtClean="0"/>
          </a:p>
          <a:p>
            <a:r>
              <a:rPr lang="pl-PL" dirty="0" smtClean="0"/>
              <a:t>oraz </a:t>
            </a:r>
            <a:r>
              <a:rPr lang="pl-PL" dirty="0"/>
              <a:t>skazani niepełnosprawni </a:t>
            </a:r>
            <a:r>
              <a:rPr lang="pl-PL" dirty="0" smtClean="0"/>
              <a:t>fizycznie</a:t>
            </a:r>
          </a:p>
          <a:p>
            <a:r>
              <a:rPr lang="pl-PL" dirty="0" smtClean="0"/>
              <a:t> </a:t>
            </a:r>
            <a:r>
              <a:rPr lang="pl-PL" dirty="0"/>
              <a:t>- </a:t>
            </a:r>
            <a:r>
              <a:rPr lang="pl-PL" b="1" dirty="0"/>
              <a:t>wymagający oddziaływania specjalistycznego, zwłaszcza opieki psychologicznej, lekarskiej lub rehabilitacyjnej.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42</a:t>
            </a:fld>
            <a:endParaRPr lang="pl-P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ANIMACJA: najpierw pytanie, potem </a:t>
            </a:r>
            <a:r>
              <a:rPr lang="pl-PL" b="1" dirty="0" smtClean="0"/>
              <a:t>odpowiedzi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b="1" dirty="0" smtClean="0"/>
              <a:t>Co możemy zmienić Panie Rzeczniku? K. Olkowicz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43</a:t>
            </a:fld>
            <a:endParaRPr lang="pl-P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ANIMACJA: najpierw pytanie, potem </a:t>
            </a:r>
            <a:r>
              <a:rPr lang="pl-PL" b="1" dirty="0" smtClean="0"/>
              <a:t>odpowiedzi</a:t>
            </a:r>
            <a:endParaRPr lang="pl-PL" dirty="0" smtClean="0"/>
          </a:p>
          <a:p>
            <a:endParaRPr lang="pl-PL" dirty="0" smtClean="0"/>
          </a:p>
          <a:p>
            <a:r>
              <a:rPr lang="pl-PL" sz="1300" b="1" dirty="0" smtClean="0"/>
              <a:t>K. Olkowicz</a:t>
            </a:r>
            <a:endParaRPr lang="pl-PL" sz="13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44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 slajd i kolejny mają pokazać, jak głębokie i pracochłonne było sprawdzanie faktów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Prowadzi: Ewa Dawidziuk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Ośrodki diagnostyczne to miejsca gdzie: </a:t>
            </a:r>
            <a:endParaRPr kumimoji="0" lang="pl-PL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defRPr/>
            </a:pPr>
            <a:r>
              <a:rPr lang="pl-PL" sz="1200" dirty="0"/>
              <a:t> Dyrektor zakładu karnego lub aresztu </a:t>
            </a:r>
            <a:r>
              <a:rPr lang="pl-PL" sz="1200" dirty="0" smtClean="0"/>
              <a:t>śledczego kieruje </a:t>
            </a:r>
            <a:r>
              <a:rPr lang="pl-PL" sz="1200" dirty="0"/>
              <a:t>skazanego na badania w </a:t>
            </a:r>
            <a:r>
              <a:rPr lang="pl-PL" sz="1200" b="1" dirty="0"/>
              <a:t>ośrodku na pisemny i uzasadniony wniosek psychologa, wychowawcy lub psychiatry wraz z załączoną pisemną zgodą skazanego</a:t>
            </a:r>
            <a:r>
              <a:rPr lang="pl-PL" sz="1200" dirty="0"/>
              <a:t>.</a:t>
            </a:r>
          </a:p>
          <a:p>
            <a:pPr lvl="0">
              <a:defRPr/>
            </a:pPr>
            <a:r>
              <a:rPr lang="pl-PL" sz="1200" dirty="0"/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/>
              <a:t>.</a:t>
            </a:r>
          </a:p>
          <a:p>
            <a:pPr lvl="0">
              <a:defRPr/>
            </a:pPr>
            <a:r>
              <a:rPr lang="pl-PL" sz="1200" dirty="0"/>
              <a:t>Na podstawie przeprowadzonych badań psycholog wydaje orzeczenie psychologiczno-penitencjarne, a lekarz psychiatra - opinię psychiatryczną</a:t>
            </a:r>
            <a:r>
              <a:rPr lang="pl-PL" sz="1200" dirty="0" smtClean="0"/>
              <a:t>.</a:t>
            </a:r>
          </a:p>
          <a:p>
            <a:pPr lvl="0">
              <a:defRPr/>
            </a:pPr>
            <a:r>
              <a:rPr lang="pl-PL" sz="1200" b="1" dirty="0" smtClean="0"/>
              <a:t>Badania w ośrodku przeprowadza się celem</a:t>
            </a:r>
          </a:p>
          <a:p>
            <a:pPr lvl="0">
              <a:defRPr/>
            </a:pPr>
            <a:r>
              <a:rPr lang="pl-PL" sz="1200" dirty="0" smtClean="0"/>
              <a:t>1 wyjaśnienia </a:t>
            </a:r>
            <a:r>
              <a:rPr lang="pl-PL" sz="1200" dirty="0"/>
              <a:t>psychologicznych i socjologicznych procesów zachowania skazanego,</a:t>
            </a:r>
          </a:p>
          <a:p>
            <a:pPr lvl="0">
              <a:defRPr/>
            </a:pPr>
            <a:r>
              <a:rPr lang="pl-PL" sz="1200" dirty="0" smtClean="0"/>
              <a:t>2) zdiagnozowania </a:t>
            </a:r>
            <a:r>
              <a:rPr lang="pl-PL" sz="1200" dirty="0"/>
              <a:t>ewentualnych zaburzeń psychicznych skazanego,</a:t>
            </a:r>
          </a:p>
          <a:p>
            <a:pPr lvl="0">
              <a:defRPr/>
            </a:pPr>
            <a:r>
              <a:rPr lang="pl-PL" sz="1200" dirty="0" smtClean="0"/>
              <a:t>3) określenia </a:t>
            </a:r>
            <a:r>
              <a:rPr lang="pl-PL" sz="1200" dirty="0"/>
              <a:t>ewentualnego postępowania leczniczego i rehabilitacyjnego</a:t>
            </a:r>
          </a:p>
          <a:p>
            <a:pPr lvl="0">
              <a:defRPr/>
            </a:pPr>
            <a:r>
              <a:rPr lang="pl-PL" sz="1200" dirty="0"/>
              <a:t>- w celu podjęcia właściwej decyzji klasyfikacyjnej i określenia warunków indywidualnego oddziaływania na skazanego.</a:t>
            </a:r>
            <a:endParaRPr lang="pl-PL" sz="1200" dirty="0" smtClean="0"/>
          </a:p>
          <a:p>
            <a:pPr lvl="0"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defRPr/>
            </a:pPr>
            <a:endParaRPr kumimoji="0" lang="pl-PL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6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7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8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>
                <a:solidFill>
                  <a:prstClr val="black"/>
                </a:solidFill>
              </a:rPr>
              <a:pPr/>
              <a:t>9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otatek 2"/>
          <p:cNvSpPr txBox="1">
            <a:spLocks/>
          </p:cNvSpPr>
          <p:nvPr/>
        </p:nvSpPr>
        <p:spPr>
          <a:xfrm>
            <a:off x="830827" y="4880597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Ten slajd i kolejny mają pokazać, jak głębokie i pracochłonne było sprawdzanie faktów</a:t>
            </a: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Prowadzi: Ewa Dawidziuk</a:t>
            </a:r>
          </a:p>
          <a:p>
            <a:pPr>
              <a:defRPr/>
            </a:pPr>
            <a:endParaRPr lang="pl-PL" sz="12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300" b="1" dirty="0" smtClean="0">
                <a:solidFill>
                  <a:prstClr val="black"/>
                </a:solidFill>
              </a:rPr>
              <a:t>Ośrodki diagnostyczne to miejsca gdzie: </a:t>
            </a:r>
            <a:endParaRPr lang="pl-PL" sz="13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 Dyrektor zakładu karnego lub aresztu </a:t>
            </a:r>
            <a:r>
              <a:rPr lang="pl-PL" sz="1200" dirty="0" smtClean="0">
                <a:solidFill>
                  <a:prstClr val="black"/>
                </a:solidFill>
              </a:rPr>
              <a:t>śledczego kieruje </a:t>
            </a:r>
            <a:r>
              <a:rPr lang="pl-PL" sz="1200" dirty="0">
                <a:solidFill>
                  <a:prstClr val="black"/>
                </a:solidFill>
              </a:rPr>
              <a:t>skazanego na badania w </a:t>
            </a:r>
            <a:r>
              <a:rPr lang="pl-PL" sz="1200" b="1" dirty="0">
                <a:solidFill>
                  <a:prstClr val="black"/>
                </a:solidFill>
              </a:rPr>
              <a:t>ośrodku na pisemny i uzasadniony wniosek psychologa, wychowawcy lub psychiatry wraz z załączoną pisemną zgodą skazanego</a:t>
            </a:r>
            <a:r>
              <a:rPr lang="pl-PL" sz="1200" dirty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2. Dyrektor zakładu występuje z wnioskiem do sędziego penitencjarnego o zarządzenie przeprowadzenia badań w przypadku braku zgody skazanego na poddanie się badaniom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Na podstawie przeprowadzonych badań psycholog wydaje orzeczenie psychologiczno-penitencjarne, a lekarz psychiatra - opinię psychiatryczną</a:t>
            </a:r>
            <a:r>
              <a:rPr lang="pl-PL" sz="1200" dirty="0" smtClean="0">
                <a:solidFill>
                  <a:prstClr val="black"/>
                </a:solidFill>
              </a:rPr>
              <a:t>.</a:t>
            </a:r>
          </a:p>
          <a:p>
            <a:pPr>
              <a:defRPr/>
            </a:pPr>
            <a:r>
              <a:rPr lang="pl-PL" sz="1200" b="1" dirty="0" smtClean="0">
                <a:solidFill>
                  <a:prstClr val="black"/>
                </a:solidFill>
              </a:rPr>
              <a:t>Badania w ośrodku przeprowadza się celem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1 wyjaśnienia </a:t>
            </a:r>
            <a:r>
              <a:rPr lang="pl-PL" sz="1200" dirty="0">
                <a:solidFill>
                  <a:prstClr val="black"/>
                </a:solidFill>
              </a:rPr>
              <a:t>psychologicznych i socjologicznych procesów zachowania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2) zdiagnozowania </a:t>
            </a:r>
            <a:r>
              <a:rPr lang="pl-PL" sz="1200" dirty="0">
                <a:solidFill>
                  <a:prstClr val="black"/>
                </a:solidFill>
              </a:rPr>
              <a:t>ewentualnych zaburzeń psychicznych skazanego,</a:t>
            </a:r>
          </a:p>
          <a:p>
            <a:pPr>
              <a:defRPr/>
            </a:pPr>
            <a:r>
              <a:rPr lang="pl-PL" sz="1200" dirty="0" smtClean="0">
                <a:solidFill>
                  <a:prstClr val="black"/>
                </a:solidFill>
              </a:rPr>
              <a:t>3) określenia </a:t>
            </a:r>
            <a:r>
              <a:rPr lang="pl-PL" sz="1200" dirty="0">
                <a:solidFill>
                  <a:prstClr val="black"/>
                </a:solidFill>
              </a:rPr>
              <a:t>ewentualnego postępowania leczniczego i rehabilitacyjnego</a:t>
            </a:r>
          </a:p>
          <a:p>
            <a:pPr>
              <a:defRPr/>
            </a:pPr>
            <a:r>
              <a:rPr lang="pl-PL" sz="1200" dirty="0">
                <a:solidFill>
                  <a:prstClr val="black"/>
                </a:solidFill>
              </a:rPr>
              <a:t>- w celu podjęcia właściwej decyzji klasyfikacyjnej i określenia warunków indywidualnego oddziaływania na skazanego.</a:t>
            </a:r>
            <a:endParaRPr lang="pl-PL" sz="1200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>
              <a:solidFill>
                <a:prstClr val="black"/>
              </a:solidFill>
            </a:endParaRPr>
          </a:p>
          <a:p>
            <a:pPr>
              <a:defRPr/>
            </a:pPr>
            <a:endParaRPr lang="pl-PL" sz="1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34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719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589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58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815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177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68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9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4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340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469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BF8F1-67FC-4B9C-9BC6-BCB2AE6BC3FA}" type="datetimeFigureOut">
              <a:rPr lang="pl-PL" smtClean="0"/>
              <a:pPr/>
              <a:t>2017-12-07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CD98D-7252-4C80-916A-EEFC69E621B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0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            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836712"/>
            <a:ext cx="908974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3600" b="1" dirty="0" smtClean="0">
              <a:solidFill>
                <a:schemeClr val="bg1"/>
              </a:solidFill>
            </a:endParaRPr>
          </a:p>
          <a:p>
            <a:pPr algn="ctr"/>
            <a:r>
              <a:rPr lang="pl-PL" sz="5400" b="1" dirty="0" smtClean="0">
                <a:solidFill>
                  <a:schemeClr val="bg1"/>
                </a:solidFill>
              </a:rPr>
              <a:t>Osoby z niepełnosprawnością intelektualną a odbywanie kary pozbawienia wolności</a:t>
            </a:r>
          </a:p>
          <a:p>
            <a:pPr algn="ctr"/>
            <a:r>
              <a:rPr lang="pl-PL" sz="2400" b="1" dirty="0" smtClean="0">
                <a:solidFill>
                  <a:schemeClr val="bg1"/>
                </a:solidFill>
              </a:rPr>
              <a:t>9.12.2017</a:t>
            </a:r>
          </a:p>
          <a:p>
            <a:pPr algn="r"/>
            <a:endParaRPr lang="pl-PL" sz="2400" b="1" dirty="0" smtClean="0">
              <a:solidFill>
                <a:schemeClr val="bg1"/>
              </a:solidFill>
            </a:endParaRPr>
          </a:p>
          <a:p>
            <a:pPr algn="r"/>
            <a:r>
              <a:rPr lang="pl-PL" sz="2400" b="1" dirty="0" smtClean="0">
                <a:solidFill>
                  <a:schemeClr val="bg1"/>
                </a:solidFill>
              </a:rPr>
              <a:t>Krzysztof Olkowicz</a:t>
            </a:r>
          </a:p>
          <a:p>
            <a:pPr algn="r"/>
            <a:r>
              <a:rPr lang="pl-PL" sz="2400" b="1" dirty="0" smtClean="0">
                <a:solidFill>
                  <a:schemeClr val="bg1"/>
                </a:solidFill>
              </a:rPr>
              <a:t>Główny Koordynator do spraw Ochrony </a:t>
            </a:r>
            <a:r>
              <a:rPr lang="pl-PL" sz="2400" b="1" smtClean="0">
                <a:solidFill>
                  <a:schemeClr val="bg1"/>
                </a:solidFill>
              </a:rPr>
              <a:t>Zdrowia Psychicznego</a:t>
            </a:r>
            <a:endParaRPr lang="pl-PL" sz="2400" b="1" dirty="0">
              <a:solidFill>
                <a:schemeClr val="bg1"/>
              </a:solidFill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69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-54260" y="0"/>
            <a:ext cx="9144000" cy="867153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5694" y="22350"/>
            <a:ext cx="3664092" cy="844803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0" y="908050"/>
            <a:ext cx="9090025" cy="51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285750" indent="-285750"/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przedmiotem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analizy było </a:t>
            </a:r>
            <a:r>
              <a:rPr lang="pl-PL" dirty="0">
                <a:solidFill>
                  <a:srgbClr val="FF0000"/>
                </a:solidFill>
              </a:rPr>
              <a:t>77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postępowań sądowych, toczących się wobec </a:t>
            </a:r>
            <a:r>
              <a:rPr lang="pl-PL" dirty="0">
                <a:solidFill>
                  <a:srgbClr val="FF0000"/>
                </a:solidFill>
              </a:rPr>
              <a:t>32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skazanych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</a:p>
          <a:p>
            <a:pPr marL="285750" indent="-285750"/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zakwestionowano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31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rozstrzygnięć, co stanowi </a:t>
            </a:r>
            <a:r>
              <a:rPr lang="pl-PL" dirty="0">
                <a:solidFill>
                  <a:srgbClr val="FF0000"/>
                </a:solidFill>
              </a:rPr>
              <a:t>40%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analizowanych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spraw,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/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analiza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skutkowała wniesieniem </a:t>
            </a:r>
            <a:r>
              <a:rPr lang="pl-PL" dirty="0">
                <a:solidFill>
                  <a:srgbClr val="FF0000"/>
                </a:solidFill>
              </a:rPr>
              <a:t>9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kasacji (w przygotowaniu kolejne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),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/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odniesieniu do </a:t>
            </a:r>
            <a:r>
              <a:rPr lang="pl-PL" dirty="0">
                <a:solidFill>
                  <a:srgbClr val="FF0000"/>
                </a:solidFill>
              </a:rPr>
              <a:t>22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postępowań Rzecznik wystąpił do Prezesów Sądów o rozważenie wznowienia postępowania, co zaowocowało wydaniem pozytywnego rozstrzygnięcia w </a:t>
            </a:r>
            <a:r>
              <a:rPr lang="pl-PL" dirty="0">
                <a:solidFill>
                  <a:srgbClr val="FF0000"/>
                </a:solidFill>
              </a:rPr>
              <a:t>18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sprawach 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9" name="Grupa 8"/>
          <p:cNvGrpSpPr/>
          <p:nvPr/>
        </p:nvGrpSpPr>
        <p:grpSpPr>
          <a:xfrm>
            <a:off x="2164672" y="1195604"/>
            <a:ext cx="4670640" cy="2737452"/>
            <a:chOff x="3501760" y="907572"/>
            <a:chExt cx="4670640" cy="2737452"/>
          </a:xfrm>
        </p:grpSpPr>
        <p:sp>
          <p:nvSpPr>
            <p:cNvPr id="10" name="Prostokąt 9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46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46290" y="960123"/>
            <a:ext cx="91756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b="1" dirty="0" smtClean="0">
                <a:solidFill>
                  <a:srgbClr val="FF0000"/>
                </a:solidFill>
              </a:rPr>
              <a:t>Charakterystyka osoby upośledzonej w stopniu umiarkowanym:</a:t>
            </a:r>
            <a:endParaRPr lang="pl-PL" sz="26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ilorazy inteligencji mierzone skalą inteligencji np. </a:t>
            </a:r>
            <a:r>
              <a:rPr lang="pl-PL" sz="26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Termana-Merrilla</a:t>
            </a:r>
            <a:r>
              <a:rPr lang="pl-PL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w granicach 36 do 51 lub od 40 do 54 mierzone skalą Wechslera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Ilorazy rozwoju poszczególnych sprawności intelektualnych wahające się w zależności od techniki pomiaru w granicach </a:t>
            </a:r>
            <a:br>
              <a:rPr lang="pl-PL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pl-PL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36-51 lub 40-54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i</a:t>
            </a:r>
            <a:r>
              <a:rPr lang="pl-PL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lorazy dojrzałości społecznej mierzone Skalą Dojrzałości Społecznej E. </a:t>
            </a:r>
            <a:r>
              <a:rPr lang="pl-PL" sz="26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Dolla</a:t>
            </a:r>
            <a:r>
              <a:rPr lang="pl-PL" sz="2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wahające się w granicach od 44 do 63</a:t>
            </a:r>
          </a:p>
          <a:p>
            <a:pPr algn="ctr"/>
            <a:r>
              <a:rPr lang="pl-PL" sz="2600" b="1" dirty="0" smtClean="0">
                <a:solidFill>
                  <a:srgbClr val="FF0000"/>
                </a:solidFill>
              </a:rPr>
              <a:t>W wieku 15 lat osoba upośledzona umysłowo w stopniu umiarkowanym osiąga wiek inteligencji 7-8-latka, a maksymalny poziom dojrzałości społecznej to etap 10-latka!</a:t>
            </a:r>
          </a:p>
          <a:p>
            <a:endParaRPr lang="pl-PL" sz="2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endParaRPr lang="pl-PL" sz="2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19720" y="6196280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06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1890" y="20216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             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5" name="pole tekstowe 24"/>
          <p:cNvSpPr txBox="1"/>
          <p:nvPr/>
        </p:nvSpPr>
        <p:spPr>
          <a:xfrm>
            <a:off x="-67172" y="939096"/>
            <a:ext cx="9175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Znaleźliśmy….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-48486" y="2204864"/>
            <a:ext cx="907778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Osoby niepełnosprawne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intelektualnie</a:t>
            </a:r>
          </a:p>
          <a:p>
            <a:pPr marL="571500" indent="-571500">
              <a:buFontTx/>
              <a:buChar char="-"/>
            </a:pPr>
            <a:r>
              <a:rPr lang="pl-PL" sz="3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które np. nigdy nie nauczyły czytać i pisać, nie rozumieją, gdzie są i dlaczego, ze znacznym stopniem niepełnosprawności, niezdolne do samodzielnej egzystencji, wymagające pomocy osób drugich w codziennym funkcjonowaniu, przebywające w wieloosobowych celach o powierzchni 3 m</a:t>
            </a:r>
            <a:r>
              <a:rPr lang="pl-PL" sz="30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 </a:t>
            </a:r>
            <a:r>
              <a:rPr lang="pl-PL" sz="3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 jednego osadzonego</a:t>
            </a:r>
            <a:endParaRPr lang="pl-PL" sz="3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0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8" name="pole tekstowe 17"/>
          <p:cNvSpPr txBox="1"/>
          <p:nvPr/>
        </p:nvSpPr>
        <p:spPr>
          <a:xfrm>
            <a:off x="0" y="979950"/>
            <a:ext cx="91756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chemeClr val="accent6">
                    <a:lumMod val="75000"/>
                  </a:schemeClr>
                </a:solidFill>
              </a:rPr>
              <a:t>Osoby które </a:t>
            </a:r>
            <a:r>
              <a:rPr lang="pl-PL" sz="5400" b="1" dirty="0">
                <a:solidFill>
                  <a:schemeClr val="accent6">
                    <a:lumMod val="75000"/>
                  </a:schemeClr>
                </a:solidFill>
              </a:rPr>
              <a:t>rozumieją </a:t>
            </a:r>
            <a:r>
              <a:rPr lang="pl-PL" sz="5400" b="1" dirty="0" smtClean="0">
                <a:solidFill>
                  <a:schemeClr val="accent6">
                    <a:lumMod val="75000"/>
                  </a:schemeClr>
                </a:solidFill>
              </a:rPr>
              <a:t>świat,</a:t>
            </a:r>
            <a:r>
              <a:rPr lang="pl-PL" sz="54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5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5400" b="1" dirty="0">
                <a:solidFill>
                  <a:schemeClr val="accent6">
                    <a:lumMod val="75000"/>
                  </a:schemeClr>
                </a:solidFill>
              </a:rPr>
              <a:t>jak 7-8-letnie dzieci</a:t>
            </a:r>
          </a:p>
          <a:p>
            <a:endParaRPr lang="pl-PL" sz="5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l-PL" sz="5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l-PL" sz="5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więzieniu…?</a:t>
            </a:r>
          </a:p>
        </p:txBody>
      </p:sp>
    </p:spTree>
    <p:extLst>
      <p:ext uri="{BB962C8B-B14F-4D97-AF65-F5344CB8AC3E}">
        <p14:creationId xmlns:p14="http://schemas.microsoft.com/office/powerpoint/2010/main" val="380805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82606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988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46290" y="1992105"/>
            <a:ext cx="9175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Część z nich </a:t>
            </a:r>
            <a:r>
              <a:rPr lang="pl-PL" sz="3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nigdy</a:t>
            </a:r>
            <a:r>
              <a:rPr lang="pl-PL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nie powinna była </a:t>
            </a:r>
            <a:br>
              <a:rPr lang="pl-PL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trafić do więzień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35496" y="3034457"/>
            <a:ext cx="867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Reszta powinna być </a:t>
            </a:r>
            <a:br>
              <a:rPr lang="pl-PL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traktowana </a:t>
            </a:r>
            <a:r>
              <a:rPr lang="pl-PL" sz="36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 sposób szczególny 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-36512" y="4214698"/>
            <a:ext cx="907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Inaczej bowiem cierpią </a:t>
            </a:r>
            <a:b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w sposób nieuzasadniony</a:t>
            </a:r>
            <a:endParaRPr lang="pl-PL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pole tekstowe 24"/>
          <p:cNvSpPr txBox="1"/>
          <p:nvPr/>
        </p:nvSpPr>
        <p:spPr>
          <a:xfrm>
            <a:off x="35496" y="979950"/>
            <a:ext cx="9175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Wiemy, że….</a:t>
            </a:r>
          </a:p>
        </p:txBody>
      </p:sp>
    </p:spTree>
    <p:extLst>
      <p:ext uri="{BB962C8B-B14F-4D97-AF65-F5344CB8AC3E}">
        <p14:creationId xmlns:p14="http://schemas.microsoft.com/office/powerpoint/2010/main" val="426021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-27384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0" y="979950"/>
            <a:ext cx="9175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Art. </a:t>
            </a:r>
            <a:r>
              <a:rPr lang="pl-PL" sz="5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31 par. 1 kodeksu </a:t>
            </a:r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karnego</a:t>
            </a:r>
            <a:endParaRPr lang="pl-PL" sz="5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8" name="pole tekstowe 17"/>
          <p:cNvSpPr txBox="1"/>
          <p:nvPr/>
        </p:nvSpPr>
        <p:spPr>
          <a:xfrm>
            <a:off x="-62302" y="1916832"/>
            <a:ext cx="9077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4000" b="1" dirty="0">
                <a:solidFill>
                  <a:schemeClr val="accent6">
                    <a:lumMod val="50000"/>
                  </a:schemeClr>
                </a:solidFill>
              </a:rPr>
              <a:t>Nie popełnia </a:t>
            </a:r>
            <a:r>
              <a:rPr lang="pl-PL" sz="4000" b="1" dirty="0" smtClean="0">
                <a:solidFill>
                  <a:schemeClr val="accent6">
                    <a:lumMod val="50000"/>
                  </a:schemeClr>
                </a:solidFill>
              </a:rPr>
              <a:t>przestępstwa…</a:t>
            </a:r>
            <a:endParaRPr lang="pl-PL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-48486" y="3284984"/>
            <a:ext cx="90777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…kto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z powodu choroby psychicznej, </a:t>
            </a:r>
            <a:r>
              <a:rPr lang="pl-PL" sz="3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upośledzenia umysłowego lub innego zakłócenia czynności psychicznych,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nie mógł w czasie czynu rozpoznać jego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znaczenia lub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pokierować swoim postępowaniem.</a:t>
            </a:r>
          </a:p>
        </p:txBody>
      </p:sp>
    </p:spTree>
    <p:extLst>
      <p:ext uri="{BB962C8B-B14F-4D97-AF65-F5344CB8AC3E}">
        <p14:creationId xmlns:p14="http://schemas.microsoft.com/office/powerpoint/2010/main" val="193317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35496" y="960123"/>
            <a:ext cx="91756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Wyrok Europejskiego Trybunału Praw Człowieka z dnia </a:t>
            </a:r>
            <a:b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30 listopada 2010 r., 26917/05, MOCARSKA v. POLSKA</a:t>
            </a:r>
          </a:p>
          <a:p>
            <a:pPr algn="ctr"/>
            <a:endParaRPr lang="pl-PL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Skarżąca zarzuciła, że była przetrzymywana w areszcie tymczasowym, mimo że była chora psychicznie.</a:t>
            </a:r>
          </a:p>
          <a:p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Trybunał ustalał, czy kontynuowanie aresztu przez 8 miesięcy osoby skierowanej do szpitala psychiatrycznego może być uznane za zgodne z prawem.</a:t>
            </a:r>
          </a:p>
          <a:p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Zdaniem Trybunału ośmiomiesięczna zwłoka w przyjęciu do szpitala psychiatrycznego nie może być uznana za dopuszczalną. Odmienne stwierdzenie prowadziłoby do poważnego osłabienia fundamentalnego prawa do wolności osobistej i działałoby na szkodę osoby, której ochrona dotyczy i związku z tym naruszałoby samą istotę prawa chronionego postanowieniami art. 5 Konwencji.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7536" y="6068914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14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7692" y="919855"/>
            <a:ext cx="917567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Mirosław F.; Łódź</a:t>
            </a:r>
          </a:p>
          <a:p>
            <a:pPr algn="ctr"/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W orzeczeniu sądowo-psychiatrycznym ustalono, że cierpi na chorobę psychiczną i wymaga leczenia farmakologicznego.</a:t>
            </a:r>
          </a:p>
          <a:p>
            <a:r>
              <a:rPr lang="pl-PL" sz="2500" b="1" dirty="0" smtClean="0">
                <a:solidFill>
                  <a:srgbClr val="FF0000"/>
                </a:solidFill>
              </a:rPr>
              <a:t>18 sierpnia 2014 r.</a:t>
            </a:r>
            <a:r>
              <a:rPr lang="pl-PL" sz="25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: zastosowano areszt tymczasowy</a:t>
            </a:r>
          </a:p>
          <a:p>
            <a:r>
              <a:rPr lang="pl-PL" sz="2500" b="1" dirty="0" smtClean="0">
                <a:solidFill>
                  <a:srgbClr val="FF0000"/>
                </a:solidFill>
              </a:rPr>
              <a:t>19 stycznia 2015 r.</a:t>
            </a:r>
            <a:r>
              <a:rPr lang="pl-PL" sz="25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: poddany obserwacji sądowo-psychiatrycznej</a:t>
            </a:r>
          </a:p>
          <a:p>
            <a:r>
              <a:rPr lang="pl-PL" sz="2500" b="1" dirty="0" smtClean="0">
                <a:solidFill>
                  <a:srgbClr val="FF0000"/>
                </a:solidFill>
              </a:rPr>
              <a:t>10 kwietnia 2015 r.</a:t>
            </a:r>
            <a:r>
              <a:rPr lang="pl-PL" sz="25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: do Sądu Rejonowego w Łodzi wpłynął wniosek o umorzenie postępowania i zastosowanie środka zabezpieczającego</a:t>
            </a:r>
          </a:p>
          <a:p>
            <a:r>
              <a:rPr lang="pl-PL" sz="25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8 grudnia 2015 r.: uprawomocnienie postanowienia</a:t>
            </a:r>
          </a:p>
          <a:p>
            <a:r>
              <a:rPr lang="pl-PL" sz="25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7 stycznia 2016 r.: zarządzenie o określenie zakładu psychiatrycznego</a:t>
            </a:r>
          </a:p>
          <a:p>
            <a:r>
              <a:rPr lang="pl-PL" sz="25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19 luty 2016 r.: nakaz przyjęcia i przetransportowania</a:t>
            </a:r>
          </a:p>
          <a:p>
            <a:r>
              <a:rPr lang="pl-PL" sz="2500" b="1" dirty="0" smtClean="0">
                <a:solidFill>
                  <a:srgbClr val="FF0000"/>
                </a:solidFill>
              </a:rPr>
              <a:t>25 luty 2016 r.</a:t>
            </a:r>
            <a:r>
              <a:rPr lang="pl-PL" sz="25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: transport do szpitala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7536" y="6068914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25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7692" y="919855"/>
            <a:ext cx="91756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Art. 264 KPK</a:t>
            </a:r>
          </a:p>
          <a:p>
            <a:r>
              <a:rPr lang="pl-PL" sz="2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Par. 2a: w razie umorzenia postępowania z powodu niepoczytalności sprawcy i orzeczenia środka zabezpieczającego polegającego na umieszczeniu w zakładzie zamknięty można zastosować tymczasowe aresztowanie.</a:t>
            </a:r>
          </a:p>
          <a:p>
            <a:r>
              <a:rPr lang="pl-PL" sz="2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Par. 3: w wypadku prawomocnego orzeczenia środka zabezpieczającego polegającego na umieszczeniu sprawcy  w zakładzie zamkniętym można zastosować tymczasowe aresztowanie do czasu rozpoczęcia wykonywania środka, jednak nie dłużej niż na okres 3 miesięcy z możliwością jednorazowego przedłużenia w szczególnie uzasadnionym wypadku na kolejny miesiąc.</a:t>
            </a:r>
          </a:p>
          <a:p>
            <a:r>
              <a:rPr lang="pl-PL" sz="2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Par. 4: tymczasowe aresztowanie w wypadku orzeczenia środka zabezpieczającego polegającego na umieszczeniu sprawcy w zakładzie zamkniętym wykonuje się w warunkach umożliwiających stosowanie odpowiedniego postępowania leczniczego, terapeutycznego, rehabilitacyjnego oraz resocjalizacyjnego.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7536" y="6068914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18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45884" y="-8012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7692" y="919855"/>
            <a:ext cx="91756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Zgodnie z art. 260 § 1 k.p.k. tymczasowe aresztowanie, jeżeli stan zdrowia tego wymaga może być wykonywane w odpowiednim zakładzie leczniczym, w tym psychiatrycznym.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Taki zakład może funkcjonować w ramach więziennej, jak i publicznej służby zdrowia.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Ustawodawca w art. </a:t>
            </a:r>
            <a:r>
              <a:rPr lang="pl-PL" sz="3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213 </a:t>
            </a:r>
            <a:r>
              <a:rPr lang="pl-PL" sz="3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§ 1 </a:t>
            </a:r>
            <a:r>
              <a:rPr lang="pl-PL" sz="30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k.k.w</a:t>
            </a:r>
            <a:r>
              <a:rPr lang="pl-PL" sz="3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. przewidział możliwość wykonywania tymczasowego aresztowania w „wolnościowym” zakładzie leczniczym. 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7536" y="6068914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81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36512" y="0"/>
            <a:ext cx="9180512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3549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             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79512" y="2994625"/>
            <a:ext cx="867645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3600" b="1" dirty="0" smtClean="0">
              <a:solidFill>
                <a:schemeClr val="bg1"/>
              </a:solidFill>
            </a:endParaRPr>
          </a:p>
          <a:p>
            <a:pPr algn="ctr"/>
            <a:endParaRPr lang="pl-PL" sz="5400" dirty="0">
              <a:solidFill>
                <a:schemeClr val="bg1"/>
              </a:solidFill>
            </a:endParaRPr>
          </a:p>
          <a:p>
            <a:pPr algn="ctr"/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Ta historia zaczyna się od sprawy pana Radosława Agatowskiego…</a:t>
            </a: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31" name="Grupa 30"/>
          <p:cNvGrpSpPr/>
          <p:nvPr/>
        </p:nvGrpSpPr>
        <p:grpSpPr>
          <a:xfrm>
            <a:off x="2349632" y="1195604"/>
            <a:ext cx="4670640" cy="2737452"/>
            <a:chOff x="3501760" y="907572"/>
            <a:chExt cx="4670640" cy="2737452"/>
          </a:xfrm>
        </p:grpSpPr>
        <p:sp>
          <p:nvSpPr>
            <p:cNvPr id="32" name="Prostokąt 31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3" name="Prostokąt 32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76200" dist="12700" dir="8100000" sy="-23000" kx="800400" algn="br" rotWithShape="0">
                <a:schemeClr val="accent6">
                  <a:lumMod val="50000"/>
                  <a:alpha val="8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4" name="Prostokąt 33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76200" dist="12700" dir="8100000" sy="-23000" kx="800400" algn="br" rotWithShape="0">
                <a:schemeClr val="accent6">
                  <a:lumMod val="50000"/>
                  <a:alpha val="8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5" name="Prostokąt 34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76200" dist="12700" dir="8100000" sy="-23000" kx="800400" algn="br" rotWithShape="0">
                <a:schemeClr val="accent6">
                  <a:lumMod val="50000"/>
                  <a:alpha val="8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6" name="Prostokąt 35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76200" dist="1460500" dir="7200000" sy="-23000" kx="800400" algn="br" rotWithShape="0">
                <a:schemeClr val="accent6">
                  <a:lumMod val="50000"/>
                  <a:alpha val="8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42286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000" dirty="0"/>
              <a:t>Rozporządzenie Ministra Sprawiedliwości z dnia 16 czerwca 2015 r. w sprawie wykazu zakładów leczniczych, w tym psychiatrycznych, przeznaczonych do wykonywania tymczasowego aresztowania oraz warunków zabezpieczenia tych zakładów.</a:t>
            </a:r>
          </a:p>
          <a:p>
            <a:r>
              <a:rPr lang="pl-PL" sz="3000" dirty="0"/>
              <a:t>Załącznik </a:t>
            </a:r>
            <a:r>
              <a:rPr lang="pl-PL" sz="3000" dirty="0" smtClean="0"/>
              <a:t>nr.1 </a:t>
            </a:r>
            <a:r>
              <a:rPr lang="pl-PL" sz="3000" dirty="0"/>
              <a:t>wykaz 124 Ambulatoriów i Szpitali z Izbą Chorych w Zakładach Karnych i Aresztach Śledczych </a:t>
            </a:r>
            <a:r>
              <a:rPr lang="pl-PL" sz="3000" dirty="0" err="1"/>
              <a:t>np</a:t>
            </a:r>
            <a:r>
              <a:rPr lang="pl-PL" sz="3000" dirty="0"/>
              <a:t>: ZK Braniewo, AŚ Złotów</a:t>
            </a:r>
          </a:p>
          <a:p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60011"/>
            <a:ext cx="3553321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812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1652" y="155679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l-PL" sz="3000" dirty="0" smtClean="0"/>
              <a:t>Rozporządzenie Ministra Zdrowia z dnia 02 grudnia 2004 r. w sprawie wykazu zakładów psychiatrycznych i zakładów leczenia odwykowego przeznaczonych do wykonywania </a:t>
            </a:r>
            <a:r>
              <a:rPr lang="pl-PL" sz="3000" b="1" dirty="0" smtClean="0"/>
              <a:t>obserwacji </a:t>
            </a:r>
            <a:r>
              <a:rPr lang="pl-PL" sz="3000" dirty="0" smtClean="0"/>
              <a:t>oraz sposoby finansowania obserwacji, a także warunków zabezpieczenia zakładów dla osób pozbawionych wolności. </a:t>
            </a:r>
          </a:p>
          <a:p>
            <a:pPr marL="0" indent="0" algn="ctr">
              <a:buNone/>
            </a:pPr>
            <a:r>
              <a:rPr lang="pl-PL" sz="3000" dirty="0" smtClean="0"/>
              <a:t>Art. 203 §. 5 KPK- delegacja</a:t>
            </a:r>
            <a:endParaRPr lang="pl-PL" sz="3000" dirty="0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pic>
        <p:nvPicPr>
          <p:cNvPr id="8" name="Obraz 7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28013"/>
            <a:ext cx="3553321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67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000" dirty="0" smtClean="0"/>
              <a:t>Załącznik nr 2 Rozporządzenia</a:t>
            </a:r>
          </a:p>
          <a:p>
            <a:pPr marL="0" indent="0">
              <a:buNone/>
            </a:pPr>
            <a:r>
              <a:rPr lang="pl-PL" sz="3000" dirty="0" smtClean="0"/>
              <a:t>Wykaz zakładów psychiatrycznych i zakładów leczenia odwykowego przeznaczonych dla osób </a:t>
            </a:r>
            <a:r>
              <a:rPr lang="pl-PL" sz="3000" b="1" dirty="0" smtClean="0"/>
              <a:t>pozbawionych wolności.</a:t>
            </a:r>
          </a:p>
          <a:p>
            <a:pPr marL="0" indent="0">
              <a:buNone/>
            </a:pPr>
            <a:r>
              <a:rPr lang="pl-PL" sz="3000" dirty="0"/>
              <a:t>S</a:t>
            </a:r>
            <a:r>
              <a:rPr lang="pl-PL" sz="3000" dirty="0" smtClean="0"/>
              <a:t>zpitale-Choroszcz</a:t>
            </a:r>
            <a:r>
              <a:rPr lang="pl-PL" sz="3000" dirty="0" smtClean="0"/>
              <a:t>, Pruszków, Starogard Gdański, Kraków, Gorzów Wielkopolski, Jarosław</a:t>
            </a:r>
          </a:p>
          <a:p>
            <a:pPr marL="0" indent="0">
              <a:buNone/>
            </a:pPr>
            <a:r>
              <a:rPr lang="pl-PL" sz="3000" dirty="0" smtClean="0"/>
              <a:t>Art. 203 §.3 KPK łączny czas obserwacji w danej sprawie nie może przekroczyć 8 tygodni.</a:t>
            </a:r>
            <a:endParaRPr lang="pl-PL" sz="30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28013"/>
            <a:ext cx="3553321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192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55000" lnSpcReduction="20000"/>
          </a:bodyPr>
          <a:lstStyle/>
          <a:p>
            <a:r>
              <a:rPr lang="pl-PL" sz="4800" dirty="0" smtClean="0"/>
              <a:t>Sprawa Juliana Sz.</a:t>
            </a:r>
          </a:p>
          <a:p>
            <a:pPr marL="0" indent="0">
              <a:buNone/>
            </a:pPr>
            <a:r>
              <a:rPr lang="pl-PL" sz="4800" dirty="0" smtClean="0"/>
              <a:t>Leczony psychiatrycznie od 2009 r. W 2011 r. zdiagnozowana schizofrenia paranoidalna. Pierwszy pobyt w AŚ Poznań od 28.03.2017 r.-21.04.2017 r. Drugi pobyt od 10.05.2017 r.- 28.11.2017 r. </a:t>
            </a:r>
          </a:p>
          <a:p>
            <a:pPr marL="0" indent="0">
              <a:buNone/>
            </a:pPr>
            <a:r>
              <a:rPr lang="pl-PL" sz="4800" dirty="0" smtClean="0"/>
              <a:t>15.05.2017 r. postanowienie o powołaniu biegłego w celu przeprowadzenia </a:t>
            </a:r>
            <a:r>
              <a:rPr lang="pl-PL" sz="4800" u="sng" dirty="0" smtClean="0"/>
              <a:t>jednorazowego </a:t>
            </a:r>
            <a:r>
              <a:rPr lang="pl-PL" sz="4800" dirty="0" smtClean="0"/>
              <a:t>badania </a:t>
            </a:r>
            <a:r>
              <a:rPr lang="pl-PL" sz="4800" dirty="0" smtClean="0"/>
              <a:t>sądowo-psychiatrycznego</a:t>
            </a:r>
            <a:r>
              <a:rPr lang="pl-PL" sz="4800" dirty="0" smtClean="0"/>
              <a:t>.</a:t>
            </a:r>
          </a:p>
          <a:p>
            <a:pPr marL="0" indent="0">
              <a:buNone/>
            </a:pPr>
            <a:r>
              <a:rPr lang="pl-PL" sz="4800" dirty="0" smtClean="0"/>
              <a:t>07.07.2017 r. opinia sądowo-psychiatryczna- rozpoznanie choroba psychiczna. </a:t>
            </a:r>
          </a:p>
          <a:p>
            <a:pPr marL="0" indent="0">
              <a:buNone/>
            </a:pPr>
            <a:r>
              <a:rPr lang="pl-PL" sz="4800" b="1" dirty="0" smtClean="0"/>
              <a:t>Cierpienie Juliana nie powinno zostać zignorowane i przemilczane.</a:t>
            </a:r>
          </a:p>
          <a:p>
            <a:pPr marL="0" indent="0">
              <a:buNone/>
            </a:pPr>
            <a:endParaRPr lang="pl-PL" sz="3000" b="1" dirty="0" smtClean="0"/>
          </a:p>
          <a:p>
            <a:pPr marL="0" indent="0">
              <a:buNone/>
            </a:pPr>
            <a:endParaRPr lang="pl-PL" sz="3000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28013"/>
            <a:ext cx="3553321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98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 sprawozdaniu z czynności nadzorczych z dnia 6.11.2017 r. Sędzia Penitencjarny zawarł konkluzję:,, Nie jest wobec niego kontynuowana rehabilitacja, gdyż oddział szpitala Aresztu nie ma takiej możliwości i nie jest szpitalem psychiatrycznym w rozumieniu przepisów Ustawy z 19.08.1994 r. o Ochronie Zdrowia Psychicznego’’. Dlatego podnoszone zarzuty naruszenia przepisów w art. 18 Ustawy (przymus bezpośredni- 14 razy unieruchomienie nie mają uzasadnienia).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28013"/>
            <a:ext cx="3553321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162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Statut Szpitala AŚ Poznań został nadany na podstawie art. 42 ust.4 Ustawy z dnia 15.04.2011 r. o Działalności leczniczej. </a:t>
            </a:r>
            <a:endParaRPr lang="pl-PL" dirty="0"/>
          </a:p>
          <a:p>
            <a:r>
              <a:rPr lang="pl-PL" dirty="0" smtClean="0"/>
              <a:t>Art.3 ust. 2 pkt. d Ustawy o Ochronie Zdrowia Psychicznego stanowi, że ilekroć przepisy niniejszej Ustawy stanowią o Szpitalu Psychiatrycznym odnosi się to do innego zakładu leczniczego, podmiotu leczniczego w rozumieniu przepisów o działalności leczniczej, sprawującą całodobową opiekę psychiatryczną lub odwykową.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28013"/>
            <a:ext cx="3553321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9418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3000" dirty="0" smtClean="0"/>
              <a:t>Załącznik nr.2 do Deklaracji I Kongresu Zdrowia Psychicznego- ochrona praw osób z niepełnosprawnością intelektualną lub psychiczną w kontaktach z wymiarem sprawiedliwości.</a:t>
            </a:r>
          </a:p>
          <a:p>
            <a:pPr marL="0" indent="0">
              <a:buNone/>
            </a:pPr>
            <a:r>
              <a:rPr lang="pl-PL" sz="3000" dirty="0" smtClean="0"/>
              <a:t>Stosownie do treści art. 13 ust.2 Konwencji o prawach osób niepełnosprawnych, niezbędne jest organizowanie cyklicznych szkoleń dla wszystkich osób pracujących w wymiarze sprawiedliwości, bez względu na stanowisko i pełnioną funkcję, w zakresie specyfiki różnych rodzajów niepełnosprawności, a także szczególnych potrzeb osób z niepełnosprawnościami.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dirty="0"/>
          </a:p>
        </p:txBody>
      </p:sp>
      <p:pic>
        <p:nvPicPr>
          <p:cNvPr id="5" name="Obraz 4" descr="RP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28013"/>
            <a:ext cx="3553321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09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-9897" y="919855"/>
            <a:ext cx="917567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7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Kara pozbawienia wolności, która w swym znaczeniu jest bezwzględnym przymusem i nie można, gdy zostaje prawomocnie orzeczona, się od niej uchylić, dla osób niepełnosprawnych intelektualnie i chorych psychicznie jest niczym innym jak forma przemocy, która przeżywają, jako </a:t>
            </a:r>
            <a:r>
              <a:rPr lang="pl-PL" sz="2700" b="1" dirty="0" smtClean="0">
                <a:solidFill>
                  <a:srgbClr val="FF0000"/>
                </a:solidFill>
              </a:rPr>
              <a:t>szczególny rodzaj torturowania</a:t>
            </a:r>
            <a:r>
              <a:rPr lang="pl-PL" sz="27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. </a:t>
            </a:r>
          </a:p>
          <a:p>
            <a:pPr algn="just"/>
            <a:r>
              <a:rPr lang="pl-PL" sz="27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Zakłady karne i areszty swoim powszechnym i tradycyjnym charakterze </a:t>
            </a:r>
            <a:r>
              <a:rPr lang="pl-PL" sz="2700" b="1" dirty="0" smtClean="0">
                <a:solidFill>
                  <a:srgbClr val="FF0000"/>
                </a:solidFill>
              </a:rPr>
              <a:t>nie są najwłaściwszym miejscem do leczenia chorób psychicznych </a:t>
            </a:r>
            <a:r>
              <a:rPr lang="pl-PL" sz="27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 pobytu w nich osób niepełnosprawnych intelektualnie. </a:t>
            </a:r>
          </a:p>
          <a:p>
            <a:pPr algn="r"/>
            <a:r>
              <a:rPr lang="pl-PL" sz="27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Prof. </a:t>
            </a:r>
            <a:r>
              <a:rPr lang="pl-PL" sz="27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nadzw</a:t>
            </a:r>
            <a:r>
              <a:rPr lang="pl-PL" sz="27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. dr hab. n. med. Janusz </a:t>
            </a:r>
            <a:r>
              <a:rPr lang="pl-PL" sz="27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Heitzman</a:t>
            </a:r>
            <a:endParaRPr lang="pl-PL" sz="27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7536" y="6068914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60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-27384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8" name="pole tekstowe 17"/>
          <p:cNvSpPr txBox="1"/>
          <p:nvPr/>
        </p:nvSpPr>
        <p:spPr>
          <a:xfrm>
            <a:off x="118268" y="2602332"/>
            <a:ext cx="8905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4000" b="1" dirty="0" smtClean="0">
                <a:solidFill>
                  <a:schemeClr val="accent6">
                    <a:lumMod val="50000"/>
                  </a:schemeClr>
                </a:solidFill>
              </a:rPr>
              <a:t>Bo nasz system tego nie zauważa…</a:t>
            </a:r>
            <a:endParaRPr lang="pl-PL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184348" y="3717032"/>
            <a:ext cx="89053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Nie sprawdzamy, nie wymieniamy się informacjami, nie zaglądamy do dokumentacji, nie zastanawiamy się, co znaczy w danym przypadku „upośledzenie”, „niepełnosprawność”, prawo do renty…</a:t>
            </a:r>
          </a:p>
          <a:p>
            <a:pPr algn="just"/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148852" y="979950"/>
            <a:ext cx="90014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Dlaczego te osoby trafiają </a:t>
            </a:r>
            <a:b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 więzień?</a:t>
            </a:r>
            <a:endParaRPr lang="pl-PL" sz="5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8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32320" y="-19249"/>
            <a:ext cx="9176320" cy="69046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-180528" y="-12868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/>
                <a:ea typeface="Segoe UI Symbol"/>
              </a:rPr>
              <a:t>🙎</a:t>
            </a:r>
            <a:endParaRPr lang="pl-PL" sz="9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1331640" y="14922"/>
            <a:ext cx="7524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</a:t>
            </a:r>
            <a:endParaRPr lang="pl-PL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232959" y="1836113"/>
            <a:ext cx="2538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Policja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1259632" y="2537823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Sąd orzekający </a:t>
            </a:r>
            <a:endParaRPr lang="pl-PL" sz="4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7236296" y="4797152"/>
            <a:ext cx="223224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u="sng" dirty="0">
                <a:solidFill>
                  <a:schemeClr val="bg1">
                    <a:lumMod val="50000"/>
                  </a:schemeClr>
                </a:solidFill>
              </a:rPr>
              <a:t>Ofiara</a:t>
            </a:r>
          </a:p>
          <a:p>
            <a:pPr algn="ctr"/>
            <a:r>
              <a:rPr lang="pl-PL" sz="9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ymbol"/>
                <a:ea typeface="Segoe UI Symbol"/>
              </a:rPr>
              <a:t>👳</a:t>
            </a:r>
            <a:endParaRPr lang="pl-PL" sz="96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5220072" y="1844824"/>
            <a:ext cx="329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Prokuratura</a:t>
            </a:r>
          </a:p>
        </p:txBody>
      </p:sp>
      <p:sp>
        <p:nvSpPr>
          <p:cNvPr id="33" name="pole tekstowe 32"/>
          <p:cNvSpPr txBox="1"/>
          <p:nvPr/>
        </p:nvSpPr>
        <p:spPr>
          <a:xfrm>
            <a:off x="1475656" y="4683040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Sąd wykonawczy </a:t>
            </a:r>
            <a:endParaRPr lang="pl-PL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41" name="Grupa 40"/>
          <p:cNvGrpSpPr/>
          <p:nvPr/>
        </p:nvGrpSpPr>
        <p:grpSpPr>
          <a:xfrm>
            <a:off x="2339752" y="5085184"/>
            <a:ext cx="3672408" cy="1434444"/>
            <a:chOff x="3501760" y="907572"/>
            <a:chExt cx="4670640" cy="2737452"/>
          </a:xfrm>
        </p:grpSpPr>
        <p:sp>
          <p:nvSpPr>
            <p:cNvPr id="42" name="Prostokąt 41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3" name="Prostokąt 42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4" name="Prostokąt 43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5" name="Prostokąt 44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6" name="Prostokąt 45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54" name="pole tekstowe 53"/>
          <p:cNvSpPr txBox="1"/>
          <p:nvPr/>
        </p:nvSpPr>
        <p:spPr>
          <a:xfrm>
            <a:off x="5148064" y="3312420"/>
            <a:ext cx="3293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biegli</a:t>
            </a:r>
            <a:endParaRPr lang="pl-PL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1619672" y="5804022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Zakład karny</a:t>
            </a:r>
            <a:endParaRPr lang="pl-PL" sz="4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-396552" y="5251127"/>
            <a:ext cx="33966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Szpital </a:t>
            </a:r>
          </a:p>
          <a:p>
            <a:pPr algn="ctr"/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psychiatryczny</a:t>
            </a:r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5" name="Łącznik prosty ze strzałką 64"/>
          <p:cNvCxnSpPr/>
          <p:nvPr/>
        </p:nvCxnSpPr>
        <p:spPr>
          <a:xfrm>
            <a:off x="4283967" y="3212976"/>
            <a:ext cx="0" cy="48498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ze strzałką 70"/>
          <p:cNvCxnSpPr/>
          <p:nvPr/>
        </p:nvCxnSpPr>
        <p:spPr>
          <a:xfrm>
            <a:off x="4283967" y="5269720"/>
            <a:ext cx="0" cy="645281"/>
          </a:xfrm>
          <a:prstGeom prst="straightConnector1">
            <a:avLst/>
          </a:prstGeom>
          <a:ln w="635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/>
          <p:nvPr/>
        </p:nvCxnSpPr>
        <p:spPr>
          <a:xfrm flipH="1">
            <a:off x="1259632" y="3200619"/>
            <a:ext cx="2831051" cy="2051109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łamany 75"/>
          <p:cNvCxnSpPr/>
          <p:nvPr/>
        </p:nvCxnSpPr>
        <p:spPr>
          <a:xfrm rot="16200000" flipH="1">
            <a:off x="3605085" y="3686220"/>
            <a:ext cx="2748659" cy="1777459"/>
          </a:xfrm>
          <a:prstGeom prst="bentConnector3">
            <a:avLst/>
          </a:prstGeom>
          <a:ln w="635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/>
          <p:nvPr/>
        </p:nvCxnSpPr>
        <p:spPr>
          <a:xfrm>
            <a:off x="5076055" y="3200619"/>
            <a:ext cx="1152129" cy="42929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Łącznik prosty ze strzałką 81"/>
          <p:cNvCxnSpPr/>
          <p:nvPr/>
        </p:nvCxnSpPr>
        <p:spPr>
          <a:xfrm>
            <a:off x="6372200" y="2374066"/>
            <a:ext cx="0" cy="91091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Łącznik prosty ze strzałką 89"/>
          <p:cNvCxnSpPr/>
          <p:nvPr/>
        </p:nvCxnSpPr>
        <p:spPr>
          <a:xfrm flipH="1">
            <a:off x="4355977" y="1920203"/>
            <a:ext cx="1296143" cy="762558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Łącznik prosty ze strzałką 90"/>
          <p:cNvCxnSpPr/>
          <p:nvPr/>
        </p:nvCxnSpPr>
        <p:spPr>
          <a:xfrm>
            <a:off x="2051720" y="1960630"/>
            <a:ext cx="1262676" cy="67628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pole tekstowe 95"/>
          <p:cNvSpPr txBox="1"/>
          <p:nvPr/>
        </p:nvSpPr>
        <p:spPr>
          <a:xfrm>
            <a:off x="1628676" y="3666363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kurator</a:t>
            </a:r>
          </a:p>
        </p:txBody>
      </p:sp>
      <p:sp>
        <p:nvSpPr>
          <p:cNvPr id="99" name="pole tekstowe 98"/>
          <p:cNvSpPr txBox="1"/>
          <p:nvPr/>
        </p:nvSpPr>
        <p:spPr>
          <a:xfrm>
            <a:off x="1504504" y="40808"/>
            <a:ext cx="50832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Sprawca </a:t>
            </a:r>
            <a:r>
              <a:rPr lang="pl-PL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pl-PL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niepełnosprawny intelektualnie</a:t>
            </a:r>
            <a:endParaRPr lang="pl-PL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13" name="Łącznik prosty ze strzałką 112"/>
          <p:cNvCxnSpPr/>
          <p:nvPr/>
        </p:nvCxnSpPr>
        <p:spPr>
          <a:xfrm>
            <a:off x="2123728" y="1916832"/>
            <a:ext cx="1572597" cy="796440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Łącznik prosty ze strzałką 113"/>
          <p:cNvCxnSpPr/>
          <p:nvPr/>
        </p:nvCxnSpPr>
        <p:spPr>
          <a:xfrm flipH="1">
            <a:off x="4139952" y="1916832"/>
            <a:ext cx="1368152" cy="796440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Łącznik prosty ze strzałką 119"/>
          <p:cNvCxnSpPr/>
          <p:nvPr/>
        </p:nvCxnSpPr>
        <p:spPr>
          <a:xfrm>
            <a:off x="4355976" y="3212976"/>
            <a:ext cx="0" cy="484982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Łącznik prosty ze strzałką 120"/>
          <p:cNvCxnSpPr/>
          <p:nvPr/>
        </p:nvCxnSpPr>
        <p:spPr>
          <a:xfrm>
            <a:off x="4355976" y="4312170"/>
            <a:ext cx="0" cy="484982"/>
          </a:xfrm>
          <a:prstGeom prst="straightConnector1">
            <a:avLst/>
          </a:prstGeom>
          <a:ln w="508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 prosty ze strzałką 128"/>
          <p:cNvCxnSpPr/>
          <p:nvPr/>
        </p:nvCxnSpPr>
        <p:spPr>
          <a:xfrm>
            <a:off x="4283968" y="4312170"/>
            <a:ext cx="0" cy="484982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Łącznik prosty ze strzałką 129"/>
          <p:cNvCxnSpPr/>
          <p:nvPr/>
        </p:nvCxnSpPr>
        <p:spPr>
          <a:xfrm>
            <a:off x="4100064" y="5229501"/>
            <a:ext cx="0" cy="70008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y ze strzałką 134"/>
          <p:cNvCxnSpPr/>
          <p:nvPr/>
        </p:nvCxnSpPr>
        <p:spPr>
          <a:xfrm>
            <a:off x="1575133" y="1196752"/>
            <a:ext cx="6093211" cy="4395608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Łącznik prosty ze strzałką 144"/>
          <p:cNvCxnSpPr/>
          <p:nvPr/>
        </p:nvCxnSpPr>
        <p:spPr>
          <a:xfrm>
            <a:off x="1125466" y="1383059"/>
            <a:ext cx="2798462" cy="240598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Łącznik prosty ze strzałką 146"/>
          <p:cNvCxnSpPr/>
          <p:nvPr/>
        </p:nvCxnSpPr>
        <p:spPr>
          <a:xfrm>
            <a:off x="1417543" y="1313005"/>
            <a:ext cx="1933566" cy="1516520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840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35496" y="960123"/>
            <a:ext cx="917567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Opinie sądowo-psychiatryczne: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 dnia 25.10.2010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 dnia 17.12.2010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r>
              <a:rPr lang="pl-PL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dnia 2.06.2011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r>
              <a:rPr lang="pl-PL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dnia 19.09.2011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r>
              <a:rPr lang="pl-PL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dnia 5.10.2011   </a:t>
            </a:r>
          </a:p>
          <a:p>
            <a:pPr algn="ctr"/>
            <a:r>
              <a:rPr lang="pl-PL" sz="4000" b="1" dirty="0">
                <a:solidFill>
                  <a:srgbClr val="FF0000"/>
                </a:solidFill>
              </a:rPr>
              <a:t>R</a:t>
            </a:r>
            <a:r>
              <a:rPr lang="pl-PL" sz="4000" b="1" dirty="0" smtClean="0">
                <a:solidFill>
                  <a:srgbClr val="FF0000"/>
                </a:solidFill>
              </a:rPr>
              <a:t>ozpoznanie - upośledzenie umysłowe stopnia umiarkowanego                                        </a:t>
            </a:r>
          </a:p>
          <a:p>
            <a:endParaRPr lang="pl-PL" sz="3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Tx/>
              <a:buChar char="-"/>
            </a:pPr>
            <a:endParaRPr lang="pl-PL" sz="3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19720" y="4810799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pl-PL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5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-27384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-39688" y="979950"/>
            <a:ext cx="9175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Kto może to zmienić?</a:t>
            </a:r>
            <a:endParaRPr lang="pl-PL" sz="5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114616" y="1916832"/>
            <a:ext cx="90777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policjanci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prokuratorzy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kuratorzy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biegli psychiatrzy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sądy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służba więzienna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sędziowie penitencjarni</a:t>
            </a:r>
          </a:p>
          <a:p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19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1676" y="105936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0" y="979950"/>
            <a:ext cx="917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Policja</a:t>
            </a:r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co może zrobić?</a:t>
            </a:r>
            <a:endParaRPr lang="pl-PL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97892" y="1988840"/>
            <a:ext cx="9077784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Policjant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powinien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rozpoznać sygnały świadczące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dysfunkcji intelektualnej lub psychicznej.</a:t>
            </a:r>
          </a:p>
          <a:p>
            <a:endParaRPr lang="pl-PL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Powinien </a:t>
            </a:r>
            <a:r>
              <a:rPr lang="pl-PL" sz="3200" b="1" u="sng" dirty="0" smtClean="0">
                <a:solidFill>
                  <a:schemeClr val="accent6">
                    <a:lumMod val="50000"/>
                  </a:schemeClr>
                </a:solidFill>
              </a:rPr>
              <a:t>odnotować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dokumentacji,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że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są wątpliwości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 do stanu zdrowia psychicznego i bądź intelektualnego zatrzymanego. 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-2896" y="4869160"/>
            <a:ext cx="9077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To </a:t>
            </a: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sygnał dla sądu, który wydając wyrok w trybie nakazowym nie spotyka się już z oskarżonym. </a:t>
            </a:r>
          </a:p>
        </p:txBody>
      </p:sp>
    </p:spTree>
    <p:extLst>
      <p:ext uri="{BB962C8B-B14F-4D97-AF65-F5344CB8AC3E}">
        <p14:creationId xmlns:p14="http://schemas.microsoft.com/office/powerpoint/2010/main" val="2006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1676" y="-11329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0" y="979950"/>
            <a:ext cx="917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Prokurator</a:t>
            </a:r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co może zrobić?</a:t>
            </a:r>
            <a:endParaRPr lang="pl-PL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102728" y="4198729"/>
            <a:ext cx="9077784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Może częściej 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powoływać biegłego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jeśli ma wątpliwości co do stanu zdrowia psychicznego oskarżonego</a:t>
            </a:r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l-PL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59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1676" y="-11329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0" y="979950"/>
            <a:ext cx="917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Biegli sądowi </a:t>
            </a:r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co mogą zrobić?</a:t>
            </a:r>
            <a:endParaRPr lang="pl-PL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-2896" y="1916832"/>
            <a:ext cx="9077784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Muszą pamiętać o 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konsekwencjach swoich opinii. </a:t>
            </a:r>
            <a:b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dlatego muszą być one wydawane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 najwyższym poziomie profesjonalizmu</a:t>
            </a:r>
          </a:p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Robert B. w opiniach sądowo-psychiatrycznych:</a:t>
            </a:r>
          </a:p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29 listopada 2010 r.: stopień upośledzenia znaczny</a:t>
            </a:r>
          </a:p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 lipca 2012 r.: stopień upośledzenia umiarkowany</a:t>
            </a:r>
          </a:p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17 grudnia 2015 r.: stopień upośledzenia lekki</a:t>
            </a:r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l-PL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06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1676" y="-11329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0" y="979950"/>
            <a:ext cx="917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Sąd</a:t>
            </a:r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co może zrobić? </a:t>
            </a:r>
            <a:endParaRPr lang="pl-PL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17364" y="2132856"/>
            <a:ext cx="9077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u="sng" dirty="0" smtClean="0">
                <a:solidFill>
                  <a:schemeClr val="accent6">
                    <a:lumMod val="50000"/>
                  </a:schemeClr>
                </a:solidFill>
              </a:rPr>
              <a:t>Zapewnić </a:t>
            </a:r>
            <a:r>
              <a:rPr lang="pl-PL" sz="3200" b="1" u="sng" dirty="0">
                <a:solidFill>
                  <a:schemeClr val="accent6">
                    <a:lumMod val="50000"/>
                  </a:schemeClr>
                </a:solidFill>
              </a:rPr>
              <a:t>obligatoryjnego obrońcę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jeśli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tylko ma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podejrzenia co do stanu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danej osoby. Musi to robić:</a:t>
            </a:r>
            <a:endParaRPr lang="pl-PL" sz="3200" b="1" u="sng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44220" y="3429000"/>
            <a:ext cx="9077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sądząc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tę osobę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orzekając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zastępczej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karze (za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np. niezapłaconą  grzywnę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decydując o przerwie w karze</a:t>
            </a:r>
            <a:endParaRPr lang="pl-PL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65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1676" y="-11329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0" y="979950"/>
            <a:ext cx="917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Kurator</a:t>
            </a:r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co może zrobić?</a:t>
            </a:r>
            <a:endParaRPr lang="pl-PL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97892" y="2217345"/>
            <a:ext cx="907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Teraz kiedy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dowiaduje się o niewykonaniu wyroku (grzywny, prac społecznie użytecznych),  występuje do sądu o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zamianę kary na więzienie.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105116" y="4293096"/>
            <a:ext cx="9077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Przed złożeniem tego wniosku, </a:t>
            </a:r>
            <a:r>
              <a:rPr lang="pl-PL" sz="3200" b="1" u="sng" dirty="0" smtClean="0">
                <a:solidFill>
                  <a:schemeClr val="accent6">
                    <a:lumMod val="50000"/>
                  </a:schemeClr>
                </a:solidFill>
              </a:rPr>
              <a:t>musi zobaczyć tego człowieka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Nie wystarczą papiery</a:t>
            </a:r>
          </a:p>
        </p:txBody>
      </p:sp>
    </p:spTree>
    <p:extLst>
      <p:ext uri="{BB962C8B-B14F-4D97-AF65-F5344CB8AC3E}">
        <p14:creationId xmlns:p14="http://schemas.microsoft.com/office/powerpoint/2010/main" val="386440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8752" y="-11329"/>
            <a:ext cx="9173864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0" y="979950"/>
            <a:ext cx="91756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600" b="1" smtClean="0">
                <a:solidFill>
                  <a:schemeClr val="accent6">
                    <a:lumMod val="50000"/>
                  </a:schemeClr>
                </a:solidFill>
              </a:rPr>
              <a:t>Służba Więzienna</a:t>
            </a:r>
            <a:r>
              <a:rPr lang="pl-PL" sz="46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l-PL" sz="4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co może zrobić?</a:t>
            </a:r>
            <a:endParaRPr lang="pl-PL" sz="4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174736" y="3659540"/>
            <a:ext cx="907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Jeśli istnieją wątpliwości co do celowości umieszczenia skazanego w warunkach izolacji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więziennej…..</a:t>
            </a:r>
            <a:endParaRPr lang="pl-PL" sz="3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102728" y="5220489"/>
            <a:ext cx="907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b="1" dirty="0">
                <a:solidFill>
                  <a:schemeClr val="accent6">
                    <a:lumMod val="50000"/>
                  </a:schemeClr>
                </a:solidFill>
              </a:rPr>
              <a:t>musi reagować niezwłocznie! </a:t>
            </a:r>
          </a:p>
        </p:txBody>
      </p:sp>
    </p:spTree>
    <p:extLst>
      <p:ext uri="{BB962C8B-B14F-4D97-AF65-F5344CB8AC3E}">
        <p14:creationId xmlns:p14="http://schemas.microsoft.com/office/powerpoint/2010/main" val="406749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8752" y="-11329"/>
            <a:ext cx="9173864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0" y="979950"/>
            <a:ext cx="91756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600" b="1" dirty="0" smtClean="0">
                <a:solidFill>
                  <a:schemeClr val="accent6">
                    <a:lumMod val="50000"/>
                  </a:schemeClr>
                </a:solidFill>
              </a:rPr>
              <a:t>Służba Więzienna</a:t>
            </a:r>
            <a:r>
              <a:rPr lang="pl-PL" sz="4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co może zrobić?</a:t>
            </a:r>
            <a:endParaRPr lang="pl-PL" sz="4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47252" y="2276872"/>
            <a:ext cx="9077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Informować prokuratora i sąd o stanie tymczasowo aresztowanego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83256" y="3354090"/>
            <a:ext cx="9077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Informować sędziego penitencjarnego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 stanie osadzonego</a:t>
            </a:r>
            <a:endParaRPr lang="pl-PL" sz="3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95660" y="4397359"/>
            <a:ext cx="9077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 Kierować wnioski o przerwę w karze</a:t>
            </a:r>
          </a:p>
          <a:p>
            <a:pPr marL="514350" indent="-514350">
              <a:buAutoNum type="arabicPeriod"/>
            </a:pPr>
            <a:endParaRPr lang="pl-PL" sz="3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4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29020" y="-11329"/>
            <a:ext cx="917302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365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30720" y="1988840"/>
            <a:ext cx="907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on sprawuje nadzór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nad legalnością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prawidłowością wykonywania kary pozbawienia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wolności…..</a:t>
            </a:r>
            <a:endParaRPr lang="pl-PL" sz="3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0" y="908720"/>
            <a:ext cx="91756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600" b="1" dirty="0" smtClean="0">
                <a:solidFill>
                  <a:schemeClr val="accent6">
                    <a:lumMod val="50000"/>
                  </a:schemeClr>
                </a:solidFill>
              </a:rPr>
              <a:t>Sędzia penitencjarny </a:t>
            </a:r>
            <a:r>
              <a:rPr lang="pl-PL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co może zrobić?</a:t>
            </a:r>
            <a:endParaRPr lang="pl-PL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11956" y="3501008"/>
            <a:ext cx="907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Może </a:t>
            </a:r>
            <a:r>
              <a:rPr lang="pl-PL" sz="3200" b="1" u="sng" dirty="0" smtClean="0">
                <a:solidFill>
                  <a:schemeClr val="accent6">
                    <a:lumMod val="50000"/>
                  </a:schemeClr>
                </a:solidFill>
              </a:rPr>
              <a:t>spotkać się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 osadzonym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30720" y="5013176"/>
            <a:ext cx="907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Może </a:t>
            </a:r>
            <a:r>
              <a:rPr lang="pl-PL" sz="3200" b="1" u="sng" dirty="0" smtClean="0">
                <a:solidFill>
                  <a:schemeClr val="accent6">
                    <a:lumMod val="50000"/>
                  </a:schemeClr>
                </a:solidFill>
              </a:rPr>
              <a:t>wystąpić z urzędu do sądu penitencjarnego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 przerwę w karze</a:t>
            </a:r>
          </a:p>
          <a:p>
            <a:endParaRPr lang="pl-PL" sz="3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30720" y="4005064"/>
            <a:ext cx="9077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Może </a:t>
            </a:r>
            <a:r>
              <a:rPr lang="pl-PL" sz="3200" b="1" u="sng" dirty="0" smtClean="0">
                <a:solidFill>
                  <a:schemeClr val="accent6">
                    <a:lumMod val="50000"/>
                  </a:schemeClr>
                </a:solidFill>
              </a:rPr>
              <a:t>wydać zalecenia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służbie więziennej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(np. żeby psychiatra zbadał osadzonego)</a:t>
            </a:r>
          </a:p>
        </p:txBody>
      </p:sp>
    </p:spTree>
    <p:extLst>
      <p:ext uri="{BB962C8B-B14F-4D97-AF65-F5344CB8AC3E}">
        <p14:creationId xmlns:p14="http://schemas.microsoft.com/office/powerpoint/2010/main" val="194149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29020" y="-27384"/>
            <a:ext cx="917302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365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8" name="pole tekstowe 17"/>
          <p:cNvSpPr txBox="1"/>
          <p:nvPr/>
        </p:nvSpPr>
        <p:spPr>
          <a:xfrm>
            <a:off x="89756" y="1568981"/>
            <a:ext cx="8676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3600" b="1" dirty="0" smtClean="0">
              <a:solidFill>
                <a:schemeClr val="bg1"/>
              </a:solidFill>
            </a:endParaRPr>
          </a:p>
          <a:p>
            <a:pPr algn="ctr"/>
            <a:endParaRPr lang="pl-PL" sz="5400" dirty="0" smtClean="0">
              <a:solidFill>
                <a:schemeClr val="bg1"/>
              </a:solidFill>
            </a:endParaRPr>
          </a:p>
          <a:p>
            <a:pPr algn="ctr"/>
            <a:endParaRPr lang="pl-PL" sz="5400" dirty="0">
              <a:solidFill>
                <a:schemeClr val="bg1"/>
              </a:solidFill>
            </a:endParaRPr>
          </a:p>
          <a:p>
            <a:pPr algn="ctr"/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Osoby, które mogą przebywać </a:t>
            </a:r>
            <a:b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więzieniach, </a:t>
            </a:r>
            <a:b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ale w szczególnych warunkach</a:t>
            </a:r>
          </a:p>
        </p:txBody>
      </p:sp>
    </p:spTree>
    <p:extLst>
      <p:ext uri="{BB962C8B-B14F-4D97-AF65-F5344CB8AC3E}">
        <p14:creationId xmlns:p14="http://schemas.microsoft.com/office/powerpoint/2010/main" val="52906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35496" y="960123"/>
            <a:ext cx="91756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„Nie podaje daty urodzenia, nie wie, ile ma lat oraz jaki mamy obecnie rok. (…) Afekt tępawy, pamięć słaba.”</a:t>
            </a:r>
          </a:p>
          <a:p>
            <a:r>
              <a:rPr lang="pl-PL" sz="3000" b="1" dirty="0" smtClean="0">
                <a:solidFill>
                  <a:srgbClr val="FF0000"/>
                </a:solidFill>
              </a:rPr>
              <a:t>Ukończył gimnazjum specjalne.</a:t>
            </a:r>
          </a:p>
          <a:p>
            <a:r>
              <a:rPr lang="pl-PL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Orzeczenie o stopniu niepełnosprawności zaliczające podejrzanego trwale do znacznego stopnia niepełnosprawności od urodzenia.</a:t>
            </a:r>
          </a:p>
          <a:p>
            <a:r>
              <a:rPr lang="pl-PL" sz="3000" b="1" dirty="0" smtClean="0">
                <a:solidFill>
                  <a:srgbClr val="FF0000"/>
                </a:solidFill>
              </a:rPr>
              <a:t>Do znacznego stopnia niepełnosprawności zalicza się osobę wymagającą stałej lub długotrwałej opieki i pomocy w związku z niezdolnością do samodzielnej egzystencji.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-48486" y="5194516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pl-PL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5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0" y="979950"/>
            <a:ext cx="9175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są np. osoby…</a:t>
            </a:r>
          </a:p>
        </p:txBody>
      </p:sp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8" name="pole tekstowe 17"/>
          <p:cNvSpPr txBox="1"/>
          <p:nvPr/>
        </p:nvSpPr>
        <p:spPr>
          <a:xfrm>
            <a:off x="33108" y="3501008"/>
            <a:ext cx="90777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 demencją, lekko upośledzone, z zaburzeniami osobowości</a:t>
            </a:r>
            <a:endParaRPr lang="pl-PL" sz="5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6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9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8" name="pole tekstowe 17"/>
          <p:cNvSpPr txBox="1"/>
          <p:nvPr/>
        </p:nvSpPr>
        <p:spPr>
          <a:xfrm>
            <a:off x="33108" y="5097958"/>
            <a:ext cx="907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5400" b="1" dirty="0" smtClean="0">
                <a:solidFill>
                  <a:schemeClr val="accent6">
                    <a:lumMod val="50000"/>
                  </a:schemeClr>
                </a:solidFill>
              </a:rPr>
              <a:t>w więzieniu</a:t>
            </a:r>
            <a:endParaRPr lang="pl-PL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0" y="979950"/>
            <a:ext cx="91756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schemeClr val="accent6">
                    <a:lumMod val="50000"/>
                  </a:schemeClr>
                </a:solidFill>
              </a:rPr>
              <a:t>Osoby z demencją, lekko upośledzone, z zaburzeniami osobowości</a:t>
            </a:r>
          </a:p>
        </p:txBody>
      </p:sp>
    </p:spTree>
    <p:extLst>
      <p:ext uri="{BB962C8B-B14F-4D97-AF65-F5344CB8AC3E}">
        <p14:creationId xmlns:p14="http://schemas.microsoft.com/office/powerpoint/2010/main" val="177386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-27384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33108" y="2564904"/>
            <a:ext cx="907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oddziale terapeutycznym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0" y="979950"/>
            <a:ext cx="9175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jakich warunkach powinni odbywać karę więzienia?</a:t>
            </a:r>
            <a:endParaRPr lang="pl-PL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33108" y="3185967"/>
            <a:ext cx="907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Przy zapewnieniu 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bezpieczeństwa osobistego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(trzeba dokładnie dobierać współosadzonych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 celi!)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-29020" y="4535249"/>
            <a:ext cx="9077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Przy wsparciu Służby Więziennej, która </a:t>
            </a:r>
            <a:r>
              <a:rPr lang="pl-PL" sz="3200" b="1" dirty="0" smtClean="0">
                <a:solidFill>
                  <a:schemeClr val="accent6">
                    <a:lumMod val="50000"/>
                  </a:schemeClr>
                </a:solidFill>
              </a:rPr>
              <a:t>pomoże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prostych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czynnościach codziennych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nie mogą być zdani na innych więźniów</a:t>
            </a:r>
            <a:endParaRPr lang="pl-PL" sz="3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57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-27384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9" name="pole tekstowe 18"/>
          <p:cNvSpPr txBox="1"/>
          <p:nvPr/>
        </p:nvSpPr>
        <p:spPr>
          <a:xfrm>
            <a:off x="246744" y="1875339"/>
            <a:ext cx="88281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Nauczyć się reagować na każdym etapie na każdy niepokojący sygnał o zachowaniu zatrzymanego, tymczasowo aresztowanego, skazanego …</a:t>
            </a:r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35496" y="1052736"/>
            <a:ext cx="917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Co trzeba zmienić?</a:t>
            </a:r>
            <a:endParaRPr lang="pl-PL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-2896" y="3550076"/>
            <a:ext cx="9077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Organizować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szkolenia z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zakresu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rozpoznawania problemów i postępowania z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osobami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niepełnosprawnością intelektualną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lub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psychiczną. </a:t>
            </a:r>
          </a:p>
        </p:txBody>
      </p:sp>
    </p:spTree>
    <p:extLst>
      <p:ext uri="{BB962C8B-B14F-4D97-AF65-F5344CB8AC3E}">
        <p14:creationId xmlns:p14="http://schemas.microsoft.com/office/powerpoint/2010/main" val="331490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-27384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l-PL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1112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chemeClr val="accent6">
                    <a:lumMod val="50000"/>
                  </a:scheme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chemeClr val="accent6">
                  <a:lumMod val="50000"/>
                </a:scheme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205616" y="1718806"/>
            <a:ext cx="4670640" cy="2862322"/>
            <a:chOff x="2205616" y="1718806"/>
            <a:chExt cx="4670640" cy="2862322"/>
          </a:xfrm>
        </p:grpSpPr>
        <p:sp>
          <p:nvSpPr>
            <p:cNvPr id="5" name="pole tekstowe 4"/>
            <p:cNvSpPr txBox="1"/>
            <p:nvPr/>
          </p:nvSpPr>
          <p:spPr>
            <a:xfrm>
              <a:off x="3321740" y="1718806"/>
              <a:ext cx="182632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8000" dirty="0" smtClean="0">
                  <a:solidFill>
                    <a:schemeClr val="bg1">
                      <a:lumMod val="65000"/>
                    </a:schemeClr>
                  </a:solidFill>
                  <a:latin typeface="Segoe UI Symbol"/>
                  <a:ea typeface="Segoe UI Symbol"/>
                </a:rPr>
                <a:t>🙎</a:t>
              </a:r>
              <a:endParaRPr lang="pl-PL" sz="18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26" name="Grupa 25"/>
            <p:cNvGrpSpPr/>
            <p:nvPr/>
          </p:nvGrpSpPr>
          <p:grpSpPr>
            <a:xfrm>
              <a:off x="2205616" y="1771668"/>
              <a:ext cx="4670640" cy="2737452"/>
              <a:chOff x="3501760" y="907572"/>
              <a:chExt cx="4670640" cy="2737452"/>
            </a:xfrm>
          </p:grpSpPr>
          <p:sp>
            <p:nvSpPr>
              <p:cNvPr id="27" name="Prostokąt 26"/>
              <p:cNvSpPr/>
              <p:nvPr/>
            </p:nvSpPr>
            <p:spPr>
              <a:xfrm>
                <a:off x="3501760" y="1447720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8" name="Prostokąt 27"/>
              <p:cNvSpPr/>
              <p:nvPr/>
            </p:nvSpPr>
            <p:spPr>
              <a:xfrm>
                <a:off x="4572000" y="908719"/>
                <a:ext cx="216024" cy="2736304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Prostokąt 28"/>
              <p:cNvSpPr/>
              <p:nvPr/>
            </p:nvSpPr>
            <p:spPr>
              <a:xfrm>
                <a:off x="5724128" y="908146"/>
                <a:ext cx="216024" cy="2736878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0" name="Prostokąt 29"/>
              <p:cNvSpPr/>
              <p:nvPr/>
            </p:nvSpPr>
            <p:spPr>
              <a:xfrm>
                <a:off x="6876256" y="907572"/>
                <a:ext cx="216024" cy="2737451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1" name="Prostokąt 30"/>
              <p:cNvSpPr/>
              <p:nvPr/>
            </p:nvSpPr>
            <p:spPr>
              <a:xfrm>
                <a:off x="3563888" y="2399956"/>
                <a:ext cx="4608512" cy="238102"/>
              </a:xfrm>
              <a:prstGeom prst="rect">
                <a:avLst/>
              </a:prstGeom>
              <a:solidFill>
                <a:schemeClr val="bg1">
                  <a:lumMod val="85000"/>
                  <a:alpha val="34000"/>
                </a:schemeClr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18" name="pole tekstowe 17"/>
          <p:cNvSpPr txBox="1"/>
          <p:nvPr/>
        </p:nvSpPr>
        <p:spPr>
          <a:xfrm>
            <a:off x="35496" y="1052736"/>
            <a:ext cx="917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>
                <a:solidFill>
                  <a:schemeClr val="accent6">
                    <a:lumMod val="50000"/>
                  </a:schemeClr>
                </a:solidFill>
              </a:rPr>
              <a:t>Co trzeba zmienić? (2)</a:t>
            </a:r>
            <a:endParaRPr lang="pl-PL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11956" y="2924944"/>
            <a:ext cx="9077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Upowszechniać programy rehabilitacyjne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dla skazanych </a:t>
            </a:r>
            <a:r>
              <a:rPr lang="pl-PL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 poważnymi deficytami w zakresie pisania, czytania, rozumienia </a:t>
            </a: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tekstu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oraz osób  z demencją.</a:t>
            </a:r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35496" y="1916832"/>
            <a:ext cx="9077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Zwiększyć liczbę psychologów w jednostkach penitencjarnych </a:t>
            </a:r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11956" y="4869160"/>
            <a:ext cx="9077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Uwrażliwiać współwięźniów na problemy osób </a:t>
            </a:r>
            <a:b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 niepełnosprawnością</a:t>
            </a:r>
            <a:endParaRPr lang="pl-PL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66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0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35496" y="960123"/>
            <a:ext cx="91756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FF0000"/>
                </a:solidFill>
              </a:rPr>
              <a:t>Orzeczenie psychologiczno-penitencjarne AŚ Koszalin z dnia </a:t>
            </a:r>
            <a:br>
              <a:rPr lang="pl-PL" sz="2400" b="1" dirty="0" smtClean="0">
                <a:solidFill>
                  <a:srgbClr val="FF0000"/>
                </a:solidFill>
              </a:rPr>
            </a:br>
            <a:r>
              <a:rPr lang="pl-PL" sz="2400" b="1" dirty="0" smtClean="0">
                <a:solidFill>
                  <a:srgbClr val="FF0000"/>
                </a:solidFill>
              </a:rPr>
              <a:t>11 czerwca 2013 r. </a:t>
            </a:r>
          </a:p>
          <a:p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„Osadzony urodził się przedwcześnie. Stwierdzono u niego encefalopatię okołoporodową. Pierwszą klasę, pomimo że była to szkoła specjalna dla dzieci upośledzonych w stopniu lekkim, powtarzał. Następnie został objęty nauczaniem w szkole dla dzieci z głębszym upośledzeniem. Z informacji od matki wynika, że </a:t>
            </a:r>
            <a:r>
              <a:rPr lang="pl-PL" sz="2400" b="1" dirty="0" smtClean="0">
                <a:solidFill>
                  <a:srgbClr val="FF0000"/>
                </a:solidFill>
              </a:rPr>
              <a:t>ukończył gimnazjum</a:t>
            </a:r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. Brak świadectwa ukończenia szkoły. Skazany ma orzeczona niepełnosprawność w stopniu znacznym, która ma charakter trwały i istnieje od urodzenia. Ma orzeczoną całkowitą niezdolność do pracy. Wyniki testów neuropsychologicznych potwierdzają występowanie poważnych zmian w obrębie układu nerwowego. Nie jest zdolny do uczestniczenia w prowadzonych oddziaływaniach, wywiązywania się z obowiązków. </a:t>
            </a:r>
            <a:r>
              <a:rPr lang="pl-PL" sz="2400" b="1" dirty="0" smtClean="0">
                <a:solidFill>
                  <a:srgbClr val="FF0000"/>
                </a:solidFill>
              </a:rPr>
              <a:t>Upośledzony umysłowo w stopniu umiarkowanym.</a:t>
            </a:r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”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61436" y="6068914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74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35496" y="960123"/>
            <a:ext cx="91756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FF0000"/>
                </a:solidFill>
              </a:rPr>
              <a:t>Opinia sądowo-psychiatryczno-psychologiczna z dnia</a:t>
            </a:r>
            <a:br>
              <a:rPr lang="pl-PL" sz="2400" b="1" dirty="0" smtClean="0">
                <a:solidFill>
                  <a:srgbClr val="FF0000"/>
                </a:solidFill>
              </a:rPr>
            </a:br>
            <a:r>
              <a:rPr lang="pl-PL" sz="2400" b="1" dirty="0" smtClean="0">
                <a:solidFill>
                  <a:srgbClr val="FF0000"/>
                </a:solidFill>
              </a:rPr>
              <a:t>9 lipca 2013 r.</a:t>
            </a:r>
          </a:p>
          <a:p>
            <a:r>
              <a:rPr lang="pl-PL" sz="2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Radosław Agatowski jest osobą upośledzoną intelektualnie w stopniu umiarkowanym, choruje na padaczkę, ma ograniczone zaburzenia osobowości. Jest osobą ze znacznym stopniem niepełnosprawności, niezdolny do samodzielnej egzystencji i wymaga pomocy osób drugich w codziennym funkcjonowaniu. Zachowania agresywne i brak przystosowania wynika z ograniczeń intelektualnych (poziom rozumienia u osób z upośledzeniem intelektualnym w stopniu umiarkowanym porównuje się do poziomu 7-8 letniego dziecka), ograniczeń poznawczych, niezrozumienia sytuacji, nieznajomości zasad funkcjonowania w zakładzie karnym, strachem i lękiem o swoje życie. Organiczne uszkodzenia centralnego układu nerwowego, zaburzenia osobowości, padaczka, niepełnosprawność ruchowa skutkują w ocenie biegłych tym, że nie może on przebywać w zakładzie karnym.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61436" y="6068914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01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35496" y="960123"/>
            <a:ext cx="91756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b="1" dirty="0" smtClean="0">
                <a:solidFill>
                  <a:srgbClr val="FF0000"/>
                </a:solidFill>
              </a:rPr>
              <a:t>Postanowienie Sądu Rejonowego w Kołobrzegu z dnia </a:t>
            </a:r>
            <a:br>
              <a:rPr lang="pl-PL" sz="3000" b="1" dirty="0" smtClean="0">
                <a:solidFill>
                  <a:srgbClr val="FF0000"/>
                </a:solidFill>
              </a:rPr>
            </a:br>
            <a:r>
              <a:rPr lang="pl-PL" sz="3000" b="1" dirty="0" smtClean="0">
                <a:solidFill>
                  <a:srgbClr val="FF0000"/>
                </a:solidFill>
              </a:rPr>
              <a:t>1 sierpnia 2013 r. w przedmiocie ułaskawienia.</a:t>
            </a:r>
          </a:p>
          <a:p>
            <a:r>
              <a:rPr lang="pl-PL" sz="3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„W ocenie Sądu skazany w niniejszej sprawie w żaden sposób nie zasłużył na ułaskawienie (obojętnie w jakiej formie). Od strony prawno-karnej nie istnieje bowiem dla skazanego lepsza regulacja niż kara pozbawienia wolności odbywana w systemie terapeutycznym, gdzie ma zagwarantowaną pełną opiekę medyczną i psychologiczną. (…) Sąd zauważył bowiem, że funkcja wychowawcza jest tylko jedną z kilku funkcji kary. Kara ma spełniać również m. in. </a:t>
            </a:r>
            <a:r>
              <a:rPr lang="pl-PL" sz="3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f</a:t>
            </a:r>
            <a:r>
              <a:rPr lang="pl-PL" sz="30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unkcję represyjną.”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45844" y="3805877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4624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35496" y="960123"/>
            <a:ext cx="91756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„Wskazana opinia wzbudza wątpliwości Sądu z powodu składu osobowego zespołu biegłych. Otóż ordynator oddziału psychiatrycznego wypowiadając się jako biegła wielokrotnie startowała w wyborach samorządowych z ramienia jednej z partii politycznych i pełniła różne funkcje w samorządzie jako przedstawicielka tej partii. Tymczasem czołowa osobistość tej partii w okręgu koszalińskim, poseł na Sejm (…) jako jeden z pierwszych wystąpił z poparciem wniosku o ułaskawienie. Zapewniał też, że skazany nie wróci już do zakładu karnego. Jeśli do tego dodać, że posła i biegłą łączą z pewnością znajomość z racji wielokrotnej pracy w tym samym zakładzie (szpital kołobrzeski), to wyrażone przez Sąd wątpliwości co do potencjalnej bezstronności biegłej wydają się uzasadnione.”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45844" y="3805877"/>
            <a:ext cx="8960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pl-PL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67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1" y="6384"/>
            <a:ext cx="9144000" cy="6068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-48486" y="-104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-54260" y="623731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1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</a:t>
            </a:r>
            <a:r>
              <a:rPr lang="pl-PL" sz="3200" spc="-5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</a:t>
            </a:r>
            <a:r>
              <a:rPr lang="pl-PL" sz="3200" spc="-2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</a:t>
            </a:r>
            <a:r>
              <a:rPr lang="pl-PL" sz="3200" spc="-3000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  <a:sym typeface="Webdings"/>
              </a:rPr>
              <a:t>         </a:t>
            </a:r>
            <a:r>
              <a:rPr lang="pl-PL" sz="3200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             </a:t>
            </a:r>
            <a:r>
              <a:rPr lang="pl-PL" sz="3200" b="1" i="1" dirty="0" smtClean="0">
                <a:solidFill>
                  <a:srgbClr val="F79646">
                    <a:lumMod val="50000"/>
                  </a:srgbClr>
                </a:solidFill>
                <a:latin typeface="Bradley Hand ITC" panose="03070402050302030203" pitchFamily="66" charset="0"/>
              </a:rPr>
              <a:t>Prawo jest dla ludzi</a:t>
            </a:r>
            <a:endParaRPr lang="pl-PL" sz="3200" b="1" i="1" dirty="0">
              <a:solidFill>
                <a:srgbClr val="F79646">
                  <a:lumMod val="50000"/>
                </a:srgbClr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1" name="Obraz 10" descr="RP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03611" y="57833"/>
            <a:ext cx="3553321" cy="819264"/>
          </a:xfrm>
          <a:prstGeom prst="rect">
            <a:avLst/>
          </a:prstGeom>
        </p:spPr>
      </p:pic>
      <p:grpSp>
        <p:nvGrpSpPr>
          <p:cNvPr id="16" name="Grupa 15"/>
          <p:cNvGrpSpPr/>
          <p:nvPr/>
        </p:nvGrpSpPr>
        <p:grpSpPr>
          <a:xfrm>
            <a:off x="2195736" y="1195604"/>
            <a:ext cx="4670640" cy="2737452"/>
            <a:chOff x="3501760" y="907572"/>
            <a:chExt cx="4670640" cy="2737452"/>
          </a:xfrm>
        </p:grpSpPr>
        <p:sp>
          <p:nvSpPr>
            <p:cNvPr id="17" name="Prostokąt 16"/>
            <p:cNvSpPr/>
            <p:nvPr/>
          </p:nvSpPr>
          <p:spPr>
            <a:xfrm>
              <a:off x="3501760" y="1447720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4572000" y="908719"/>
              <a:ext cx="216024" cy="2736304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724128" y="908146"/>
              <a:ext cx="216024" cy="2736878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6876256" y="907572"/>
              <a:ext cx="216024" cy="2737451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3563888" y="2399956"/>
              <a:ext cx="4608512" cy="238102"/>
            </a:xfrm>
            <a:prstGeom prst="rect">
              <a:avLst/>
            </a:prstGeom>
            <a:solidFill>
              <a:schemeClr val="bg1">
                <a:lumMod val="85000"/>
                <a:alpha val="34000"/>
              </a:schemeClr>
            </a:solidFill>
            <a:ln>
              <a:noFill/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prstClr val="white"/>
                </a:solidFill>
              </a:endParaRPr>
            </a:p>
          </p:txBody>
        </p:sp>
      </p:grpSp>
      <p:sp>
        <p:nvSpPr>
          <p:cNvPr id="22" name="pole tekstowe 21"/>
          <p:cNvSpPr txBox="1"/>
          <p:nvPr/>
        </p:nvSpPr>
        <p:spPr>
          <a:xfrm>
            <a:off x="35496" y="960123"/>
            <a:ext cx="9175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Sprawdziliśmy, czy to wyjątek…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-30212" y="1890698"/>
            <a:ext cx="92596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spotkaliśmy </a:t>
            </a:r>
            <a:r>
              <a:rPr lang="pl-PL" sz="3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się </a:t>
            </a: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/>
            </a:r>
            <a:b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ze 120 </a:t>
            </a:r>
            <a:r>
              <a:rPr lang="pl-PL" sz="3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osobami pozbawionymi wolności </a:t>
            </a: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/>
            </a:r>
            <a:b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w </a:t>
            </a:r>
            <a:r>
              <a:rPr lang="pl-PL" sz="3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36 </a:t>
            </a: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zakładach karnych i aresztach śledczych</a:t>
            </a:r>
          </a:p>
        </p:txBody>
      </p:sp>
      <p:sp>
        <p:nvSpPr>
          <p:cNvPr id="26" name="pole tekstowe 25"/>
          <p:cNvSpPr txBox="1"/>
          <p:nvPr/>
        </p:nvSpPr>
        <p:spPr>
          <a:xfrm>
            <a:off x="-1" y="3354309"/>
            <a:ext cx="896054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Byliśmy w dziesięciu ośrodkach diagnostycznych. </a:t>
            </a:r>
            <a:b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Spotkaliśmy się tam z </a:t>
            </a:r>
            <a:r>
              <a:rPr lang="pl-PL" sz="3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wszystkimi </a:t>
            </a: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skazanymi.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Znaleźliśmy ok. 50 osób z ustalonym upośledzeniem w stopniu umiarkowanym. </a:t>
            </a:r>
            <a:endParaRPr lang="pl-PL" sz="3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l-PL" sz="4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92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3204</TotalTime>
  <Words>3018</Words>
  <Application>Microsoft Office PowerPoint</Application>
  <PresentationFormat>Pokaz na ekranie (4:3)</PresentationFormat>
  <Paragraphs>581</Paragraphs>
  <Slides>44</Slides>
  <Notes>36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44</vt:i4>
      </vt:variant>
    </vt:vector>
  </HeadingPairs>
  <TitlesOfParts>
    <vt:vector size="45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BRPO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Dawidziuk</dc:creator>
  <cp:lastModifiedBy>Krzysztof Olkowicz</cp:lastModifiedBy>
  <cp:revision>194</cp:revision>
  <cp:lastPrinted>2016-03-01T07:49:33Z</cp:lastPrinted>
  <dcterms:created xsi:type="dcterms:W3CDTF">2016-02-05T07:17:43Z</dcterms:created>
  <dcterms:modified xsi:type="dcterms:W3CDTF">2017-12-07T10:20:51Z</dcterms:modified>
</cp:coreProperties>
</file>