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67" r:id="rId2"/>
    <p:sldId id="368" r:id="rId3"/>
    <p:sldId id="257" r:id="rId4"/>
    <p:sldId id="268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</p:sldIdLst>
  <p:sldSz cx="12192000" cy="6858000"/>
  <p:notesSz cx="6761163" cy="994251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404" y="-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sz="2000" b="1" dirty="0">
                <a:solidFill>
                  <a:schemeClr val="tx1"/>
                </a:solidFill>
              </a:rPr>
              <a:t>1.Różnica</a:t>
            </a:r>
            <a:r>
              <a:rPr lang="pl-PL" sz="2000" b="1" baseline="0" dirty="0">
                <a:solidFill>
                  <a:schemeClr val="tx1"/>
                </a:solidFill>
              </a:rPr>
              <a:t> natężenia negatywnych ocen w wizerunku "standardowego dłużnika"- </a:t>
            </a:r>
            <a:r>
              <a:rPr lang="pl-PL" sz="2000" b="1" baseline="0" dirty="0" err="1">
                <a:solidFill>
                  <a:schemeClr val="tx1"/>
                </a:solidFill>
              </a:rPr>
              <a:t>tzw</a:t>
            </a:r>
            <a:r>
              <a:rPr lang="pl-PL" sz="2000" b="1" baseline="0" dirty="0">
                <a:solidFill>
                  <a:schemeClr val="tx1"/>
                </a:solidFill>
              </a:rPr>
              <a:t>."</a:t>
            </a:r>
            <a:r>
              <a:rPr lang="pl-PL" sz="2000" b="1" baseline="0" dirty="0" err="1">
                <a:solidFill>
                  <a:schemeClr val="tx1"/>
                </a:solidFill>
              </a:rPr>
              <a:t>alimenciarza</a:t>
            </a:r>
            <a:r>
              <a:rPr lang="pl-PL" sz="2000" b="1" baseline="0" dirty="0">
                <a:solidFill>
                  <a:schemeClr val="tx1"/>
                </a:solidFill>
              </a:rPr>
              <a:t>" - 285 os.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>
        <c:manualLayout>
          <c:layoutTarget val="inner"/>
          <c:xMode val="edge"/>
          <c:yMode val="edge"/>
          <c:x val="0.29016384315596916"/>
          <c:y val="0.28227115323159463"/>
          <c:w val="0.40719327218929097"/>
          <c:h val="0.65102157888946521"/>
        </c:manualLayout>
      </c:layout>
      <c:radarChart>
        <c:radarStyle val="marker"/>
        <c:varyColors val="0"/>
        <c:ser>
          <c:idx val="0"/>
          <c:order val="0"/>
          <c:tx>
            <c:strRef>
              <c:f>Wykresy!$C$227</c:f>
              <c:strCache>
                <c:ptCount val="1"/>
                <c:pt idx="0">
                  <c:v>Standardowy dłużnik</c:v>
                </c:pt>
              </c:strCache>
            </c:strRef>
          </c:tx>
          <c:spPr>
            <a:ln w="571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57150">
                <a:solidFill>
                  <a:schemeClr val="accent1"/>
                </a:solidFill>
              </a:ln>
              <a:effectLst/>
            </c:spPr>
          </c:marker>
          <c:cat>
            <c:strRef>
              <c:f>Wykresy!$B$228:$B$235</c:f>
              <c:strCache>
                <c:ptCount val="8"/>
                <c:pt idx="0">
                  <c:v>A.      Głupi</c:v>
                </c:pt>
                <c:pt idx="1">
                  <c:v>B.      Bierny</c:v>
                </c:pt>
                <c:pt idx="2">
                  <c:v>C.      Słaby</c:v>
                </c:pt>
                <c:pt idx="3">
                  <c:v>D.     Pozbawiony ambicji</c:v>
                </c:pt>
                <c:pt idx="4">
                  <c:v>E.      Niechętny</c:v>
                </c:pt>
                <c:pt idx="5">
                  <c:v>F.       Zły</c:v>
                </c:pt>
                <c:pt idx="6">
                  <c:v>G.     Uległy</c:v>
                </c:pt>
                <c:pt idx="7">
                  <c:v>H.     Leniwy</c:v>
                </c:pt>
              </c:strCache>
            </c:strRef>
          </c:cat>
          <c:val>
            <c:numRef>
              <c:f>Wykresy!$C$228:$C$235</c:f>
              <c:numCache>
                <c:formatCode>General</c:formatCode>
                <c:ptCount val="8"/>
                <c:pt idx="0">
                  <c:v>34</c:v>
                </c:pt>
                <c:pt idx="1">
                  <c:v>47.5</c:v>
                </c:pt>
                <c:pt idx="2">
                  <c:v>61.7</c:v>
                </c:pt>
                <c:pt idx="3">
                  <c:v>46.4</c:v>
                </c:pt>
                <c:pt idx="4">
                  <c:v>55.7</c:v>
                </c:pt>
                <c:pt idx="5">
                  <c:v>27.5</c:v>
                </c:pt>
                <c:pt idx="6">
                  <c:v>38.4</c:v>
                </c:pt>
                <c:pt idx="7">
                  <c:v>48.2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9CB-4416-9711-FC8CC470147A}"/>
            </c:ext>
          </c:extLst>
        </c:ser>
        <c:ser>
          <c:idx val="1"/>
          <c:order val="1"/>
          <c:tx>
            <c:strRef>
              <c:f>Wykresy!$D$227</c:f>
              <c:strCache>
                <c:ptCount val="1"/>
                <c:pt idx="0">
                  <c:v>Alimenciarz</c:v>
                </c:pt>
              </c:strCache>
            </c:strRef>
          </c:tx>
          <c:spPr>
            <a:ln w="5715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57150">
                <a:solidFill>
                  <a:srgbClr val="FF0000"/>
                </a:solidFill>
              </a:ln>
              <a:effectLst/>
            </c:spPr>
          </c:marker>
          <c:cat>
            <c:strRef>
              <c:f>Wykresy!$B$228:$B$235</c:f>
              <c:strCache>
                <c:ptCount val="8"/>
                <c:pt idx="0">
                  <c:v>A.      Głupi</c:v>
                </c:pt>
                <c:pt idx="1">
                  <c:v>B.      Bierny</c:v>
                </c:pt>
                <c:pt idx="2">
                  <c:v>C.      Słaby</c:v>
                </c:pt>
                <c:pt idx="3">
                  <c:v>D.     Pozbawiony ambicji</c:v>
                </c:pt>
                <c:pt idx="4">
                  <c:v>E.      Niechętny</c:v>
                </c:pt>
                <c:pt idx="5">
                  <c:v>F.       Zły</c:v>
                </c:pt>
                <c:pt idx="6">
                  <c:v>G.     Uległy</c:v>
                </c:pt>
                <c:pt idx="7">
                  <c:v>H.     Leniwy</c:v>
                </c:pt>
              </c:strCache>
            </c:strRef>
          </c:cat>
          <c:val>
            <c:numRef>
              <c:f>Wykresy!$D$228:$D$235</c:f>
              <c:numCache>
                <c:formatCode>General</c:formatCode>
                <c:ptCount val="8"/>
                <c:pt idx="0">
                  <c:v>51</c:v>
                </c:pt>
                <c:pt idx="1">
                  <c:v>57.1</c:v>
                </c:pt>
                <c:pt idx="2">
                  <c:v>57.1</c:v>
                </c:pt>
                <c:pt idx="3">
                  <c:v>72.400000000000006</c:v>
                </c:pt>
                <c:pt idx="4">
                  <c:v>78.599999999999994</c:v>
                </c:pt>
                <c:pt idx="5">
                  <c:v>62.8</c:v>
                </c:pt>
                <c:pt idx="6">
                  <c:v>30.8</c:v>
                </c:pt>
                <c:pt idx="7">
                  <c:v>68.2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9CB-4416-9711-FC8CC47014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42789104"/>
        <c:axId val="442566688"/>
      </c:radarChart>
      <c:catAx>
        <c:axId val="442789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42566688"/>
        <c:crosses val="autoZero"/>
        <c:auto val="1"/>
        <c:lblAlgn val="ctr"/>
        <c:lblOffset val="100"/>
        <c:noMultiLvlLbl val="0"/>
      </c:catAx>
      <c:valAx>
        <c:axId val="4425666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427891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17048669478112988"/>
          <c:y val="0.18053892215568859"/>
          <c:w val="0.63405749374961085"/>
          <c:h val="5.613811746585568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29050" y="0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2EAA8D-9F95-47CD-B0B5-DCE9FABADC7F}" type="datetimeFigureOut">
              <a:rPr lang="pl-PL" smtClean="0"/>
              <a:t>04.02.2020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29050" y="9444038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7FAB0A-2E0D-457B-B439-4F55C4E7D28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08942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43C1BC-66D3-47AA-9C2E-CD1EFCC513E4}" type="datetimeFigureOut">
              <a:rPr lang="pl-PL" smtClean="0"/>
              <a:t>04.02.2020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6117" y="4784835"/>
            <a:ext cx="5408930" cy="3914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E51C82-DA9E-4C34-82CE-471D512BBAB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92458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E51C82-DA9E-4C34-82CE-471D512BBABE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013771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0EBAE-B5A6-4D5C-A0BA-91A7BB7932AA}" type="datetimeFigureOut">
              <a:rPr lang="pl-PL" smtClean="0"/>
              <a:t>04.02.2020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253F7-5B78-4CF3-B45F-0FE6CF8990E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55532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0EBAE-B5A6-4D5C-A0BA-91A7BB7932AA}" type="datetimeFigureOut">
              <a:rPr lang="pl-PL" smtClean="0"/>
              <a:t>04.02.2020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253F7-5B78-4CF3-B45F-0FE6CF8990E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45974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0EBAE-B5A6-4D5C-A0BA-91A7BB7932AA}" type="datetimeFigureOut">
              <a:rPr lang="pl-PL" smtClean="0"/>
              <a:t>04.02.2020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253F7-5B78-4CF3-B45F-0FE6CF8990E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51825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0EBAE-B5A6-4D5C-A0BA-91A7BB7932AA}" type="datetimeFigureOut">
              <a:rPr lang="pl-PL" smtClean="0"/>
              <a:t>04.02.2020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253F7-5B78-4CF3-B45F-0FE6CF8990E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66183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0EBAE-B5A6-4D5C-A0BA-91A7BB7932AA}" type="datetimeFigureOut">
              <a:rPr lang="pl-PL" smtClean="0"/>
              <a:t>04.02.2020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253F7-5B78-4CF3-B45F-0FE6CF8990E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66881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0EBAE-B5A6-4D5C-A0BA-91A7BB7932AA}" type="datetimeFigureOut">
              <a:rPr lang="pl-PL" smtClean="0"/>
              <a:t>04.02.2020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253F7-5B78-4CF3-B45F-0FE6CF8990E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43604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0EBAE-B5A6-4D5C-A0BA-91A7BB7932AA}" type="datetimeFigureOut">
              <a:rPr lang="pl-PL" smtClean="0"/>
              <a:t>04.02.2020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253F7-5B78-4CF3-B45F-0FE6CF8990E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13947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0EBAE-B5A6-4D5C-A0BA-91A7BB7932AA}" type="datetimeFigureOut">
              <a:rPr lang="pl-PL" smtClean="0"/>
              <a:t>04.02.2020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253F7-5B78-4CF3-B45F-0FE6CF8990E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85394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0EBAE-B5A6-4D5C-A0BA-91A7BB7932AA}" type="datetimeFigureOut">
              <a:rPr lang="pl-PL" smtClean="0"/>
              <a:t>04.02.2020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253F7-5B78-4CF3-B45F-0FE6CF8990E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7856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0EBAE-B5A6-4D5C-A0BA-91A7BB7932AA}" type="datetimeFigureOut">
              <a:rPr lang="pl-PL" smtClean="0"/>
              <a:t>04.02.2020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253F7-5B78-4CF3-B45F-0FE6CF8990E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57949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0EBAE-B5A6-4D5C-A0BA-91A7BB7932AA}" type="datetimeFigureOut">
              <a:rPr lang="pl-PL" smtClean="0"/>
              <a:t>04.02.2020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253F7-5B78-4CF3-B45F-0FE6CF8990E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66688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40EBAE-B5A6-4D5C-A0BA-91A7BB7932AA}" type="datetimeFigureOut">
              <a:rPr lang="pl-PL" smtClean="0"/>
              <a:t>04.02.2020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E253F7-5B78-4CF3-B45F-0FE6CF8990E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34204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-24024" y="0"/>
            <a:ext cx="12192000" cy="6965347"/>
          </a:xfrm>
          <a:prstGeom prst="rect">
            <a:avLst/>
          </a:prstGeom>
        </p:spPr>
      </p:pic>
      <p:sp>
        <p:nvSpPr>
          <p:cNvPr id="6" name="Prostokąt 5"/>
          <p:cNvSpPr/>
          <p:nvPr/>
        </p:nvSpPr>
        <p:spPr>
          <a:xfrm>
            <a:off x="559450" y="2150549"/>
            <a:ext cx="10671629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4000" b="1" dirty="0"/>
              <a:t>Informacja dot. realizacji</a:t>
            </a:r>
          </a:p>
          <a:p>
            <a:r>
              <a:rPr lang="pl-PL" sz="4000" b="1" dirty="0"/>
              <a:t>Programu Edukacyjno-Korekcyjnego dla osób zobowiązanych do alimentacji w jednostkach penitencjarnych</a:t>
            </a:r>
          </a:p>
          <a:p>
            <a:r>
              <a:rPr lang="pl-PL" sz="3600" b="1" dirty="0"/>
              <a:t>		 </a:t>
            </a:r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780" y="-25756"/>
            <a:ext cx="2267909" cy="2115495"/>
          </a:xfrm>
          <a:prstGeom prst="rect">
            <a:avLst/>
          </a:prstGeom>
        </p:spPr>
      </p:pic>
      <p:sp>
        <p:nvSpPr>
          <p:cNvPr id="2" name="pole tekstowe 1"/>
          <p:cNvSpPr txBox="1"/>
          <p:nvPr/>
        </p:nvSpPr>
        <p:spPr>
          <a:xfrm>
            <a:off x="2331689" y="4799546"/>
            <a:ext cx="738479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sz="4000" b="1" dirty="0"/>
          </a:p>
          <a:p>
            <a:r>
              <a:rPr lang="pl-PL" sz="4000" b="1" dirty="0"/>
              <a:t>Roman Pomianowski</a:t>
            </a:r>
          </a:p>
          <a:p>
            <a:r>
              <a:rPr lang="pl-PL" sz="2800" b="1" dirty="0"/>
              <a:t>Warszawa 4.02.2020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DB1A658F-B092-420A-BD4D-39D7EA3DB361}"/>
              </a:ext>
            </a:extLst>
          </p:cNvPr>
          <p:cNvSpPr txBox="1"/>
          <p:nvPr/>
        </p:nvSpPr>
        <p:spPr>
          <a:xfrm>
            <a:off x="2837469" y="320610"/>
            <a:ext cx="774883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6000" b="1" dirty="0"/>
              <a:t>Zadłużeniowe tsunami </a:t>
            </a:r>
          </a:p>
        </p:txBody>
      </p:sp>
    </p:spTree>
    <p:extLst>
      <p:ext uri="{BB962C8B-B14F-4D97-AF65-F5344CB8AC3E}">
        <p14:creationId xmlns:p14="http://schemas.microsoft.com/office/powerpoint/2010/main" val="2090894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106218"/>
            <a:ext cx="10515600" cy="1325563"/>
          </a:xfrm>
        </p:spPr>
        <p:txBody>
          <a:bodyPr>
            <a:normAutofit/>
          </a:bodyPr>
          <a:lstStyle/>
          <a:p>
            <a:r>
              <a:rPr lang="pl-PL" sz="2400" b="1" dirty="0"/>
              <a:t>Podsumowanie </a:t>
            </a:r>
            <a:br>
              <a:rPr lang="pl-PL" sz="2400" b="1" dirty="0"/>
            </a:br>
            <a:r>
              <a:rPr lang="pl-PL" sz="2400" b="1" dirty="0"/>
              <a:t>PROGRAMU EDUKACYJNO-KOREKCYJNEGO</a:t>
            </a:r>
            <a:br>
              <a:rPr lang="pl-PL" sz="2400" b="1" dirty="0"/>
            </a:br>
            <a:r>
              <a:rPr lang="pl-PL" sz="2400" b="1" dirty="0"/>
              <a:t> dla osób zobowiązanych do świadczeń alimentacyjnych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199" y="1690688"/>
            <a:ext cx="10910455" cy="5061094"/>
          </a:xfrm>
        </p:spPr>
        <p:txBody>
          <a:bodyPr>
            <a:normAutofit fontScale="92500" lnSpcReduction="10000"/>
          </a:bodyPr>
          <a:lstStyle/>
          <a:p>
            <a:pPr lvl="0">
              <a:buFont typeface="Wingdings" panose="05000000000000000000" pitchFamily="2" charset="2"/>
              <a:buChar char="§"/>
            </a:pPr>
            <a:r>
              <a:rPr lang="pl-PL" sz="2600" dirty="0">
                <a:solidFill>
                  <a:srgbClr val="002060"/>
                </a:solidFill>
              </a:rPr>
              <a:t>Większość uczestników 88% stwierdziła, że otrzymała wyczerpujące odpowiedzi na zadawane pytanie, że raczej tak stwierdziło 12% uczestników.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pl-PL" sz="2600" dirty="0">
                <a:solidFill>
                  <a:srgbClr val="002060"/>
                </a:solidFill>
              </a:rPr>
              <a:t>Pozytywnie oceniona została ilość oraz przydatność otrzymanych materiałów edukacyjnych. Jako Bardzo przydatne oceniło 76% uczestników, jako przeciętne  24%.                                                                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pl-PL" sz="2600" dirty="0">
                <a:solidFill>
                  <a:srgbClr val="002060"/>
                </a:solidFill>
              </a:rPr>
              <a:t>Na pytanie, która cześć zajęć /temat, zadanie/ było dla Ciebie najtrudniejsze? najwięcej respondentów wskazało na zadanie domowe, które uczestnicy otrzymali po II zajęciach: </a:t>
            </a:r>
            <a:r>
              <a:rPr lang="pl-PL" sz="2600" i="1" dirty="0">
                <a:solidFill>
                  <a:srgbClr val="002060"/>
                </a:solidFill>
              </a:rPr>
              <a:t>„Odpisać na list do dorosłej  córki, na której utrzymanie nie łożyło się” </a:t>
            </a:r>
            <a:r>
              <a:rPr lang="pl-PL" sz="2600" dirty="0">
                <a:solidFill>
                  <a:srgbClr val="002060"/>
                </a:solidFill>
              </a:rPr>
              <a:t>Trudne okazały się też dla części uczestników kwestie formalno-prawne i finansowe dot. postępowania </a:t>
            </a:r>
            <a:r>
              <a:rPr lang="pl-PL" sz="2600" dirty="0" err="1">
                <a:solidFill>
                  <a:srgbClr val="002060"/>
                </a:solidFill>
              </a:rPr>
              <a:t>egzekucyjnego-komorniczego</a:t>
            </a:r>
            <a:r>
              <a:rPr lang="pl-PL" sz="2600" dirty="0">
                <a:solidFill>
                  <a:srgbClr val="002060"/>
                </a:solidFill>
              </a:rPr>
              <a:t> oraz zasad ubiegania się o ogłoszenie upadłości konsumenckiej.</a:t>
            </a:r>
          </a:p>
          <a:p>
            <a:pPr lvl="0"/>
            <a:r>
              <a:rPr lang="pl-PL" sz="2600" dirty="0">
                <a:solidFill>
                  <a:srgbClr val="002060"/>
                </a:solidFill>
              </a:rPr>
              <a:t>Zapytaliśmy uczestników czy: Czy zajęcia zmieniły jakoś ich podejście do alimentów?  </a:t>
            </a:r>
          </a:p>
          <a:p>
            <a:pPr lvl="1"/>
            <a:r>
              <a:rPr lang="pl-PL" sz="2600" dirty="0">
                <a:solidFill>
                  <a:srgbClr val="002060"/>
                </a:solidFill>
              </a:rPr>
              <a:t>Nabrało wątpliwości, zaczęło myślę o problemie 28% uczestników, </a:t>
            </a:r>
          </a:p>
          <a:p>
            <a:pPr lvl="1"/>
            <a:r>
              <a:rPr lang="pl-PL" sz="2600" dirty="0">
                <a:solidFill>
                  <a:srgbClr val="002060"/>
                </a:solidFill>
              </a:rPr>
              <a:t>TAK- ma świadomość, że musi wiele zmienić stwierdziło 72% uczestników. </a:t>
            </a:r>
          </a:p>
          <a:p>
            <a:pPr lvl="1"/>
            <a:r>
              <a:rPr lang="pl-PL" sz="2600" dirty="0">
                <a:solidFill>
                  <a:srgbClr val="002060"/>
                </a:solidFill>
              </a:rPr>
              <a:t>Żaden  z uczestników nie utwierdził się tylko w swoich racjach</a:t>
            </a:r>
            <a:r>
              <a:rPr lang="pl-PL" dirty="0">
                <a:solidFill>
                  <a:srgbClr val="002060"/>
                </a:solidFill>
              </a:rPr>
              <a:t>.</a:t>
            </a:r>
            <a:endParaRPr lang="pl-PL" sz="2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317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b="1"/>
              <a:t>Podsumowanie </a:t>
            </a:r>
            <a:br>
              <a:rPr lang="pl-PL" sz="2400" b="1"/>
            </a:br>
            <a:r>
              <a:rPr lang="pl-PL" sz="2400" b="1"/>
              <a:t>PROGRAMU </a:t>
            </a:r>
            <a:r>
              <a:rPr lang="pl-PL" sz="2400" b="1" dirty="0"/>
              <a:t>EDUKACYJNO-KOREKCYJNEGO</a:t>
            </a:r>
            <a:br>
              <a:rPr lang="pl-PL" sz="2400" b="1" dirty="0"/>
            </a:br>
            <a:r>
              <a:rPr lang="pl-PL" sz="2400" b="1" dirty="0"/>
              <a:t> dla osób zobowiązanych do świadczeń alimentacyjnych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199" y="1825625"/>
            <a:ext cx="11253537" cy="4551112"/>
          </a:xfrm>
        </p:spPr>
        <p:txBody>
          <a:bodyPr>
            <a:normAutofit fontScale="92500" lnSpcReduction="10000"/>
          </a:bodyPr>
          <a:lstStyle/>
          <a:p>
            <a:pPr lvl="0"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Chęć kontynuacji zajęć grupowych wyraziło : TAK 64% – Raczej Tak 32%. Zdecydowanie  NIE -4%. 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 Z indywidualnych konsultacji w zakresie poradzenia sobie z zadłużeniem alimentacyjnym chciałoby skorzystać: TAK 77% – Raczej Tak 20% Nie 3%.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Udział w zajęciach poleciłoby innym osobom mającym problemy alimentacyjne zdecydowanie TAK 94% - NIE 6%.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 Chęć udziału w spotkaniu grupy Anonimowych Dłużników /alimentacyjnych/ gdyby powstała w ZK zadeklarowało: zdecydowanie TAK 79% – Raczej Tak 15%.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 Na pytanie: Jak po zajęciach zapatrujesz się na przyszłość: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2600" dirty="0">
                <a:solidFill>
                  <a:srgbClr val="002060"/>
                </a:solidFill>
              </a:rPr>
              <a:t> Pesymistycznie - nic się nie zmieni 32%,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2600" dirty="0">
                <a:solidFill>
                  <a:srgbClr val="002060"/>
                </a:solidFill>
              </a:rPr>
              <a:t>Realistycznie - wiem ile problemów mnie czeka 38%,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2600" dirty="0">
                <a:solidFill>
                  <a:srgbClr val="002060"/>
                </a:solidFill>
              </a:rPr>
              <a:t>Optymistycznie - mam nadzieję wiele zmienić 30%.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81348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b="1" dirty="0"/>
              <a:t>Podsumowanie </a:t>
            </a:r>
            <a:br>
              <a:rPr lang="pl-PL" sz="2400" b="1" dirty="0"/>
            </a:br>
            <a:r>
              <a:rPr lang="pl-PL" sz="2400" b="1" dirty="0"/>
              <a:t>PROGRAMU EDUKACYJNO-KOREKCYJNEGO</a:t>
            </a:r>
            <a:br>
              <a:rPr lang="pl-PL" sz="2400" b="1" dirty="0"/>
            </a:br>
            <a:r>
              <a:rPr lang="pl-PL" sz="2400" b="1" dirty="0"/>
              <a:t> dla osób zobowiązanych do świadczeń alimentacyjnych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825625"/>
            <a:ext cx="10832432" cy="4351338"/>
          </a:xfrm>
        </p:spPr>
        <p:txBody>
          <a:bodyPr>
            <a:normAutofit fontScale="85000" lnSpcReduction="20000"/>
          </a:bodyPr>
          <a:lstStyle/>
          <a:p>
            <a:r>
              <a:rPr lang="pl-PL" dirty="0"/>
              <a:t>Zdajemy sobie sprawę, że „więzienna” edycja zajęć zrealizowana jest w szczególnych i specyficznych warunkach zakładu karnego, co ma istotne znaczenie:</a:t>
            </a:r>
          </a:p>
          <a:p>
            <a:r>
              <a:rPr lang="pl-PL" b="1" dirty="0"/>
              <a:t>motywacja uczestników zdecydowanie „zewnętrzna” </a:t>
            </a:r>
            <a:r>
              <a:rPr lang="pl-PL" dirty="0"/>
              <a:t>– przyszli bo zostali zgłoszeni, zobowiązani do udziału;</a:t>
            </a:r>
          </a:p>
          <a:p>
            <a:r>
              <a:rPr lang="pl-PL" dirty="0"/>
              <a:t>obserwując rosnące stopniowo zainteresowanie i aktywność uczestników można zaryzykować tezę, że </a:t>
            </a:r>
            <a:r>
              <a:rPr lang="pl-PL" b="1" dirty="0"/>
              <a:t>zaproponowana tematyka okazała się ważna, interesująca i przydatna dla choćby części uczestników;</a:t>
            </a:r>
          </a:p>
          <a:p>
            <a:r>
              <a:rPr lang="pl-PL" b="1" dirty="0"/>
              <a:t>realność/wykonalność osiągnięcia zakładanych celów. </a:t>
            </a:r>
            <a:r>
              <a:rPr lang="pl-PL" dirty="0"/>
              <a:t>Założyliśmy, że chcemy „skłonić uczestników zajęć do refleksji, Podejmując działania edukacyjne możemy jedynie zakładać, że nowa wiedza powinna sprzyjać zmianie przekonań a w przyszłości i </a:t>
            </a:r>
            <a:r>
              <a:rPr lang="pl-PL" dirty="0" err="1"/>
              <a:t>zachowań</a:t>
            </a:r>
            <a:r>
              <a:rPr lang="pl-PL" dirty="0"/>
              <a:t> lub choćby wywołać dysonans poznawczy, będący pierwszym krokiem do dalszych działań sprzyjających zmianie.</a:t>
            </a:r>
          </a:p>
          <a:p>
            <a:r>
              <a:rPr lang="pl-PL" dirty="0"/>
              <a:t>Jesteśmy przekonani co do sensowności i potrzeby realizacji tego typu zajęć.</a:t>
            </a:r>
          </a:p>
        </p:txBody>
      </p:sp>
    </p:spTree>
    <p:extLst>
      <p:ext uri="{BB962C8B-B14F-4D97-AF65-F5344CB8AC3E}">
        <p14:creationId xmlns:p14="http://schemas.microsoft.com/office/powerpoint/2010/main" val="336278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b="1"/>
              <a:t>Podsumowanie </a:t>
            </a:r>
            <a:br>
              <a:rPr lang="pl-PL" sz="2400" b="1"/>
            </a:br>
            <a:r>
              <a:rPr lang="pl-PL" sz="2400" b="1"/>
              <a:t>PROGRAMU </a:t>
            </a:r>
            <a:r>
              <a:rPr lang="pl-PL" sz="2400" b="1" dirty="0"/>
              <a:t>EDUKACYJNO-KOREKCYJNEGO</a:t>
            </a:r>
            <a:br>
              <a:rPr lang="pl-PL" sz="2400" b="1" dirty="0"/>
            </a:br>
            <a:r>
              <a:rPr lang="pl-PL" sz="2400" b="1" dirty="0"/>
              <a:t> dla osób zobowiązanych do świadczeń alimentacyjnych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sz="2600" b="1" dirty="0"/>
              <a:t>Planujemy kontynuację programu i to w kilku grupach odbiorców:</a:t>
            </a:r>
          </a:p>
          <a:p>
            <a:r>
              <a:rPr lang="pl-PL" sz="2600" dirty="0"/>
              <a:t>- wśród skazanych odbywających bezwzględną karę pozbawienia wolności w ZK, w kolejnych jednostkach penitencjarnych;</a:t>
            </a:r>
          </a:p>
          <a:p>
            <a:r>
              <a:rPr lang="pl-PL" sz="2600" dirty="0"/>
              <a:t>- wśród osób wobec których zastosowano system dozoru elektronicznego;</a:t>
            </a:r>
          </a:p>
          <a:p>
            <a:r>
              <a:rPr lang="pl-PL" sz="2600" dirty="0"/>
              <a:t>- wśród osób podlegających postepowaniu znowelizowanej ustawy z dnia 23 marca 2017 r. o zmianie ustawy – Kodeks karny oraz ustawy o pomocy osobom uprawnionym do alimentów,  Uważamy, że wprowadzona nowelizacją instytucja tzw. „czynnego żalu” stwarza dobrą okazję do zobowiązania uczestnika postępowania do obowiązkowego udziału w Programie Edukacyjno-Korekcyjnym dla tzw. „</a:t>
            </a:r>
            <a:r>
              <a:rPr lang="pl-PL" sz="2600" dirty="0" err="1"/>
              <a:t>alimenciarzy</a:t>
            </a:r>
            <a:r>
              <a:rPr lang="pl-PL" sz="2600" dirty="0"/>
              <a:t>”. </a:t>
            </a:r>
          </a:p>
          <a:p>
            <a:r>
              <a:rPr lang="pl-PL" dirty="0"/>
              <a:t>Natrafiamy jednak istotne przeszkody – paradoksalnie główna dotyczy nastawienia wobec problemu tak urzędników /np. FA/ jak i innych kluczowych środowisk</a:t>
            </a:r>
          </a:p>
          <a:p>
            <a:endParaRPr lang="pl-PL" sz="26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32383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0D2F7A01-3F7B-43EC-987B-0FF3BFB992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400"/>
            <a:ext cx="10515600" cy="6553200"/>
          </a:xfrm>
        </p:spPr>
        <p:txBody>
          <a:bodyPr>
            <a:normAutofit/>
          </a:bodyPr>
          <a:lstStyle/>
          <a:p>
            <a:r>
              <a:rPr lang="pl-PL" dirty="0"/>
              <a:t>W podejściu dominuje stereotypowe widzenia osoby „</a:t>
            </a:r>
            <a:r>
              <a:rPr lang="pl-PL" dirty="0" err="1"/>
              <a:t>alimenciarza</a:t>
            </a:r>
            <a:r>
              <a:rPr lang="pl-PL" dirty="0"/>
              <a:t>”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r>
              <a:rPr lang="pl-PL" dirty="0"/>
              <a:t>Ciągle brakuje nam rzetelnej diagnozy problemu przyczyn i mechanizmów zjawiska uchylania się od obowiązku alimentacji.</a:t>
            </a:r>
          </a:p>
        </p:txBody>
      </p:sp>
      <p:graphicFrame>
        <p:nvGraphicFramePr>
          <p:cNvPr id="6" name="Wykres 5">
            <a:extLst>
              <a:ext uri="{FF2B5EF4-FFF2-40B4-BE49-F238E27FC236}">
                <a16:creationId xmlns:a16="http://schemas.microsoft.com/office/drawing/2014/main" id="{2F7856B6-4EED-4E79-B794-13FCCAE8680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53888168"/>
              </p:ext>
            </p:extLst>
          </p:nvPr>
        </p:nvGraphicFramePr>
        <p:xfrm>
          <a:off x="1762124" y="656948"/>
          <a:ext cx="7991475" cy="50294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67564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9FE5155-E40B-46A3-AADE-F5D75097CC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rgbClr val="C00000"/>
                </a:solidFill>
              </a:rPr>
              <a:t>Zadłużeniowe tsunami zbiera swoje żniwo 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9422CAB-903B-4614-9B67-8DE852170D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349406"/>
            <a:ext cx="10969101" cy="5255579"/>
          </a:xfrm>
        </p:spPr>
        <p:txBody>
          <a:bodyPr>
            <a:normAutofit/>
          </a:bodyPr>
          <a:lstStyle/>
          <a:p>
            <a:r>
              <a:rPr lang="pl-PL" b="1" dirty="0"/>
              <a:t>Rosną wszystkie wskaźniki dot. skali zadłużenia alimentacyjnego:</a:t>
            </a:r>
          </a:p>
          <a:p>
            <a:r>
              <a:rPr lang="pl-PL" dirty="0"/>
              <a:t>Liczba dłużników w Rejestrach BIG: 301 – 320 tys.</a:t>
            </a:r>
          </a:p>
          <a:p>
            <a:r>
              <a:rPr lang="pl-PL" dirty="0"/>
              <a:t>Kwota zaległych alimentów ~ 12 mld</a:t>
            </a:r>
          </a:p>
          <a:p>
            <a:r>
              <a:rPr lang="pl-PL" dirty="0"/>
              <a:t>Średnie zadłużenie przekroczyło 40 tys. zł</a:t>
            </a:r>
          </a:p>
          <a:p>
            <a:r>
              <a:rPr lang="pl-PL" dirty="0"/>
              <a:t>W zakładach karnych przebywa około 12 – 14 tys. skazanych zobowiązanych do alimentacji;</a:t>
            </a:r>
          </a:p>
          <a:p>
            <a:r>
              <a:rPr lang="pl-PL" dirty="0"/>
              <a:t>Skazanych tylko z </a:t>
            </a:r>
            <a:r>
              <a:rPr lang="pl-PL" dirty="0" err="1"/>
              <a:t>atr</a:t>
            </a:r>
            <a:r>
              <a:rPr lang="pl-PL" dirty="0"/>
              <a:t>. 209kk było w listopadzie 5075 os.</a:t>
            </a:r>
          </a:p>
          <a:p>
            <a:r>
              <a:rPr lang="pl-PL" dirty="0"/>
              <a:t>W systemie dozoru elektronicznego karę odbywało 801 os </a:t>
            </a:r>
            <a:r>
              <a:rPr lang="pl-PL" sz="1600" dirty="0"/>
              <a:t>/Dane CZW z 08.2091/ </a:t>
            </a:r>
          </a:p>
          <a:p>
            <a:r>
              <a:rPr lang="pl-PL" dirty="0"/>
              <a:t>Większość skazanych „</a:t>
            </a:r>
            <a:r>
              <a:rPr lang="pl-PL" dirty="0" err="1"/>
              <a:t>alimenciarzy</a:t>
            </a:r>
            <a:r>
              <a:rPr lang="pl-PL" dirty="0"/>
              <a:t> pracuje” – średnie alimenty wysyłane z ZK to 200zł</a:t>
            </a:r>
          </a:p>
        </p:txBody>
      </p:sp>
    </p:spTree>
    <p:extLst>
      <p:ext uri="{BB962C8B-B14F-4D97-AF65-F5344CB8AC3E}">
        <p14:creationId xmlns:p14="http://schemas.microsoft.com/office/powerpoint/2010/main" val="3729371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b="1" dirty="0"/>
              <a:t>Jest problem – potrzeba coś trzeba robić:</a:t>
            </a:r>
            <a:br>
              <a:rPr lang="pl-PL" sz="2400" b="1" dirty="0"/>
            </a:br>
            <a:r>
              <a:rPr lang="pl-PL" sz="2400" b="1" dirty="0"/>
              <a:t>PROGRAMU EDUKACYJNO-KOREKCYJNEGO</a:t>
            </a:r>
            <a:br>
              <a:rPr lang="pl-PL" sz="2400" b="1" dirty="0"/>
            </a:br>
            <a:r>
              <a:rPr lang="pl-PL" sz="2400" b="1" dirty="0"/>
              <a:t> dla osób zobowiązanych do świadczeń alimentacyjnych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199" y="1825625"/>
            <a:ext cx="10625919" cy="4667250"/>
          </a:xfrm>
        </p:spPr>
        <p:txBody>
          <a:bodyPr>
            <a:normAutofit/>
          </a:bodyPr>
          <a:lstStyle/>
          <a:p>
            <a:r>
              <a:rPr lang="pl-PL" dirty="0"/>
              <a:t>Zaczęło się od pilotażu w ZK we Wronkach z grupą 13 skazanych odbywających karę pozbawienia  wolności z art. 209 kk, wytypowany</a:t>
            </a:r>
          </a:p>
          <a:p>
            <a:r>
              <a:rPr lang="pl-PL" dirty="0"/>
              <a:t>Zajęcia odbyły się w czterech blokach, 4 h, w okresie 02 – 03.2017.</a:t>
            </a:r>
          </a:p>
          <a:p>
            <a:r>
              <a:rPr lang="pl-PL" b="1" dirty="0"/>
              <a:t>Cel </a:t>
            </a:r>
            <a:r>
              <a:rPr lang="pl-PL" dirty="0"/>
              <a:t>– założyliśmy, że poprzez edukację /dostarczenie wiedzy oraz trening praktycznych umiejętności/ oraz analizę okoliczności powstania zadłużenia alimentacyjnego uda się skłonić uczestników zajęć do refleksji, może zmiany przekonań a w przyszłości i </a:t>
            </a:r>
            <a:r>
              <a:rPr lang="pl-PL" dirty="0" err="1"/>
              <a:t>zachowań</a:t>
            </a:r>
            <a:r>
              <a:rPr lang="pl-PL" dirty="0"/>
              <a:t> sprzyjających podjęciu obsługi swych zobowiązań. </a:t>
            </a:r>
          </a:p>
          <a:p>
            <a:r>
              <a:rPr lang="pl-PL" dirty="0"/>
              <a:t>Potwierdzenie, że Program spełnia swoje cele i dobrze przyjmowany jest przez uczestników spowodowało jego upowszechnienie: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82529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b="1" dirty="0"/>
              <a:t>Podsumowanie </a:t>
            </a:r>
            <a:br>
              <a:rPr lang="pl-PL" sz="2400" b="1" dirty="0"/>
            </a:br>
            <a:r>
              <a:rPr lang="pl-PL" sz="2400" b="1" dirty="0"/>
              <a:t>PROGRAMU EDUKACYJNO-KOREKCYJNEGO</a:t>
            </a:r>
            <a:br>
              <a:rPr lang="pl-PL" sz="2400" b="1" dirty="0"/>
            </a:br>
            <a:r>
              <a:rPr lang="pl-PL" sz="2400" b="1" dirty="0"/>
              <a:t> dla osób zobowiązanych do świadczeń alimentacyjnych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199" y="1825624"/>
            <a:ext cx="10942469" cy="4965793"/>
          </a:xfrm>
        </p:spPr>
        <p:txBody>
          <a:bodyPr>
            <a:normAutofit fontScale="85000" lnSpcReduction="20000"/>
          </a:bodyPr>
          <a:lstStyle/>
          <a:p>
            <a:r>
              <a:rPr lang="pl-PL" dirty="0"/>
              <a:t>Wyniki przedstawione zostały na posiedzeniu Terenowej Rady ds. Readaptacji Skazanych w Poznaniu, następnie w Koszalinie, Olsztynie i Kaliszu</a:t>
            </a:r>
          </a:p>
          <a:p>
            <a:r>
              <a:rPr lang="pl-PL" dirty="0"/>
              <a:t>W listopadzie 2017 roku zorganizowani wspólne szkolenia dla kuratorów i pracowników penitencjarnych w Poznaniu 48 os., przygotowujące ich do samodzielnego prowadzenia </a:t>
            </a:r>
            <a:r>
              <a:rPr lang="pl-PL" dirty="0" err="1"/>
              <a:t>zanjęć</a:t>
            </a:r>
            <a:r>
              <a:rPr lang="pl-PL" dirty="0"/>
              <a:t>. Dla ułatwienia w każdej jednostce pierwsze </a:t>
            </a:r>
            <a:r>
              <a:rPr lang="pl-PL" dirty="0" err="1"/>
              <a:t>zającia</a:t>
            </a:r>
            <a:r>
              <a:rPr lang="pl-PL" dirty="0"/>
              <a:t> prowadziliśmy wspólnie. </a:t>
            </a:r>
          </a:p>
          <a:p>
            <a:r>
              <a:rPr lang="pl-PL" dirty="0"/>
              <a:t>Od 2019 roku we wszystkich jednostkach Inspektoratu Poznańskiego Program jest realizowany standardowo. Podobny model przyjął </a:t>
            </a:r>
            <a:r>
              <a:rPr lang="pl-PL" dirty="0" err="1"/>
              <a:t>Inspektoret</a:t>
            </a:r>
            <a:r>
              <a:rPr lang="pl-PL" dirty="0"/>
              <a:t> SW w Katowicach.</a:t>
            </a:r>
          </a:p>
          <a:p>
            <a:r>
              <a:rPr lang="pl-PL" dirty="0"/>
              <a:t>Założenia Programu przedstawiono na dorocznej konferencji kadry penitencjarnej SW w Popowie.</a:t>
            </a:r>
          </a:p>
          <a:p>
            <a:r>
              <a:rPr lang="pl-PL" dirty="0"/>
              <a:t>Równolegle jednostkom dano możliwość zlecania realizacji zajęć Stowarzyszeniu, co równocześnie wiąże się ze szkoleniem kadry wytypowanych wychowawców i psychologów współuczestniczących w całym bloku zajęć.</a:t>
            </a:r>
          </a:p>
          <a:p>
            <a:r>
              <a:rPr lang="pl-PL" dirty="0"/>
              <a:t>W tej formie w 2019 roku zrealizowano zajęcia w ZK Czerne, AŚ Radom, AŚ Hajnówka, AŚ Wrocław, ZK Nowy Sącz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34366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b="1"/>
              <a:t>Podsumowanie </a:t>
            </a:r>
            <a:br>
              <a:rPr lang="pl-PL" sz="2400" b="1"/>
            </a:br>
            <a:r>
              <a:rPr lang="pl-PL" sz="2400" b="1"/>
              <a:t>PROGRAMU </a:t>
            </a:r>
            <a:r>
              <a:rPr lang="pl-PL" sz="2400" b="1" dirty="0"/>
              <a:t>EDUKACYJNO-KOREKCYJNEGO</a:t>
            </a:r>
            <a:br>
              <a:rPr lang="pl-PL" sz="2400" b="1" dirty="0"/>
            </a:br>
            <a:r>
              <a:rPr lang="pl-PL" sz="2400" b="1" dirty="0"/>
              <a:t> dla osób zobowiązanych do świadczeń alimentacyjnych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b="1" dirty="0"/>
              <a:t>Do tej pory przeszkolono i wyposażono w komplet materiałów do samodzielnego  prowadzenia zajęć 90 wychowawców;</a:t>
            </a:r>
          </a:p>
          <a:p>
            <a:r>
              <a:rPr lang="pl-PL" b="1" dirty="0"/>
              <a:t>W zajęciach prowadzonych przez personel Stowarzyszenia PWZ udział wzięło około 230 skazanych;</a:t>
            </a:r>
          </a:p>
          <a:p>
            <a:r>
              <a:rPr lang="pl-PL" b="1" dirty="0"/>
              <a:t>Trwają przygotowania kolejnych edycji w OZ w Chojnicach, ZK w Sieradzu, Inspektoratach SW w Gdańsku, Wrocławiu i Gdańsku. </a:t>
            </a:r>
          </a:p>
          <a:p>
            <a:r>
              <a:rPr lang="pl-PL" b="1" dirty="0"/>
              <a:t>Nabieramy tempa i zwiększamy zasięg.</a:t>
            </a:r>
          </a:p>
          <a:p>
            <a:r>
              <a:rPr lang="pl-PL" b="1" dirty="0"/>
              <a:t>Tematyka zajęć: </a:t>
            </a:r>
          </a:p>
          <a:p>
            <a:r>
              <a:rPr lang="pl-PL" sz="2400" dirty="0"/>
              <a:t>1.Prwane aspekty alimentacji – stan obecny, zapowiadane zmiany. </a:t>
            </a:r>
          </a:p>
          <a:p>
            <a:r>
              <a:rPr lang="pl-PL" sz="2400" dirty="0"/>
              <a:t>2.Moralne, społeczne oraz finansowe uwarunkowania obowiązku alimentacji – dlaczego i komu jesteśmy zobowiązani … </a:t>
            </a:r>
          </a:p>
          <a:p>
            <a:r>
              <a:rPr lang="pl-PL" sz="2400" dirty="0"/>
              <a:t>3.Specyficzny kontekst powstania zobowiązania alimentacyjnego – </a:t>
            </a:r>
            <a:r>
              <a:rPr lang="pl-PL" sz="2400" b="1" dirty="0"/>
              <a:t>KONFLIKT istotą relacji</a:t>
            </a:r>
            <a:r>
              <a:rPr lang="pl-PL" sz="2400" dirty="0"/>
              <a:t>.</a:t>
            </a:r>
          </a:p>
          <a:p>
            <a:r>
              <a:rPr lang="pl-PL" sz="2400" dirty="0"/>
              <a:t>4.Obraz sytuacji – skala problemu  </a:t>
            </a:r>
          </a:p>
          <a:p>
            <a:r>
              <a:rPr lang="pl-PL" sz="2400" dirty="0"/>
              <a:t>5.Społeczny kontekst problemu </a:t>
            </a:r>
            <a:r>
              <a:rPr lang="pl-PL" sz="2400" dirty="0" err="1"/>
              <a:t>niealimentacji</a:t>
            </a:r>
            <a:r>
              <a:rPr lang="pl-PL" sz="2400" dirty="0"/>
              <a:t>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09840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b="1"/>
              <a:t>Podsumowanie </a:t>
            </a:r>
            <a:br>
              <a:rPr lang="pl-PL" sz="2400" b="1"/>
            </a:br>
            <a:r>
              <a:rPr lang="pl-PL" sz="2400" b="1"/>
              <a:t>PROGRAMU </a:t>
            </a:r>
            <a:r>
              <a:rPr lang="pl-PL" sz="2400" b="1" dirty="0"/>
              <a:t>EDUKACYJNO-KOREKCYJNEGO</a:t>
            </a:r>
            <a:br>
              <a:rPr lang="pl-PL" sz="2400" b="1" dirty="0"/>
            </a:br>
            <a:r>
              <a:rPr lang="pl-PL" sz="2400" b="1" dirty="0"/>
              <a:t> dla osób zobowiązanych do świadczeń alimentacyjnych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24032"/>
          </a:xfrm>
        </p:spPr>
        <p:txBody>
          <a:bodyPr>
            <a:normAutofit fontScale="92500" lnSpcReduction="10000"/>
          </a:bodyPr>
          <a:lstStyle/>
          <a:p>
            <a:r>
              <a:rPr lang="pl-PL" dirty="0"/>
              <a:t>6.Strategie postępowania osób zobowiązanych – opłacalność/efektywność: </a:t>
            </a:r>
          </a:p>
          <a:p>
            <a:pPr lvl="1"/>
            <a:r>
              <a:rPr lang="pl-PL" dirty="0"/>
              <a:t>6.1.Typologia postaw/Typowe sposoby unikania. </a:t>
            </a:r>
          </a:p>
          <a:p>
            <a:r>
              <a:rPr lang="pl-PL" dirty="0"/>
              <a:t>7.Zachowanie „</a:t>
            </a:r>
            <a:r>
              <a:rPr lang="pl-PL" dirty="0" err="1"/>
              <a:t>alimentaciarzy</a:t>
            </a:r>
            <a:r>
              <a:rPr lang="pl-PL" dirty="0"/>
              <a:t>” z perspektywy psychologii zadłużenia: </a:t>
            </a:r>
          </a:p>
          <a:p>
            <a:pPr lvl="1"/>
            <a:r>
              <a:rPr lang="pl-PL" dirty="0"/>
              <a:t>7.1.Pułapka zadłużenia – wyuczona bezradność dłużnika </a:t>
            </a:r>
          </a:p>
          <a:p>
            <a:pPr lvl="1"/>
            <a:r>
              <a:rPr lang="pl-PL" dirty="0"/>
              <a:t>7.2.Stres zadłużenia – psychologiczne, życiowe koszty bycia „</a:t>
            </a:r>
            <a:r>
              <a:rPr lang="pl-PL" dirty="0" err="1"/>
              <a:t>alimenciarzem</a:t>
            </a:r>
            <a:r>
              <a:rPr lang="pl-PL" dirty="0"/>
              <a:t>” </a:t>
            </a:r>
          </a:p>
          <a:p>
            <a:r>
              <a:rPr lang="pl-PL" dirty="0"/>
              <a:t>8.Skutki i konsekwencje obrania konkretnej strategii: </a:t>
            </a:r>
          </a:p>
          <a:p>
            <a:pPr lvl="1"/>
            <a:r>
              <a:rPr lang="pl-PL" dirty="0"/>
              <a:t>8.1.Z perspektywy bliskich – odległych konsekwencji; </a:t>
            </a:r>
          </a:p>
          <a:p>
            <a:pPr lvl="1"/>
            <a:r>
              <a:rPr lang="pl-PL" dirty="0"/>
              <a:t>8.2.Koszty osobiste – społeczne, wpływ na ważne relacje /np. z byłą lub obecną partnerką, dziećmi, itd./. </a:t>
            </a:r>
          </a:p>
          <a:p>
            <a:r>
              <a:rPr lang="pl-PL" b="1" i="1" dirty="0"/>
              <a:t>Ćwiczenie – odpisać na list od dorosłego dziecka na które się nie łożyło. </a:t>
            </a:r>
            <a:endParaRPr lang="pl-PL" b="1" dirty="0"/>
          </a:p>
          <a:p>
            <a:pPr lvl="1"/>
            <a:r>
              <a:rPr lang="pl-PL" dirty="0"/>
              <a:t>8.3.Sankcje prawne /postępowanie sądowe, sankcje karne, </a:t>
            </a:r>
            <a:r>
              <a:rPr lang="pl-PL" dirty="0" err="1"/>
              <a:t>widnykacja</a:t>
            </a:r>
            <a:r>
              <a:rPr lang="pl-PL" dirty="0"/>
              <a:t>, egzekucja komornicza – także z perspektywy wzrostu kosztów obsługi zobowiązania alimentacyjnego/.  </a:t>
            </a:r>
          </a:p>
        </p:txBody>
      </p:sp>
    </p:spTree>
    <p:extLst>
      <p:ext uri="{BB962C8B-B14F-4D97-AF65-F5344CB8AC3E}">
        <p14:creationId xmlns:p14="http://schemas.microsoft.com/office/powerpoint/2010/main" val="3862787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b="1"/>
              <a:t>Podsumowanie </a:t>
            </a:r>
            <a:br>
              <a:rPr lang="pl-PL" sz="2400" b="1"/>
            </a:br>
            <a:r>
              <a:rPr lang="pl-PL" sz="2400" b="1"/>
              <a:t>PROGRAMU </a:t>
            </a:r>
            <a:r>
              <a:rPr lang="pl-PL" sz="2400" b="1" dirty="0"/>
              <a:t>EDUKACYJNO-KOREKCYJNEGO</a:t>
            </a:r>
            <a:br>
              <a:rPr lang="pl-PL" sz="2400" b="1" dirty="0"/>
            </a:br>
            <a:r>
              <a:rPr lang="pl-PL" sz="2400" b="1" dirty="0"/>
              <a:t> dla osób zobowiązanych do świadczeń alimentacyjnych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581150"/>
            <a:ext cx="11169316" cy="4759492"/>
          </a:xfrm>
        </p:spPr>
        <p:txBody>
          <a:bodyPr>
            <a:noAutofit/>
          </a:bodyPr>
          <a:lstStyle/>
          <a:p>
            <a:r>
              <a:rPr lang="pl-PL" sz="2400" dirty="0"/>
              <a:t>9.W stronę wyjścia z pułapki </a:t>
            </a:r>
          </a:p>
          <a:p>
            <a:pPr lvl="1"/>
            <a:r>
              <a:rPr lang="pl-PL" sz="2000" dirty="0"/>
              <a:t>9.1.Bilans otwarcia: - obecny stan zadłużenia /należność główna, odsetki, koszty egzekucji, ocena osobistych motywów,  ocena koniecznych zasobów.</a:t>
            </a:r>
          </a:p>
          <a:p>
            <a:r>
              <a:rPr lang="pl-PL" sz="2400" dirty="0"/>
              <a:t>Analiza finansowa – skąd wziąć pieniądze, budżet domowy;</a:t>
            </a:r>
          </a:p>
          <a:p>
            <a:r>
              <a:rPr lang="pl-PL" sz="2400" dirty="0"/>
              <a:t>9.2.Możliwości konstruktywnego działania </a:t>
            </a:r>
          </a:p>
          <a:p>
            <a:pPr lvl="1"/>
            <a:r>
              <a:rPr lang="pl-PL" dirty="0"/>
              <a:t>- zasady wypracowania ugody /spłata ratalna zaległości, potencjalne umorzenia. </a:t>
            </a:r>
          </a:p>
          <a:p>
            <a:pPr lvl="1"/>
            <a:r>
              <a:rPr lang="pl-PL" dirty="0"/>
              <a:t>- negocjacje, mediacje – jak się porozumieć - podstawowe zasady, podstawa prawna. </a:t>
            </a:r>
          </a:p>
          <a:p>
            <a:r>
              <a:rPr lang="pl-PL" sz="2400" dirty="0"/>
              <a:t>9.3. Indywidualny Program Wyjścia. </a:t>
            </a:r>
            <a:r>
              <a:rPr lang="pl-PL" sz="2400" i="1" dirty="0"/>
              <a:t>Uczestnicy otrzymali Przewodnik. </a:t>
            </a:r>
            <a:endParaRPr lang="pl-PL" sz="2400" dirty="0"/>
          </a:p>
          <a:p>
            <a:r>
              <a:rPr lang="pl-PL" sz="2400" dirty="0"/>
              <a:t>10.Problemy szczególne: bezrobocie, bezdomność, uprzednia karalność, uzależnienie;</a:t>
            </a:r>
          </a:p>
          <a:p>
            <a:r>
              <a:rPr lang="pl-PL" sz="2400" dirty="0"/>
              <a:t>11.Gdzie szukać pomocy - wsparcie instytucjonalne – pomoc społeczna, doradztwo prawne, terapia uzależnień, NGO, itd. </a:t>
            </a:r>
          </a:p>
        </p:txBody>
      </p:sp>
    </p:spTree>
    <p:extLst>
      <p:ext uri="{BB962C8B-B14F-4D97-AF65-F5344CB8AC3E}">
        <p14:creationId xmlns:p14="http://schemas.microsoft.com/office/powerpoint/2010/main" val="949912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2400" b="1" dirty="0"/>
              <a:t>Podsumowanie </a:t>
            </a:r>
            <a:br>
              <a:rPr lang="pl-PL" sz="2400" b="1" dirty="0"/>
            </a:br>
            <a:r>
              <a:rPr lang="pl-PL" sz="2400" b="1" dirty="0"/>
              <a:t>PROGRAMU EDUKACYJNO-KOREKCYJNEGO</a:t>
            </a:r>
            <a:br>
              <a:rPr lang="pl-PL" sz="2400" b="1" dirty="0"/>
            </a:br>
            <a:r>
              <a:rPr lang="pl-PL" sz="2400" b="1" dirty="0"/>
              <a:t> dla osób zobowiązanych do świadczeń alimentacyjnych - Omówienie</a:t>
            </a:r>
            <a:br>
              <a:rPr lang="pl-PL" sz="2400" dirty="0"/>
            </a:b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Zajęcia prowadzone metodami </a:t>
            </a:r>
            <a:r>
              <a:rPr lang="pl-PL" dirty="0" err="1"/>
              <a:t>aktywno</a:t>
            </a:r>
            <a:r>
              <a:rPr lang="pl-PL" dirty="0"/>
              <a:t>-warsztatowymi /ćwiczenia, dyskusje w grupie/, w oparciu o konieczną prezentację podstawowych informacji. </a:t>
            </a:r>
          </a:p>
          <a:p>
            <a:r>
              <a:rPr lang="pl-PL" dirty="0"/>
              <a:t>Poziom zaangażowania uczestników w proponowane zajęcia stopniowo wzrasta – początkowo są raczej zdystansowani przyglądają się, następnie dopytują oraz aktywnie włączają się w dyskusje i ćwiczenia.</a:t>
            </a:r>
          </a:p>
          <a:p>
            <a:r>
              <a:rPr lang="pl-PL" dirty="0"/>
              <a:t>Dzięki ustalonemu i zawartemu na początku „kontraktowi” udaje się stworzyć atmosferę swobody i tolerancji wśród uczestników zajęć. </a:t>
            </a:r>
          </a:p>
          <a:p>
            <a:r>
              <a:rPr lang="pl-PL" dirty="0"/>
              <a:t>Na zakończenie uczestnicy otrzymują imienne potwierdzenia udziału w Programie oraz wypełniają anonimowo ankiety ewaluacyjne.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15274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2400" b="1" dirty="0"/>
              <a:t>Podsumowanie </a:t>
            </a:r>
            <a:br>
              <a:rPr lang="pl-PL" sz="2400" b="1" dirty="0"/>
            </a:br>
            <a:r>
              <a:rPr lang="pl-PL" sz="2400" b="1" dirty="0"/>
              <a:t>PROGRAMU EDUKACYJNO-KOREKCYJNEGO</a:t>
            </a:r>
            <a:br>
              <a:rPr lang="pl-PL" sz="2400" b="1" dirty="0"/>
            </a:br>
            <a:r>
              <a:rPr lang="pl-PL" sz="2400" b="1" dirty="0"/>
              <a:t> dla osób zobowiązanych do świadczeń alimentacyjnych</a:t>
            </a:r>
            <a:br>
              <a:rPr lang="pl-PL" sz="2400" b="1" dirty="0"/>
            </a:br>
            <a:r>
              <a:rPr lang="pl-PL" sz="3100" b="1" dirty="0"/>
              <a:t>Wyniki ewaluacji zajęć:</a:t>
            </a:r>
            <a:br>
              <a:rPr lang="pl-PL" sz="2400" b="1" dirty="0"/>
            </a:b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757779"/>
            <a:ext cx="10942468" cy="4965916"/>
          </a:xfrm>
        </p:spPr>
        <p:txBody>
          <a:bodyPr>
            <a:normAutofit fontScale="92500"/>
          </a:bodyPr>
          <a:lstStyle/>
          <a:p>
            <a:pPr lvl="0"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Program, tematykę zajęć jako optymalny /w sam raz/ oceniło 80% uczestników, dla 10% zawierał zbyt wiele zagadnień, jak na przeznaczony czas.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Czas trwania zajęć jako optymalny oceniło 85% uczestników, dla 12% okazuje się zbyt krótki. Dla 3% zajęcia są zbyt długie.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Dla 93% uczestników zajęcia były bardzo interesujące, jako przeciętnie interesujące oceniło 7% uczestników. Nikt nie wybrał oceny – nudne.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Przydatność zajęć jako b. przydatne osobiście oceniło 86% uczestników, przeciętnie 14% uczestników, nikt nie ocenił ich jako nieprzydatne.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Jako najbardziej przydatne tematy uczestnicy wskazali zagadnienia dot.: negocjacji-mediacji, zasad wypracowania ugody, tematykę psychologicznych aspektów zadłużenia, strategii wychodzenia z długów, związku  alimentów z innymi zobowiązaniami finansowymi oraz dot.  upadłości konsumenckiej.</a:t>
            </a:r>
          </a:p>
          <a:p>
            <a:pPr>
              <a:buFont typeface="Wingdings" panose="05000000000000000000" pitchFamily="2" charset="2"/>
              <a:buChar char="§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31378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1787</TotalTime>
  <Words>1533</Words>
  <Application>Microsoft Office PowerPoint</Application>
  <PresentationFormat>Panoramiczny</PresentationFormat>
  <Paragraphs>114</Paragraphs>
  <Slides>14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Wingdings</vt:lpstr>
      <vt:lpstr>Motyw pakietu Office</vt:lpstr>
      <vt:lpstr>Prezentacja programu PowerPoint</vt:lpstr>
      <vt:lpstr>Zadłużeniowe tsunami zbiera swoje żniwo  </vt:lpstr>
      <vt:lpstr>Jest problem – potrzeba coś trzeba robić: PROGRAMU EDUKACYJNO-KOREKCYJNEGO  dla osób zobowiązanych do świadczeń alimentacyjnych</vt:lpstr>
      <vt:lpstr>Podsumowanie  PROGRAMU EDUKACYJNO-KOREKCYJNEGO  dla osób zobowiązanych do świadczeń alimentacyjnych</vt:lpstr>
      <vt:lpstr>Podsumowanie  PROGRAMU EDUKACYJNO-KOREKCYJNEGO  dla osób zobowiązanych do świadczeń alimentacyjnych</vt:lpstr>
      <vt:lpstr>Podsumowanie  PROGRAMU EDUKACYJNO-KOREKCYJNEGO  dla osób zobowiązanych do świadczeń alimentacyjnych</vt:lpstr>
      <vt:lpstr>Podsumowanie  PROGRAMU EDUKACYJNO-KOREKCYJNEGO  dla osób zobowiązanych do świadczeń alimentacyjnych</vt:lpstr>
      <vt:lpstr>Podsumowanie  PROGRAMU EDUKACYJNO-KOREKCYJNEGO  dla osób zobowiązanych do świadczeń alimentacyjnych - Omówienie </vt:lpstr>
      <vt:lpstr>Podsumowanie  PROGRAMU EDUKACYJNO-KOREKCYJNEGO  dla osób zobowiązanych do świadczeń alimentacyjnych Wyniki ewaluacji zajęć: </vt:lpstr>
      <vt:lpstr>Podsumowanie  PROGRAMU EDUKACYJNO-KOREKCYJNEGO  dla osób zobowiązanych do świadczeń alimentacyjnych</vt:lpstr>
      <vt:lpstr>Podsumowanie  PROGRAMU EDUKACYJNO-KOREKCYJNEGO  dla osób zobowiązanych do świadczeń alimentacyjnych</vt:lpstr>
      <vt:lpstr>Podsumowanie  PROGRAMU EDUKACYJNO-KOREKCYJNEGO  dla osób zobowiązanych do świadczeń alimentacyjnych</vt:lpstr>
      <vt:lpstr>Podsumowanie  PROGRAMU EDUKACYJNO-KOREKCYJNEGO  dla osób zobowiązanych do świadczeń alimentacyjnych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 EDUKACYJNO-KOREKCYJNY  dla osób zobowiązanych do świadczeń alimentacyjnych</dc:title>
  <dc:creator>Centrum Pomocy 3</dc:creator>
  <cp:lastModifiedBy>Agnieszka Jędrzejczyk</cp:lastModifiedBy>
  <cp:revision>44</cp:revision>
  <cp:lastPrinted>2017-05-08T21:39:53Z</cp:lastPrinted>
  <dcterms:created xsi:type="dcterms:W3CDTF">2017-02-19T15:51:47Z</dcterms:created>
  <dcterms:modified xsi:type="dcterms:W3CDTF">2020-02-04T13:07:46Z</dcterms:modified>
</cp:coreProperties>
</file>