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</p:sldMasterIdLst>
  <p:notesMasterIdLst>
    <p:notesMasterId r:id="rId12"/>
  </p:notesMasterIdLst>
  <p:sldIdLst>
    <p:sldId id="450" r:id="rId2"/>
    <p:sldId id="663" r:id="rId3"/>
    <p:sldId id="668" r:id="rId4"/>
    <p:sldId id="641" r:id="rId5"/>
    <p:sldId id="670" r:id="rId6"/>
    <p:sldId id="664" r:id="rId7"/>
    <p:sldId id="671" r:id="rId8"/>
    <p:sldId id="672" r:id="rId9"/>
    <p:sldId id="673" r:id="rId10"/>
    <p:sldId id="636" r:id="rId1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na Labrada" initials="AL" lastIdx="1" clrIdx="0"/>
  <p:cmAuthor id="1" name="Eric Arndt" initials="EA" lastIdx="20" clrIdx="1"/>
  <p:cmAuthor id="2" name="Fred Brewer" initials="FB" lastIdx="14" clrIdx="2"/>
  <p:cmAuthor id="3" name="Caroline Fisher" initials="" lastIdx="8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600"/>
    <a:srgbClr val="D3D3D3"/>
    <a:srgbClr val="00AFD7"/>
    <a:srgbClr val="888B8D"/>
    <a:srgbClr val="33CC33"/>
    <a:srgbClr val="FFFFFF"/>
    <a:srgbClr val="0A9047"/>
    <a:srgbClr val="1C4D7D"/>
    <a:srgbClr val="54B948"/>
    <a:srgbClr val="F1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1" autoAdjust="0"/>
    <p:restoredTop sz="93563" autoAdjust="0"/>
  </p:normalViewPr>
  <p:slideViewPr>
    <p:cSldViewPr snapToObjects="1">
      <p:cViewPr>
        <p:scale>
          <a:sx n="90" d="100"/>
          <a:sy n="90" d="100"/>
        </p:scale>
        <p:origin x="-1469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-1980" y="-7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793208-9F74-1C4E-A7BA-A12DA729E900}" type="datetimeFigureOut">
              <a:rPr lang="en-US" smtClean="0"/>
              <a:pPr/>
              <a:t>10/20/2017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503C88-A884-7A46-B466-11CBFE4957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93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3C88-A884-7A46-B466-11CBFE4957B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03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3C88-A884-7A46-B466-11CBFE4957B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54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3C88-A884-7A46-B466-11CBFE4957B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04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3C88-A884-7A46-B466-11CBFE4957B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5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3C88-A884-7A46-B466-11CBFE4957B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03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3C88-A884-7A46-B466-11CBFE4957B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26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3C88-A884-7A46-B466-11CBFE4957B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49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3C88-A884-7A46-B466-11CBFE4957B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994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03C88-A884-7A46-B466-11CBFE4957B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5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861E8-45F6-4D1C-96C5-9E12B8431A39}" type="datetime1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6B0C-6F10-0B4C-9614-2319579183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0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22824AE9-132F-4BD1-ADF0-46D5FB9140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96EB7D9-E9EC-44AA-B768-69937F00B8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0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255590"/>
            <a:ext cx="2262188" cy="5462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40" y="255590"/>
            <a:ext cx="6637337" cy="5462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1EE3A73A-273A-4765-92E4-65B545D63D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96EB7D9-E9EC-44AA-B768-69937F00B8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58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D518-CB1E-41D2-81F6-EA0E3F6E06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EB7D9-E9EC-44AA-B768-69937F00B8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0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0-08-17 at 3.17.30 PM.png"/>
          <p:cNvPicPr>
            <a:picLocks noChangeAspect="1"/>
          </p:cNvPicPr>
          <p:nvPr userDrawn="1"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7827818" cy="408215"/>
          </a:xfrm>
          <a:prstGeom prst="rect">
            <a:avLst/>
          </a:prstGeom>
          <a:solidFill>
            <a:srgbClr val="003A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078182" y="6509121"/>
            <a:ext cx="7065818" cy="348879"/>
          </a:xfrm>
          <a:prstGeom prst="rect">
            <a:avLst/>
          </a:prstGeom>
          <a:solidFill>
            <a:srgbClr val="44A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48000" y="6509121"/>
            <a:ext cx="6096000" cy="348879"/>
          </a:xfrm>
          <a:prstGeom prst="rect">
            <a:avLst/>
          </a:prstGeom>
          <a:solidFill>
            <a:srgbClr val="44A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92287"/>
            <a:ext cx="7772400" cy="1362075"/>
          </a:xfrm>
          <a:effectLst>
            <a:outerShdw blurRad="190500" dist="38100" dir="2700000">
              <a:srgbClr val="000000"/>
            </a:outerShdw>
          </a:effectLst>
        </p:spPr>
        <p:txBody>
          <a:bodyPr anchor="t">
            <a:noAutofit/>
          </a:bodyPr>
          <a:lstStyle>
            <a:lvl1pPr algn="l">
              <a:defRPr sz="6500" b="1" cap="none" spc="-1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59337"/>
            <a:ext cx="563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spc="0" dirty="0" smtClean="0">
                <a:solidFill>
                  <a:schemeClr val="bg1"/>
                </a:solidFill>
                <a:latin typeface="Arial"/>
                <a:cs typeface="Arial"/>
              </a:rPr>
              <a:t>BUiLD Prepared</a:t>
            </a:r>
            <a:r>
              <a:rPr lang="en-US" sz="1000" b="1" spc="0" baseline="0" dirty="0" smtClean="0">
                <a:solidFill>
                  <a:schemeClr val="bg1"/>
                </a:solidFill>
                <a:latin typeface="Arial"/>
                <a:cs typeface="Arial"/>
              </a:rPr>
              <a:t> for (company)</a:t>
            </a:r>
            <a:endParaRPr lang="en-US" sz="1000" b="1" spc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394364" y="6542584"/>
            <a:ext cx="5638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spc="0" dirty="0" smtClean="0">
                <a:solidFill>
                  <a:schemeClr val="bg1"/>
                </a:solidFill>
                <a:latin typeface="Arial"/>
                <a:cs typeface="Arial"/>
              </a:rPr>
              <a:t>MONTH, YEAR |  </a:t>
            </a:r>
            <a:fld id="{DA0044D6-0397-3A43-8612-9AF1E8BADCEA}" type="slidenum">
              <a:rPr lang="en-US" sz="1000" b="1" spc="0" smtClean="0">
                <a:solidFill>
                  <a:schemeClr val="bg1"/>
                </a:solidFill>
                <a:latin typeface="Arial"/>
                <a:cs typeface="Arial"/>
              </a:rPr>
              <a:pPr algn="r"/>
              <a:t>‹#›</a:t>
            </a:fld>
            <a:endParaRPr lang="en-US" sz="1000" b="1" spc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4" name="Picture 13" descr="Build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11696"/>
            <a:ext cx="997527" cy="689310"/>
          </a:xfrm>
          <a:prstGeom prst="rect">
            <a:avLst/>
          </a:prstGeom>
          <a:effectLst>
            <a:outerShdw blurRad="190500" dist="38100" dir="2700000">
              <a:schemeClr val="bg1"/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518B3-AEAC-46F0-B23B-376052B53E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DC8A3-7D58-4E8F-B7D5-BA18990BE0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Vertical 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51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024D063-A2B8-48C9-8502-F9F6C2909F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96EB7D9-E9EC-44AA-B768-69937F00B8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6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F6A1F6F7-3BE1-4FA3-8474-D718E3B9F4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96EB7D9-E9EC-44AA-B768-69937F00B8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6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493840"/>
            <a:ext cx="4449762" cy="4224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493840"/>
            <a:ext cx="4449763" cy="4224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24BBA-B946-4F1F-8A0C-9E14FD4181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6688E-5E6F-4AA4-B305-CFF3ADA4DD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2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65AF0D5-FAC1-4415-9615-092D72E318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96EB7D9-E9EC-44AA-B768-69937F00B8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0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83705F13-CFD6-46BF-B47E-7E3F96B495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96EB7D9-E9EC-44AA-B768-69937F00B8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7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607ECC67-291A-4CCA-8C55-42C510184F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96EB7D9-E9EC-44AA-B768-69937F00B8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0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8FA5A16-477B-4970-A797-732A385E92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96EB7D9-E9EC-44AA-B768-69937F00B8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0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2DF5430E-249E-4D30-BDD2-8DDA8FC0B1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F96EB7D9-E9EC-44AA-B768-69937F00B8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0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4493337-6C56-48A2-9455-EA8DF78E0E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96EB7D9-E9EC-44AA-B768-69937F00B8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9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68" r:id="rId12"/>
    <p:sldLayoutId id="2147483663" r:id="rId13"/>
    <p:sldLayoutId id="2147483683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01731"/>
            <a:ext cx="9144000" cy="5956269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AutoShape 4" descr="data:image/png;base64,iVBORw0KGgoAAAANSUhEUgAAAcoAAABuCAMAAACQuKOiAAAAjVBMVEX///8XV4gAToMAUIQPVIYATIKes8cARH1rkK/i6/H2+ft6m7exwNBrjKvK1uClu85Id52AmbMASYCVrsTAzNlBcpvq8PWJobk6bJbW3+cVWougs8ZWfaHa4+uKp7/D0NxehqckYpAAQHtOfKIAOHeuv9AkYY8uapa2yddhi6x0lrMANnaAoLpCdp9ReJ4803ivAAALuUlEQVR4nO2d63qiOhSGkQQptEWLQoVqRTse6u7M/V/eVpIVEoioJIBt8/2YebAckrzktNZKsCwjIyMjozr5jdR3qo2qWoyjBvo0LO9OixTh24Uig/LeFG/xoIGwQXlviqNGJA3Ku5P/gRqRNCjvTf6H3YykQXln8ueu3VDhzKC8JyWTYVNNRn0n3sjIyKhzBRMFBX2n3ojTsPFQ5qh033fyjQq9NZ1f5HMMe9N3+o2YlFAOBu6w7wwYgRRRDuzXvnNgRKWKcoAOfWfBiOgtbOCzEhR+9p0Ho1ybaKyq2aOxyhkZGRkZ/VpNHKRHxl/ZsyaO4kwFhP8alL1q1DD8Q4LS1MpeNQ11kTQo+9VSV+tqUPas5aBZnKRBeW8KUlvT4PUkx6DsT0mgVUnf+TEyMjLqXJ7ehjRX3HemfqeG61C33Nmi71z9SilHEcimHlszyulBbaAcYNtEyHavVlAOMDYRsp2rHZRHliZCtmuph2mdi96a9J213yYNYVrnorfMQrxu1WwXHrNXj5GRkdENijdP7cnMTTpUPA+d1mS2lehSmbaYLNk007ieu1PWjqnAoOxcB40xWQZln/pqtU4alN3pPdQYkiWTbVB2o+TzoW199Z1HI+26xrB3r9a/2KPqOyH3IP8w53SQc1rw5/y7I2fZe7o6abvtOyH3ID/it+t25K/30OF9Ze3sJuMnVLeElL3aJE3olid5kt0bR5u9NPzJH9Xv+jitfVLQeDfJq8XVK1/Y5dl+lyZpJ5zTDsqARqet5UmQ65VaUfBNT3Ik25A5TujuXitRM/FKdnKxFetz7ZOUNka7RiHi6p6IEv+TtbCJsICsJZQJnX3ZtzjIm6E8t/QGIzQbigUQz2rX6aCH2ie1FBBSJFiIvhNRDrAsMu9VsCD+XJSnG9mzJX/uXaPEqdCKlFAiyRzFF7Pzo1EebyXEzdw1ylB46yq1UjIWXIoLdH8QSj7yiSshbjeye0ZZIllGOUDLSoIeRA/Nz0G5yuj8KpuPt3aRSy4JBUpp5JtTP+x5a9VmV54UMpT0P/RYTk+8E2G3hTJsEBeohJKrUr7vBYeU5dNmIwaGMs2kqk/s9PDYmg6V6T1D+RcyWEkPqS44w62iXPz9yPX3lrBANZSlbR2TMVRMlMFvgBLPbnlCPwKUGDYfCcuRIh/khPTJbhVlI2lFaVlzYOnCdK1AeU/2SrkAJQrGuNzs5Irpz49758ejjAEl6y2/JcrliNa6VLScbUj27On056O0vuB+MJzRh3KZPbelL5K2AuWCvpHhk5CEOc2L//QLUC7hfjP6PmuslZNQ+Dil+KXK0ncr6/5YOQLXM0M5taDXzPgExGRSiT+s34ASXme80o/S2tsaN+vhhKso36GF5X0EQ/KjvdeH0l8kSbK4xQESL5IgkF1SQRmf7u3VF3sNyhiKJ6XjHq19ZYBbYSlBmdBysbnpgE/aV7zyqiiT4YhIKOKY/jiEuVlMT9vkD/T3z9H2ON/ezrJh/XWQgsX7fJYi20bpbv64FEtURBmPsll6LK5t9LCsKfneUFpBs8/G3o7Sp2NYHBUPX5CyOjW6FZQT4sJxsODpCxziFmIfyUjW5LS8zdrvTj1GfkvspPwUMgnpdeK8cjm3bXiZjz1DKLouBJST1IFbo3B8fpV3DcoEntRGA3u6/6oFlhKU1oS2sJx7hDa64VSCkra9g62Ikj6A1W3qIjuNJPzPUHCphdy3w6EU+TbBijO3lPfjC8BB4lB6kXhv52w/UINyDyUwpgnTPRmJZ6F+p+WsitKjdnPEzFH0r/lLqo7Sj8rx9nZRmjKUwUoSoI+d4owCpTcrnxqe8/DXoASLFptca59X+tAraRQ16vAoLWhhd6Vc55lWR/lQBeOwKiZBWXQtGNkIFQfMIFWgHFfujXdnSv88ygTCyNnb8i1NBCeUAMeFFpZOmfMXXBVlNAxzRz3CBRVu5lNFGYN9G6PV43DysIXL8BbsaoAyPaXliBvz9w7PWHPPoiw+ge7AiOzbomQtLHwLihZmPqpQRDlI02PbON4EXrx4mrNVFCEUWhUlWETxijaVI+a+gW/isPgGfLz3YZ/EcfDGGmU8l2f5HMrljpnT2V8Yyt3Ck+hS4cquaa4L+2gJKK2/kHDyDlLjBwktUEV5CmBgLeOQNWXgq6mg3NDr8I5NWhJWT+kji1AVNIZU0PkTX3lFAUr8wEJ7Yy/ZRFwLzi6sdz2HF1i+aV3341T8j6JElGCHpV3YI0WZu6PVUTrc2PMZqgY0AGWUhU+cm2iOIA1v5LiolVExSY2hi3XkW4gx1/M2As22mDPFoKJlrkfpXkKpM4oAXfo8l4jS29LLSAtDKgFO8wNllIj/hB9YOxEYrssowXovRBv50OJn5JihDPlp5IH+6shXdksDQrgyc7h0KtZKjShRdqm3FlEy43neqO0JBBpYoIwS89YdsKtgSGEZJTSTqVBcj9SYTN6uYgSb8Sdd8OFcCNMSPgB6NyjRx8VxVwkl8HJOh/TtxoHwp6YoS6MQ2griuRxlzP4uXLUhKwtW1OgKKMU4lwthQrXBk04ktMr3gvKaL/yUUHrbwgFNg3rALqSKEokFu6tHyRpg8So/piKHDKVQ/uDfQPJA9xqUeDy6JaS5s76SOd3qVEJpPdOauPWtgLCDzkoVpSNaX2b1KKEUyhGCohhKIaeLlP56K0o8Kr/7HEpJwN1FlI7koiZaXbOfbxnlHurQEsavDr2NMkrRwB3VowTLUFj7Osr9ldeixLD1McwZJOGGSvPKWHZNE11lnyij9CFXXzQonS0jUUVp34QSAgBxeyhxRj8SkUDYUrXz+7bWnpNgrLNLaNFCZ9UtSgi+TWuLUAklZ+3Jqj8RfWuUbD53wOKL2i1KGMCuOkEZwPgElzql1lFuDi/Keq86uYhYT0L+ZX7oblGuOkUJwb6FxYKq/VqZuaoLDiRhWlQHwV2E3uD3a1GWbanfoYHlhkJiKjtoYJW39ZFFERAthbF60eJ0i5JVk/aGPULHyHrLTDi3i75yosjyPEphOSUX53MlSpjbK6Jkk5HaGZU+lOyDkrbU2tPqsGeo5kA5jxLmk7m44IuzKIVgS+ZcUUQJJoKySTymXilypA8ls/mK1bKbEexIKUK2BmVSVHje5XcW5UB4jx/01EpmuBOXYXshykOT1uSZGlEGYPUXnCwdTUamg1aGPSyIciB6HM6iFFfXwrWKKJk5XdzoAgi75FeNKCGwSfSydDWvDJ6b74tWWTPCWUjfWQvLta9VlKwp5b1CRZ+jhpKNQ8SNLugQAa/IoU6Ue7aMi0votzYRHLVwASW/qquCEj4izodAs3dbGSXcXXCeg+sZvZBjnSjBwC/41b7jUlkeJRSzOGGuoPRY71IMTQ6sn1VFyZp5LjyDzXmhTdeKcgpp58qCeUa206VM09q50mLaXLUeIamkKId0XwCXHz5WUPrFJgVPhMciQwNdtdJiNm7mV/bZ8kdoB7SiZC8P18wUTi4kjQx3a78mMHSb722vCaWXfeaa8x1EdSUXm7VgFL1Mhq8ZPpIcrzShLPaOR9nI8/3FkAW3s4GWVpTFy+Owcryw2UvZCVtSY9czF7V9vaQopaqiDFzu2cdX9HQnN/iHRSSNUfoseArbJ68im3yFbIKiF2WxW8oYfuoJJT/cvFoqKK3PSnS//QWjB3WUlidbMiJskaQXJfO7F71/PygbkVRDGUdiWvFpOY8+lNZiXjVpYZszGmhGyYz4GOLbekHZcJtWJZSWN+dNTgif3NQaUVr+ZICEssRoxvciulFu2NySPqUPlLJ9Bq+Rv1u7J/252M9u/rjkTCEGbpOGdh6bajthlhtjt/SGbKnsf/Q6cUy2IqetISowWbvidUTee+qSB2CEHDfaC1P1F5qmtXBNEtJbycskoE9aS8K9U5f+jfpJY5qbc/rvqXqPQpM/tRfLta7fN69NJaOX53n2/Lppyx6SjF6zj2g8f57sb9nAwKiRWrdq3dn2+0ZGRkaX9D8L91ILZn5X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9"/>
          <a:stretch/>
        </p:blipFill>
        <p:spPr>
          <a:xfrm>
            <a:off x="-1137" y="-1137"/>
            <a:ext cx="922133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69" y="4735130"/>
            <a:ext cx="9220200" cy="1250946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3918" y="4775827"/>
            <a:ext cx="8531225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sk-SK" sz="3500" b="1" spc="-40" dirty="0" smtClean="0">
                <a:solidFill>
                  <a:schemeClr val="bg1"/>
                </a:solidFill>
                <a:latin typeface="+mj-lt"/>
                <a:ea typeface="Geneva"/>
                <a:cs typeface="Times New Roman"/>
              </a:rPr>
              <a:t>Społeczne Agencje Najmu w Europie – zapobieganie wykluczeniu społecznemu</a:t>
            </a:r>
            <a:endParaRPr lang="en-US" sz="3500" b="1" spc="-40" dirty="0">
              <a:solidFill>
                <a:schemeClr val="bg1"/>
              </a:solidFill>
              <a:latin typeface="+mj-lt"/>
              <a:ea typeface="Geneva"/>
              <a:cs typeface="Times New Roman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75" y="160338"/>
            <a:ext cx="2130425" cy="85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0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3352800"/>
            <a:ext cx="8763000" cy="2086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4000" b="1" spc="-40" dirty="0" smtClean="0">
                <a:solidFill>
                  <a:schemeClr val="bg1"/>
                </a:solidFill>
                <a:latin typeface="+mj-lt"/>
                <a:ea typeface="Geneva"/>
                <a:cs typeface="Times New Roman"/>
              </a:rPr>
              <a:t>Dziękuję za uwagę!</a:t>
            </a:r>
          </a:p>
          <a:p>
            <a:pPr algn="ctr">
              <a:lnSpc>
                <a:spcPct val="80000"/>
              </a:lnSpc>
            </a:pPr>
            <a:endParaRPr lang="pl-PL" sz="4000" b="1" spc="-40" dirty="0">
              <a:solidFill>
                <a:schemeClr val="bg1"/>
              </a:solidFill>
              <a:latin typeface="+mj-lt"/>
              <a:ea typeface="Geneva"/>
              <a:cs typeface="Times New Roman"/>
            </a:endParaRPr>
          </a:p>
          <a:p>
            <a:pPr algn="ctr">
              <a:lnSpc>
                <a:spcPct val="80000"/>
              </a:lnSpc>
            </a:pPr>
            <a:endParaRPr lang="pl-PL" sz="2400" b="1" spc="-40" dirty="0" smtClean="0">
              <a:solidFill>
                <a:schemeClr val="bg1"/>
              </a:solidFill>
              <a:latin typeface="+mj-lt"/>
              <a:ea typeface="Geneva"/>
              <a:cs typeface="Times New Roman"/>
            </a:endParaRPr>
          </a:p>
          <a:p>
            <a:pPr algn="ctr">
              <a:lnSpc>
                <a:spcPct val="80000"/>
              </a:lnSpc>
            </a:pPr>
            <a:endParaRPr lang="pl-PL" b="1" spc="-40" dirty="0">
              <a:solidFill>
                <a:schemeClr val="bg1"/>
              </a:solidFill>
              <a:latin typeface="+mj-lt"/>
              <a:ea typeface="Geneva"/>
              <a:cs typeface="Times New Roman"/>
            </a:endParaRPr>
          </a:p>
          <a:p>
            <a:pPr algn="ctr">
              <a:lnSpc>
                <a:spcPct val="80000"/>
              </a:lnSpc>
            </a:pPr>
            <a:r>
              <a:rPr lang="pl-PL" sz="2000" spc="-40" dirty="0" smtClean="0">
                <a:solidFill>
                  <a:schemeClr val="bg1"/>
                </a:solidFill>
                <a:latin typeface="+mj-lt"/>
                <a:ea typeface="Geneva"/>
                <a:cs typeface="Times New Roman"/>
              </a:rPr>
              <a:t>Magdalena Ruszkowska-Cieślak, Prezes Fundacji Habitat for Humanity Poland</a:t>
            </a:r>
          </a:p>
          <a:p>
            <a:pPr>
              <a:lnSpc>
                <a:spcPct val="80000"/>
              </a:lnSpc>
            </a:pPr>
            <a:r>
              <a:rPr lang="pl-PL" sz="2000" spc="-40" dirty="0" smtClean="0">
                <a:solidFill>
                  <a:schemeClr val="bg1"/>
                </a:solidFill>
                <a:latin typeface="+mj-lt"/>
                <a:ea typeface="Geneva"/>
                <a:cs typeface="Times New Roman"/>
              </a:rPr>
              <a:t>e-mail: mruszkowska@habitat.pl   tel. 697 979 901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7010"/>
            <a:ext cx="1905000" cy="766948"/>
          </a:xfrm>
          <a:prstGeom prst="rect">
            <a:avLst/>
          </a:prstGeom>
          <a:noFill/>
          <a:ln>
            <a:noFill/>
          </a:ln>
          <a:effectLst>
            <a:innerShdw blurRad="1270000">
              <a:schemeClr val="tx1"/>
            </a:innerShdw>
          </a:effectLst>
        </p:spPr>
      </p:pic>
    </p:spTree>
    <p:extLst>
      <p:ext uri="{BB962C8B-B14F-4D97-AF65-F5344CB8AC3E}">
        <p14:creationId xmlns:p14="http://schemas.microsoft.com/office/powerpoint/2010/main" val="26573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8916" y="194499"/>
            <a:ext cx="875508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de-DE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Społeczna Agencja Najmu - definicja </a:t>
            </a:r>
            <a:endParaRPr lang="de-DE" altLang="de-DE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88916" y="1371600"/>
            <a:ext cx="829788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Społeczna Agencja Najmu / </a:t>
            </a:r>
            <a:r>
              <a:rPr lang="pl-PL" sz="2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pl-PL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Rental</a:t>
            </a:r>
            <a:r>
              <a:rPr lang="pl-PL" sz="24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Agency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pl-PL" sz="2400" b="1" dirty="0" err="1" smtClean="0">
                <a:solidFill>
                  <a:srgbClr val="C4D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Agence</a:t>
            </a:r>
            <a:r>
              <a:rPr lang="pl-PL" sz="2400" b="1" dirty="0" smtClean="0">
                <a:solidFill>
                  <a:srgbClr val="C4D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 smtClean="0">
                <a:solidFill>
                  <a:srgbClr val="C4D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Immobilière</a:t>
            </a:r>
            <a:r>
              <a:rPr lang="pl-PL" sz="2400" b="1" dirty="0" smtClean="0">
                <a:solidFill>
                  <a:srgbClr val="C4D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 smtClean="0">
                <a:solidFill>
                  <a:srgbClr val="C4D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Sociale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pl-PL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pl-PL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  <a:r>
              <a:rPr lang="pl-PL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Agency</a:t>
            </a:r>
            <a:endParaRPr lang="pl-PL" sz="2400" b="1" i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Instrument polityki mieszkaniowej w Belgii, Francji, Wielkiej Brytanii ułatwiający dostęp do prywatnych mieszkań czynszowych osobom niezamożnym i/lub zagrożonym wykluczeniem społecznym w celu zaspokojenia ich potrzeb mieszkaniowych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Pośrednictwo </a:t>
            </a:r>
            <a:r>
              <a:rPr lang="pl-PL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not-for-profit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w najmie lokali z rynku prywatnego celem trwałej poprawy sytuacji mieszkaniowej osób najuboższych lub znajdujących się w trudnej sytuacji życiowej</a:t>
            </a:r>
          </a:p>
        </p:txBody>
      </p:sp>
    </p:spTree>
    <p:extLst>
      <p:ext uri="{BB962C8B-B14F-4D97-AF65-F5344CB8AC3E}">
        <p14:creationId xmlns:p14="http://schemas.microsoft.com/office/powerpoint/2010/main" val="5270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8916" y="194499"/>
            <a:ext cx="875508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de-DE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Działanie  SAN / SRA / AIS / SLA</a:t>
            </a:r>
            <a:endParaRPr lang="de-DE" altLang="de-DE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Obraz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" y="914399"/>
            <a:ext cx="9067800" cy="59094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667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8916" y="194499"/>
            <a:ext cx="875508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de-DE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Lokatorzy SAN</a:t>
            </a:r>
            <a:endParaRPr lang="de-DE" altLang="de-DE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85800" y="1108899"/>
            <a:ext cx="73152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osoby będące na końcowym etapie opieki instytucjonalnej  - np.:</a:t>
            </a:r>
            <a:b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wychodzący </a:t>
            </a: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kryzysu </a:t>
            </a: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bezdomności</a:t>
            </a:r>
            <a:b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wychowankowie </a:t>
            </a: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pieczy </a:t>
            </a: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zastępczej</a:t>
            </a:r>
            <a:b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ofiary przemocy domowej</a:t>
            </a:r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osoby niezamożne lub w niestabilnej sytuacji finansowej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osoby bezrobotne migrujące w poszukiwaniu źródła utrzymania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cudzoziemcy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osoby oczekujące na lokal miejski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8916" y="194499"/>
            <a:ext cx="8755084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l-PL" altLang="de-DE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SAN – poziom polityk europejskich</a:t>
            </a:r>
            <a:endParaRPr lang="de-DE" altLang="de-DE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8916" y="1371600"/>
            <a:ext cx="829788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Instrument promowany przez FEANTSA (Europejską Federację Organizacji Krajowych Pracujących z Osobami Bezdomnymi)</a:t>
            </a:r>
            <a:b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Toolkit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: Social Rental Agencies: An Innovative, Housing-Led Response to </a:t>
            </a:r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Homelessness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b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http://www.feantsa.org/en/toolkit/2012/05/11/social-rental-agencies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Element Pakietu Inwestycji Społecznych w ramach Strategii Europa 2020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6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8916" y="194499"/>
            <a:ext cx="875508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de-DE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Belgia - AIS</a:t>
            </a:r>
            <a:endParaRPr lang="de-DE" altLang="de-DE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88916" y="1219200"/>
            <a:ext cx="829788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organizacje społeczne not-for-profit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działają od 30 lat, w podobnych do polskich warunkach rynku mieszkaniowego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zapobieganie powstawaniu zadłużeń poprzez skoordynowany proces monitorowania sytuacji lokatora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ok 30% rynku najmu dzięki ulgom podatkowym </a:t>
            </a:r>
            <a:b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+ dofinansowaniu z budżetu regionów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efektywna współpraca 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 lokalnymi organizacjami wsparcia społecznego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podniesienie ogólnego standardu mieszkań czynszowych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usamodzielnienie lokatorów 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 warunkach otwartego rynku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8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8916" y="194499"/>
            <a:ext cx="875508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de-DE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Francja - AIS</a:t>
            </a:r>
            <a:endParaRPr lang="de-DE" altLang="de-DE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8916" y="1219200"/>
            <a:ext cx="7840684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organizacje społeczne not-for-profit pozyskują zasób z rynku prywatnego 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Działają od 30 lat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Programy </a:t>
            </a: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„Solidarny najem</a:t>
            </a: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”, „Najpierw mieszkanie”, </a:t>
            </a:r>
            <a:r>
              <a:rPr lang="pl-PL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SIAO</a:t>
            </a: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sieć zintegrowanych usług dostępu do mieszkania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Realizują gwarantowane prawo do mieszkania (fr.: </a:t>
            </a:r>
            <a:r>
              <a:rPr lang="pl-PL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DALO</a:t>
            </a: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Innowacyjny instrument łagodzenia zjawiska segregacji społeczno-przestrzennej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Uzupełnienie wymogu tworzenia zasobu socjalnego w nowych inwestycjach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Dla osób nisko uposażonych (profilaktyka bezdomności)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l-PL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l-PL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l-PL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8916" y="194499"/>
            <a:ext cx="875508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de-DE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Wielka Brytania - SLA</a:t>
            </a:r>
            <a:endParaRPr lang="de-DE" altLang="de-DE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51658" y="949242"/>
            <a:ext cx="8035142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organizacje społeczne not-for-profit działające na otwartym rynku najmu (45% zasobu)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10 lat doświadczeń </a:t>
            </a:r>
            <a:endParaRPr lang="pl-PL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brak jasno zdefiniowanej formy działalności SLA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SLA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– duże podmioty zarządzające portfolio kilkudziesięcio- do kilkutysięcznego zasobu 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lokali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obowiązek uwzględnienia minimalnych standardów </a:t>
            </a: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najmu: KODEKS DOBRYCH PRAKTYK</a:t>
            </a:r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samodzielność finansowa zapewniona dzięki wysokości dodatku mieszkaniowego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gminy zainteresowane współpracą – kierują do nich osoby zagrożone bezdomnością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A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8916" y="194499"/>
            <a:ext cx="875508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sk-SK" altLang="de-DE" sz="2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SANy / SRAs  - sprawdzone rozwiązania</a:t>
            </a:r>
            <a:endParaRPr lang="de-DE" altLang="de-DE" sz="2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846116" y="1676400"/>
            <a:ext cx="78406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możliwość wdrożenia mechanizmu poprzez fundusze strukturalne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bezpieczny najem w odpowiednim standardzie: </a:t>
            </a:r>
            <a:b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KODEKS DOBRYCH PRAKTYK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aktywizacja niewykorzystanych zasobów </a:t>
            </a: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lokalowych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Profilaktyka powstawania zadłużeń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usamodzielnianie mieszkańców placówek </a:t>
            </a:r>
            <a:b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–&gt; STRATEGIA WYJŚCIA</a:t>
            </a:r>
            <a:b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(także ze stereotypu osoby bezdomnej)</a:t>
            </a:r>
            <a:endParaRPr lang="pl-PL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DBFFF"/>
      </a:hlink>
      <a:folHlink>
        <a:srgbClr val="38B1ED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10953</TotalTime>
  <Words>328</Words>
  <Application>Microsoft Office PowerPoint</Application>
  <PresentationFormat>Pokaz na ekranie (4:3)</PresentationFormat>
  <Paragraphs>68</Paragraphs>
  <Slides>10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Social Capital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Kristina Nahacka</dc:creator>
  <cp:lastModifiedBy>Artur Zalewski</cp:lastModifiedBy>
  <cp:revision>1210</cp:revision>
  <cp:lastPrinted>2016-05-23T14:47:25Z</cp:lastPrinted>
  <dcterms:created xsi:type="dcterms:W3CDTF">2012-11-01T04:32:06Z</dcterms:created>
  <dcterms:modified xsi:type="dcterms:W3CDTF">2017-10-20T12:35:24Z</dcterms:modified>
</cp:coreProperties>
</file>