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8" r:id="rId5"/>
    <p:sldId id="263" r:id="rId6"/>
    <p:sldId id="264" r:id="rId7"/>
    <p:sldId id="265" r:id="rId8"/>
    <p:sldId id="267" r:id="rId9"/>
    <p:sldId id="258" r:id="rId10"/>
    <p:sldId id="266" r:id="rId11"/>
    <p:sldId id="283" r:id="rId12"/>
    <p:sldId id="269" r:id="rId13"/>
    <p:sldId id="260" r:id="rId14"/>
    <p:sldId id="273" r:id="rId15"/>
    <p:sldId id="271" r:id="rId16"/>
    <p:sldId id="285" r:id="rId17"/>
    <p:sldId id="286" r:id="rId18"/>
    <p:sldId id="272" r:id="rId19"/>
    <p:sldId id="274" r:id="rId20"/>
    <p:sldId id="276" r:id="rId21"/>
    <p:sldId id="281" r:id="rId22"/>
    <p:sldId id="282" r:id="rId23"/>
    <p:sldId id="279" r:id="rId2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505CF-5076-4D74-91E3-07095E29A932}" type="datetimeFigureOut">
              <a:rPr lang="pl-PL" smtClean="0"/>
              <a:pPr/>
              <a:t>2018-06-23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B76BA-5B55-4AAE-8D98-712157A9AC7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505CF-5076-4D74-91E3-07095E29A932}" type="datetimeFigureOut">
              <a:rPr lang="pl-PL" smtClean="0"/>
              <a:pPr/>
              <a:t>2018-06-23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B76BA-5B55-4AAE-8D98-712157A9AC7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505CF-5076-4D74-91E3-07095E29A932}" type="datetimeFigureOut">
              <a:rPr lang="pl-PL" smtClean="0"/>
              <a:pPr/>
              <a:t>2018-06-23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B76BA-5B55-4AAE-8D98-712157A9AC7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505CF-5076-4D74-91E3-07095E29A932}" type="datetimeFigureOut">
              <a:rPr lang="pl-PL" smtClean="0"/>
              <a:pPr/>
              <a:t>2018-06-23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B76BA-5B55-4AAE-8D98-712157A9AC7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505CF-5076-4D74-91E3-07095E29A932}" type="datetimeFigureOut">
              <a:rPr lang="pl-PL" smtClean="0"/>
              <a:pPr/>
              <a:t>2018-06-23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B76BA-5B55-4AAE-8D98-712157A9AC7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505CF-5076-4D74-91E3-07095E29A932}" type="datetimeFigureOut">
              <a:rPr lang="pl-PL" smtClean="0"/>
              <a:pPr/>
              <a:t>2018-06-23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B76BA-5B55-4AAE-8D98-712157A9AC7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505CF-5076-4D74-91E3-07095E29A932}" type="datetimeFigureOut">
              <a:rPr lang="pl-PL" smtClean="0"/>
              <a:pPr/>
              <a:t>2018-06-23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B76BA-5B55-4AAE-8D98-712157A9AC7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505CF-5076-4D74-91E3-07095E29A932}" type="datetimeFigureOut">
              <a:rPr lang="pl-PL" smtClean="0"/>
              <a:pPr/>
              <a:t>2018-06-23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B76BA-5B55-4AAE-8D98-712157A9AC7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505CF-5076-4D74-91E3-07095E29A932}" type="datetimeFigureOut">
              <a:rPr lang="pl-PL" smtClean="0"/>
              <a:pPr/>
              <a:t>2018-06-23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B76BA-5B55-4AAE-8D98-712157A9AC7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505CF-5076-4D74-91E3-07095E29A932}" type="datetimeFigureOut">
              <a:rPr lang="pl-PL" smtClean="0"/>
              <a:pPr/>
              <a:t>2018-06-23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B76BA-5B55-4AAE-8D98-712157A9AC7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505CF-5076-4D74-91E3-07095E29A932}" type="datetimeFigureOut">
              <a:rPr lang="pl-PL" smtClean="0"/>
              <a:pPr/>
              <a:t>2018-06-23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B76BA-5B55-4AAE-8D98-712157A9AC7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505CF-5076-4D74-91E3-07095E29A932}" type="datetimeFigureOut">
              <a:rPr lang="pl-PL" smtClean="0"/>
              <a:pPr/>
              <a:t>2018-06-23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B76BA-5B55-4AAE-8D98-712157A9AC74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Organizacja </a:t>
            </a:r>
            <a:r>
              <a:rPr lang="pl-PL" b="1" dirty="0"/>
              <a:t>sądownictwa </a:t>
            </a:r>
            <a:r>
              <a:rPr lang="pl-PL" b="1" dirty="0" smtClean="0"/>
              <a:t>rodzinnego </a:t>
            </a:r>
            <a:r>
              <a:rPr lang="pl-PL" b="1" dirty="0"/>
              <a:t>- bariery i problemy.</a:t>
            </a:r>
            <a:br>
              <a:rPr lang="pl-PL" b="1" dirty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pl-PL" dirty="0" smtClean="0"/>
              <a:t>                                                                                    </a:t>
            </a:r>
            <a:endParaRPr lang="pl-PL" sz="8000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pl-PL" sz="8000" dirty="0" smtClean="0">
                <a:solidFill>
                  <a:schemeClr val="tx1"/>
                </a:solidFill>
              </a:rPr>
              <a:t>                                                                  </a:t>
            </a:r>
            <a:r>
              <a:rPr lang="pl-PL" sz="7200" dirty="0" smtClean="0">
                <a:solidFill>
                  <a:schemeClr val="tx1"/>
                </a:solidFill>
              </a:rPr>
              <a:t>Ewa Ważny</a:t>
            </a:r>
          </a:p>
          <a:p>
            <a:pPr algn="r">
              <a:lnSpc>
                <a:spcPct val="120000"/>
              </a:lnSpc>
            </a:pPr>
            <a:r>
              <a:rPr lang="pl-PL" sz="5600" dirty="0" smtClean="0">
                <a:solidFill>
                  <a:schemeClr val="tx1"/>
                </a:solidFill>
              </a:rPr>
              <a:t>Sędzia Sądu  Okręgowego w </a:t>
            </a:r>
            <a:r>
              <a:rPr lang="pl-PL" sz="5600" dirty="0" smtClean="0">
                <a:solidFill>
                  <a:schemeClr val="tx1"/>
                </a:solidFill>
              </a:rPr>
              <a:t>Gdańsku</a:t>
            </a:r>
          </a:p>
          <a:p>
            <a:pPr algn="r">
              <a:lnSpc>
                <a:spcPct val="170000"/>
              </a:lnSpc>
            </a:pPr>
            <a:r>
              <a:rPr lang="pl-PL" sz="7200" dirty="0" smtClean="0">
                <a:solidFill>
                  <a:schemeClr val="tx1"/>
                </a:solidFill>
              </a:rPr>
              <a:t>Kongres Praw Rodzicielskich</a:t>
            </a:r>
          </a:p>
          <a:p>
            <a:pPr algn="r">
              <a:lnSpc>
                <a:spcPct val="170000"/>
              </a:lnSpc>
            </a:pPr>
            <a:r>
              <a:rPr lang="pl-PL" sz="7200" dirty="0" smtClean="0">
                <a:solidFill>
                  <a:schemeClr val="tx1"/>
                </a:solidFill>
              </a:rPr>
              <a:t>25-26.06.2018  </a:t>
            </a:r>
            <a:r>
              <a:rPr lang="pl-PL" sz="7200" b="1" dirty="0" smtClean="0"/>
              <a:t/>
            </a:r>
            <a:br>
              <a:rPr lang="pl-PL" sz="7200" b="1" dirty="0" smtClean="0"/>
            </a:br>
            <a:r>
              <a:rPr lang="pl-PL" sz="7200" i="1" dirty="0" smtClean="0">
                <a:solidFill>
                  <a:schemeClr val="tx1"/>
                </a:solidFill>
              </a:rPr>
              <a:t> </a:t>
            </a:r>
          </a:p>
          <a:p>
            <a:pPr algn="r">
              <a:lnSpc>
                <a:spcPct val="170000"/>
              </a:lnSpc>
            </a:pPr>
            <a:r>
              <a:rPr lang="pl-PL" sz="8000" dirty="0" smtClean="0">
                <a:solidFill>
                  <a:schemeClr val="tx1"/>
                </a:solidFill>
              </a:rPr>
              <a:t> </a:t>
            </a:r>
            <a:endParaRPr lang="pl-PL" sz="8000" dirty="0" smtClean="0">
              <a:solidFill>
                <a:schemeClr val="tx1"/>
              </a:solidFill>
            </a:endParaRPr>
          </a:p>
        </p:txBody>
      </p:sp>
      <p:pic>
        <p:nvPicPr>
          <p:cNvPr id="4" name="Picture 4" descr="C:\Users\Ewa\AppData\Local\Microsoft\Windows\Temporary Internet Files\Content.IE5\DQHB5KW6\logo Stowarzyszenia SÄ™dziĂłw Rodzinnych w Polsc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3356992"/>
            <a:ext cx="2520280" cy="24208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Braki kadrowe wśród sędziów </a:t>
            </a:r>
            <a:br>
              <a:rPr lang="pl-PL" dirty="0" smtClean="0"/>
            </a:br>
            <a:r>
              <a:rPr lang="pl-PL" dirty="0" smtClean="0"/>
              <a:t>- kilkaset wakatów 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pl-PL" sz="2400" dirty="0" smtClean="0"/>
              <a:t>od kilku lat  wstrzymano  konkursy  na stanowiska sędziowskie</a:t>
            </a:r>
          </a:p>
          <a:p>
            <a:pPr>
              <a:buFont typeface="Wingdings" pitchFamily="2" charset="2"/>
              <a:buChar char="Ø"/>
            </a:pPr>
            <a:r>
              <a:rPr lang="pl-PL" sz="2400" dirty="0" smtClean="0"/>
              <a:t> odpływ sędziów  z zawodu z uwagi na sytuację  sądownictwa  </a:t>
            </a:r>
          </a:p>
          <a:p>
            <a:pPr>
              <a:buFont typeface="Wingdings" pitchFamily="2" charset="2"/>
              <a:buChar char="Ø"/>
            </a:pPr>
            <a:r>
              <a:rPr lang="pl-PL" sz="2400" dirty="0" smtClean="0"/>
              <a:t> nagłe  odsunięcie od orzekania sędziów  w wieku emerytalnym</a:t>
            </a:r>
          </a:p>
          <a:p>
            <a:pPr>
              <a:buFont typeface="Wingdings" pitchFamily="2" charset="2"/>
              <a:buChar char="Ø"/>
            </a:pPr>
            <a:r>
              <a:rPr lang="pl-PL" sz="2400" dirty="0" smtClean="0"/>
              <a:t>sędziowie delegowani do Ministerstwa  Sprawiedliwości </a:t>
            </a:r>
          </a:p>
          <a:p>
            <a:pPr>
              <a:buFont typeface="Wingdings" pitchFamily="2" charset="2"/>
              <a:buChar char="Ø"/>
            </a:pPr>
            <a:r>
              <a:rPr lang="pl-PL" sz="2400" dirty="0" smtClean="0"/>
              <a:t>na miejsce delegowanych sędziów do sądów okręgowych  lub apelacyjnych  nie przychodzą  nowe osoby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Referendarze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pl-PL" dirty="0" smtClean="0"/>
              <a:t>   brak referendarzy  w wydziałach rodzinnych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  zasadne byłoby  odciążenie   sędziów w drobnych sprawach  np. przyznanie   kosztów  biegłym sądowym , wnioski o zwolnienie od kosztów sądowych  itp.</a:t>
            </a:r>
          </a:p>
          <a:p>
            <a:pPr>
              <a:buFont typeface="Wingdings" pitchFamily="2" charset="2"/>
              <a:buChar char="Ø"/>
            </a:pP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Kwestia awansu zawodowego  sędziów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pl-PL" dirty="0" smtClean="0"/>
              <a:t>w ostatnim czasie  pojawiły się obwieszczenia Ministra Sprawiedliwości o wolnych stanowiskach  sędziowskich w Monitorze Polskim  , które nie   były obsadzane w ostatnich latach 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znaczna liczba kandydatów  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ogromna  praca wizytatorów  oraz sędziów sporządzających oceny pracy kandydatów  w krótkim czasie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ogromna praca sekretariatów  w celu przygotowania  do kontroli  akt oraz danych statystycznych  , szczególnie gdy w jednym  wydziale do konkursu zgłosiło się kilku sędziów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 problemy z logowaniem się w systemie  informatycznym </a:t>
            </a: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Jakość legislacji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pl-PL" sz="2400" dirty="0" smtClean="0"/>
              <a:t>nagłe zmiany  ustawowe   : </a:t>
            </a:r>
          </a:p>
          <a:p>
            <a:pPr>
              <a:buNone/>
            </a:pPr>
            <a:r>
              <a:rPr lang="pl-PL" sz="2400" dirty="0" smtClean="0"/>
              <a:t>     - brak spokojnych i rzeczowych  konsultacji ze środowiskami zainteresowanymi  </a:t>
            </a:r>
          </a:p>
          <a:p>
            <a:pPr>
              <a:buNone/>
            </a:pPr>
            <a:r>
              <a:rPr lang="pl-PL" sz="2400" dirty="0" smtClean="0"/>
              <a:t>      -brak wcześniejszego przygotowania organizacyjnego  w zakresie tych zmian i szkoleń </a:t>
            </a:r>
          </a:p>
          <a:p>
            <a:pPr>
              <a:buNone/>
            </a:pPr>
            <a:endParaRPr lang="pl-PL" sz="1800" dirty="0" smtClean="0"/>
          </a:p>
          <a:p>
            <a:pPr>
              <a:buNone/>
            </a:pPr>
            <a:r>
              <a:rPr lang="pl-PL" sz="1800" i="1" dirty="0" smtClean="0"/>
              <a:t>Przykład :</a:t>
            </a:r>
          </a:p>
          <a:p>
            <a:r>
              <a:rPr lang="pl-PL" sz="1800" i="1" dirty="0" smtClean="0"/>
              <a:t> Dziennik Ustaw poz. 2439 z dnia 27 grudnia 2017 r., ustawa z dnia 24 listopada 2017 r. o zmianie ustawy o ochronie zdrowia psychicznego oraz niektórych innych ustaw, która weszła w życie  1 stycznia 2018 r.!!!  </a:t>
            </a:r>
          </a:p>
          <a:p>
            <a:r>
              <a:rPr lang="pl-PL" sz="1800" i="1" dirty="0" smtClean="0"/>
              <a:t> wprowadzono nowe  obowiązki  sądu  w toku prowadzonych już  postępowań (np.  obowiązkowy adwokat  z urzędu , wysłuchanie uczestnika ,opinie psychologa, neurologa i psychiatry )  </a:t>
            </a:r>
            <a:br>
              <a:rPr lang="pl-PL" sz="1800" i="1" dirty="0" smtClean="0"/>
            </a:br>
            <a:endParaRPr lang="pl-PL" sz="1800" i="1" dirty="0" smtClean="0"/>
          </a:p>
          <a:p>
            <a:pPr>
              <a:buNone/>
            </a:pPr>
            <a:r>
              <a:rPr lang="pl-PL" sz="1800" i="1" dirty="0" smtClean="0"/>
              <a:t>     </a:t>
            </a:r>
            <a:endParaRPr lang="pl-PL" sz="1800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Zła jakość  ustaw międzyresortowych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pl-PL" dirty="0" smtClean="0"/>
              <a:t>   problem dotyczy  tzw. ustaw medycznych, gdzie  dochodzi do zbiegu kompetencji Ministerstwa Sprawiedliwości i Ministerstwa  Zdrowia 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    brak dobrych rozwiązań w zakresie umieszczania nieprzytomnych pacjentów  w  Z.O.L. gdzie  stosujemy posiłkowo ustawę o zawodzie lekarza i dentysty , brak zabezpieczenia  ich interesów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  ustawa o ochronie zdrowia  psychicznego :   niemożliwe do zachowania  terminy 14 dniowe do wyznaczenia  i skutecznego przeprowadzenia rozprawy   w sprawach o leczenie psychiatryczne  lub umieszczenie w domu pomocy społecznej  ( obowiązek  wyznaczenia adwokata z urzędu ,  wysłuchania  uczestnika , wezwania biegłych , sporządzenia  opinii biegłych  , skutecznego  zawiadomienia  o terminie  rozprawy adwokata  , uczestnika  , świadków  , doręczenia  opinii  ) </a:t>
            </a:r>
          </a:p>
          <a:p>
            <a:pPr>
              <a:buNone/>
            </a:pPr>
            <a:r>
              <a:rPr lang="pl-PL" dirty="0" smtClean="0"/>
              <a:t> </a:t>
            </a:r>
          </a:p>
          <a:p>
            <a:pPr>
              <a:buFont typeface="Wingdings" pitchFamily="2" charset="2"/>
              <a:buChar char="Ø"/>
            </a:pPr>
            <a:endParaRPr lang="pl-PL" dirty="0" smtClean="0"/>
          </a:p>
          <a:p>
            <a:pPr>
              <a:buFont typeface="Wingdings" pitchFamily="2" charset="2"/>
              <a:buChar char="Ø"/>
            </a:pP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Konieczność ograniczenia kognicji sądów rodzinnych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 smtClean="0"/>
              <a:t> </a:t>
            </a:r>
            <a:r>
              <a:rPr lang="pl-PL" sz="3000" dirty="0" smtClean="0"/>
              <a:t>Np.    w zakresie zmiany  ustawy o wychowaniu w trzeźwości i przeciwdziałaniu alkoholizmowi</a:t>
            </a:r>
          </a:p>
          <a:p>
            <a:pPr>
              <a:buFont typeface="Wingdings" pitchFamily="2" charset="2"/>
              <a:buChar char="Ø"/>
            </a:pPr>
            <a:r>
              <a:rPr lang="pl-PL" sz="3000" dirty="0" smtClean="0"/>
              <a:t>postępowania  w tym zakresie  nie są efektywne , wymagają ogromnych kosztów ze Skarbu Państwa, licznych działań organizacyjnych sądu, kuratorów ,  szpitali psychiatrycznych , Policji , biegłych sądowych</a:t>
            </a:r>
          </a:p>
          <a:p>
            <a:pPr>
              <a:buFont typeface="Wingdings" pitchFamily="2" charset="2"/>
              <a:buChar char="Ø"/>
            </a:pPr>
            <a:r>
              <a:rPr lang="pl-PL" sz="3000" dirty="0" smtClean="0"/>
              <a:t>Raport Instytutu Wymiaru Sprawiedliwości z </a:t>
            </a:r>
            <a:r>
              <a:rPr lang="pl-PL" sz="3000" dirty="0" err="1" smtClean="0"/>
              <a:t>2017r</a:t>
            </a:r>
            <a:r>
              <a:rPr lang="pl-PL" sz="3000" dirty="0" smtClean="0"/>
              <a:t>. ,  przebadano zakończone  sprawy wykonawcze – tylko 13% skuteczność  </a:t>
            </a:r>
            <a:br>
              <a:rPr lang="pl-PL" sz="3000" dirty="0" smtClean="0"/>
            </a:br>
            <a:endParaRPr lang="pl-PL" sz="3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Rodziny zastępcze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pl-PL" sz="2800" dirty="0" smtClean="0"/>
              <a:t>brak wystarczającej liczby rodzin zastępczych</a:t>
            </a:r>
          </a:p>
          <a:p>
            <a:pPr>
              <a:buFont typeface="Wingdings" pitchFamily="2" charset="2"/>
              <a:buChar char="Ø"/>
            </a:pPr>
            <a:r>
              <a:rPr lang="pl-PL" sz="2800" dirty="0" smtClean="0"/>
              <a:t> dochodzi do umieszczania małoletnich w instytucjonalnej pieczy zastępczej </a:t>
            </a:r>
          </a:p>
          <a:p>
            <a:pPr>
              <a:buFont typeface="Wingdings" pitchFamily="2" charset="2"/>
              <a:buChar char="Ø"/>
            </a:pPr>
            <a:r>
              <a:rPr lang="pl-PL" sz="2800" dirty="0" smtClean="0"/>
              <a:t>zdarzają się przypadki rozdzielania rodzeństwa</a:t>
            </a:r>
          </a:p>
          <a:p>
            <a:pPr>
              <a:buNone/>
            </a:pPr>
            <a:r>
              <a:rPr lang="pl-PL" sz="2800" dirty="0" smtClean="0"/>
              <a:t>  ( małe dziecko w rodzinie zastępczej ,starsze w placówce )</a:t>
            </a:r>
          </a:p>
          <a:p>
            <a:pPr>
              <a:buFont typeface="Wingdings" pitchFamily="2" charset="2"/>
              <a:buChar char="Ø"/>
            </a:pPr>
            <a:r>
              <a:rPr lang="pl-PL" sz="2800" dirty="0" smtClean="0"/>
              <a:t>brak rodzin zstępczych  specjalistycznych i resocjalizacyjnych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dirty="0" smtClean="0"/>
              <a:t>Brak miejsc w placówkach leczenia psychiatrycznego i odwykowego dla dzieci i młodzieży 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pl-PL" sz="1900" b="1" dirty="0" smtClean="0"/>
              <a:t>art. 82 § 1 </a:t>
            </a:r>
            <a:r>
              <a:rPr lang="pl-PL" sz="1900" b="1" dirty="0" err="1" smtClean="0"/>
              <a:t>u.p.n</a:t>
            </a:r>
            <a:r>
              <a:rPr lang="pl-PL" sz="1900" b="1" dirty="0" smtClean="0"/>
              <a:t>. </a:t>
            </a:r>
            <a:r>
              <a:rPr lang="pl-PL" sz="1900" dirty="0" smtClean="0"/>
              <a:t>w zakresie kierowania nieletnich do zakładów leczniczych  odsyła do   Rozporządzenia  Ministra Zdrowia z dnia 20 kwietnia </a:t>
            </a:r>
            <a:r>
              <a:rPr lang="pl-PL" sz="1900" dirty="0" smtClean="0"/>
              <a:t>2005 r. </a:t>
            </a:r>
            <a:r>
              <a:rPr lang="pl-PL" sz="1900" dirty="0" smtClean="0"/>
              <a:t>w sprawie szczegółowych zasad kierowania , przyjmowania,  przenoszenia, zwalniania i pobytu    nieletnich w publicznych zakładach opieki zdrowotnej : </a:t>
            </a:r>
          </a:p>
          <a:p>
            <a:pPr>
              <a:buNone/>
            </a:pPr>
            <a:r>
              <a:rPr lang="pl-PL" sz="1900" b="1" dirty="0" smtClean="0"/>
              <a:t>       § 1  </a:t>
            </a:r>
            <a:r>
              <a:rPr lang="pl-PL" sz="1900" dirty="0" smtClean="0"/>
              <a:t>sąd jest organem odpowiedzialnym za kierowanie nieletnich  do zakładów opieki zdrowotnej </a:t>
            </a:r>
          </a:p>
          <a:p>
            <a:pPr>
              <a:buNone/>
            </a:pPr>
            <a:r>
              <a:rPr lang="pl-PL" sz="1900" b="1" dirty="0" smtClean="0"/>
              <a:t>        § </a:t>
            </a:r>
            <a:r>
              <a:rPr lang="pl-PL" sz="1900" dirty="0" smtClean="0"/>
              <a:t>6 -przed umieszczeniem sąd może zwrócić się  do Instytutu Psychiatrii i Neurologii w Warszawie o wskazanie właściwego zakładu , Instytut wskazuje sądowi właściwy zakład w terminie </a:t>
            </a:r>
            <a:r>
              <a:rPr lang="pl-PL" sz="1900" u="sng" dirty="0" smtClean="0"/>
              <a:t>14 dni </a:t>
            </a:r>
            <a:r>
              <a:rPr lang="pl-PL" sz="1900" dirty="0" smtClean="0"/>
              <a:t>od otrzymania  dokumentów </a:t>
            </a:r>
          </a:p>
          <a:p>
            <a:pPr>
              <a:buFont typeface="Wingdings" pitchFamily="2" charset="2"/>
              <a:buChar char="Ø"/>
            </a:pPr>
            <a:r>
              <a:rPr lang="pl-PL" sz="1900" smtClean="0"/>
              <a:t>    </a:t>
            </a:r>
            <a:r>
              <a:rPr lang="pl-PL" sz="1900" smtClean="0"/>
              <a:t>od </a:t>
            </a:r>
            <a:r>
              <a:rPr lang="pl-PL" sz="1900" dirty="0" smtClean="0"/>
              <a:t>2006 roku  Instytut  nie wykonuje tych zadań z uwagi na brak rozporządzeń w zakresie finansów  !!!! </a:t>
            </a:r>
          </a:p>
          <a:p>
            <a:pPr>
              <a:buFont typeface="Wingdings" pitchFamily="2" charset="2"/>
              <a:buChar char="Ø"/>
            </a:pPr>
            <a:r>
              <a:rPr lang="pl-PL" sz="1900" dirty="0" smtClean="0"/>
              <a:t> sędziowie osobiście dzwonią  Polsce szukając miejsca,  np. Szpital dla Nerwowo i Psychicznie Chorych w Lubiążu ,  30 łóżek  na cały kraj , okres oczekiwania na wolne miejsce – prawie  rok  !!!!( przypadki zgonu nieletnich przed wytypowaniem placówki leczniczej ) </a:t>
            </a:r>
          </a:p>
          <a:p>
            <a:pPr>
              <a:buNone/>
            </a:pPr>
            <a:endParaRPr lang="pl-PL" sz="2100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dirty="0" smtClean="0"/>
              <a:t>Problemy z ustanawianiem kandydatów  na opiekunów i kuratorów dla osób ubezwłasnowolnionych 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pl-PL" dirty="0" smtClean="0"/>
          </a:p>
          <a:p>
            <a:endParaRPr lang="pl-PL" dirty="0" smtClean="0"/>
          </a:p>
          <a:p>
            <a:pPr>
              <a:buFont typeface="Wingdings" pitchFamily="2" charset="2"/>
              <a:buChar char="Ø"/>
            </a:pPr>
            <a:r>
              <a:rPr lang="pl-PL" sz="3000" dirty="0" smtClean="0"/>
              <a:t>poszukiwania kandydatów  trwają często bardzo długo  </a:t>
            </a:r>
          </a:p>
          <a:p>
            <a:pPr>
              <a:buFont typeface="Wingdings" pitchFamily="2" charset="2"/>
              <a:buChar char="Ø"/>
            </a:pPr>
            <a:r>
              <a:rPr lang="pl-PL" sz="3000" dirty="0" smtClean="0"/>
              <a:t>zapytania do Okręgowych  Rad Adwokackich ,  Izb Radców Prawnych , Burmistrzów ,Starostów Gmin  itp. często nie przynoszą rezultatów </a:t>
            </a:r>
          </a:p>
          <a:p>
            <a:pPr>
              <a:buFont typeface="Wingdings" pitchFamily="2" charset="2"/>
              <a:buChar char="Ø"/>
            </a:pPr>
            <a:r>
              <a:rPr lang="pl-PL" sz="3000" dirty="0" smtClean="0"/>
              <a:t>ośrodki pomocy społecznej powinny  efektywniej wskazać kandydatów ,jednak ich  zakresy obowiązków  również stale są poszerzane  </a:t>
            </a:r>
            <a:br>
              <a:rPr lang="pl-PL" sz="3000" dirty="0" smtClean="0"/>
            </a:br>
            <a:endParaRPr lang="pl-PL" sz="3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Problemy w zakresie wydawania opinii specjalistycznych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pl-PL" dirty="0" smtClean="0"/>
              <a:t>brak  wystarczającej  liczby biegłych, szczególnie z zakresu psychiatrii i psychologii 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poziom opinii obniża się, koszty rosną ,  okresy oczekiwania wydłużają się 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długie okresy oczekiwania na opinie Opiniodawczego Zespołu Sądowych Specjalistów  ( duża liczba spraw, zaległości w opiniowaniu , problemy kadrowe i  skomplikowana  procedura konkursowa na stanowisko biegłych specjalistów ) 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Wstęp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pl-PL" dirty="0" smtClean="0"/>
              <a:t>od wielu lat brak reform skutecznie poprawiających  organizację i funkcjonowanie sądów rodzinnych 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 każdy Kongres Stowarzyszenia  Sędziów Rodzinnych w Polsce kończy się podjęciem uchwał  w których zgłaszane są  zmiany  ustawowe  (uchwały na stronie internetowej  Stowarzyszenia Sędziów Rodzinnych w Polsce) 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Wnioski o udzielenie zabezpieczenia w toku postępowań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pl-PL" i="1" dirty="0" smtClean="0"/>
              <a:t>    Czy konieczna jest zaskarżalność  takich postanowień , skoro ich  istotą jest szybkie zabezpieczenie roszczenia ? </a:t>
            </a:r>
          </a:p>
          <a:p>
            <a:pPr>
              <a:buFont typeface="Wingdings" pitchFamily="2" charset="2"/>
              <a:buChar char="Ø"/>
            </a:pPr>
            <a:r>
              <a:rPr lang="pl-PL" sz="2600" dirty="0" smtClean="0"/>
              <a:t>w spraw alimentacyjnych rozpoznanie wniosku  w terminie 7 dni , wystarczy tylko uprawdopodobnienie roszczenia </a:t>
            </a:r>
          </a:p>
          <a:p>
            <a:pPr>
              <a:buFont typeface="Wingdings" pitchFamily="2" charset="2"/>
              <a:buChar char="Ø"/>
            </a:pPr>
            <a:r>
              <a:rPr lang="pl-PL" sz="2600" dirty="0" smtClean="0"/>
              <a:t>możliwość żądania zmiany lub uchylenia postanowienia w zakresie udzielenia zabezpieczenia </a:t>
            </a:r>
          </a:p>
          <a:p>
            <a:pPr>
              <a:buFont typeface="Wingdings" pitchFamily="2" charset="2"/>
              <a:buChar char="Ø"/>
            </a:pPr>
            <a:r>
              <a:rPr lang="pl-PL" sz="2600" dirty="0" smtClean="0"/>
              <a:t>bardzo duża zaskarżalność </a:t>
            </a:r>
          </a:p>
          <a:p>
            <a:pPr>
              <a:buFont typeface="Wingdings" pitchFamily="2" charset="2"/>
              <a:buChar char="Ø"/>
            </a:pPr>
            <a:r>
              <a:rPr lang="pl-PL" sz="2600" dirty="0" smtClean="0"/>
              <a:t> zażalenie   wstrzymuje bieg sprawy głównej, znacząco wydłuża bieg postępowania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Tabela  alimentacyjna 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pl-PL" dirty="0" smtClean="0"/>
              <a:t> </a:t>
            </a:r>
            <a:r>
              <a:rPr lang="pl-PL" dirty="0" smtClean="0">
                <a:cs typeface="Arial" pitchFamily="34" charset="0"/>
              </a:rPr>
              <a:t>wprowadzenie tabeli alimentacyjnej  jako wytycznych dla sądów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>
                <a:cs typeface="Arial" pitchFamily="34" charset="0"/>
              </a:rPr>
              <a:t> zmiana w  k.p.c. – możliwość wydania nakazu  zapłaty,  podobnie jak w  postępowaniu upominawczym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>
                <a:cs typeface="Arial" pitchFamily="34" charset="0"/>
              </a:rPr>
              <a:t>wprowadzenie   formularzy  alimentacyjnych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Zalety tabel alimentacyjnych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pl-PL" dirty="0" smtClean="0"/>
              <a:t>powszechna znajomość kryteriów zasądzania alimentów dzięki tabeli  powinna znacząco wpłynąć na zmniejszenie ilości pozwów o alimenty składanych do sądów, wzrost liczby </a:t>
            </a:r>
            <a:r>
              <a:rPr lang="pl-PL" dirty="0" err="1" smtClean="0"/>
              <a:t>ugód</a:t>
            </a:r>
            <a:r>
              <a:rPr lang="pl-PL" dirty="0" smtClean="0"/>
              <a:t> alimentacyjnych 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/>
              <a:t>  wyeliminowany zostanie problem  zadłużenia alimentacyjnego powstałego wskutek długotrwałego procesu (alimenty są zasądzane od daty wniesienia pozwu)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/>
              <a:t>wyeliminowany zostanie  problem  dysproporcji orzeczniczych w  sądach    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/>
              <a:t>obniżeniu  ulegną koszty  Skarbu Państwa  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/>
              <a:t>przejrzyste i proste formularze alimentacyjne ( przy wpływie sprawy i  sprzeciwie )  wpłyną na koncentrację   istotnych okoliczności  i wniosków  dowodowych w sprawie 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/>
              <a:t> okres rozpoznania sprawy ulegnie skróceniu  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/>
              <a:t>zmniejszenie referatów  sędziów   rodzinnych  pozwoli na koncentrację   sędziów na  innych  pilnych  sprawach  rodzinnych, opiekuńczych, nieletnich, psychiatrycznych itp. i przyspieszy ich rozpoznanie 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Mediacje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pl-PL" sz="2800" dirty="0" smtClean="0"/>
              <a:t>coraz lepsza współpraca z mediatorami i  jakość </a:t>
            </a:r>
            <a:r>
              <a:rPr lang="pl-PL" sz="2800" dirty="0" err="1" smtClean="0"/>
              <a:t>ugód</a:t>
            </a:r>
            <a:r>
              <a:rPr lang="pl-PL" sz="2800" dirty="0" smtClean="0"/>
              <a:t> mediacyjnych</a:t>
            </a:r>
          </a:p>
          <a:p>
            <a:pPr>
              <a:buFont typeface="Wingdings" pitchFamily="2" charset="2"/>
              <a:buChar char="Ø"/>
            </a:pPr>
            <a:r>
              <a:rPr lang="pl-PL" sz="2800" dirty="0" smtClean="0"/>
              <a:t>konieczna dalsza poprawa organizacji pracy  sekretariatów  w związku z kolejnymi obowiązkami (np. priorytetowe  wykonywanie  zarządzeń dotyczących spotkań informacyjnych )</a:t>
            </a:r>
          </a:p>
          <a:p>
            <a:pPr>
              <a:buFont typeface="Wingdings" pitchFamily="2" charset="2"/>
              <a:buChar char="Ø"/>
            </a:pPr>
            <a:r>
              <a:rPr lang="pl-PL" sz="2800" dirty="0" smtClean="0"/>
              <a:t>nadal potrzebna jest edukacja prawna społeczeństwa w  zakresie mediacji </a:t>
            </a:r>
          </a:p>
          <a:p>
            <a:endParaRPr lang="pl-PL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System Losowego Przydziału Spraw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pl-PL" sz="2000" dirty="0" smtClean="0"/>
              <a:t>odejście od zasady rejonizacji na system  losowania  w sprawach rodzinnych i nieletnich powoduje  ,,rozdrobnienie spraw rodziny ” w referatach różnych sędziów (ewentualne łączenie spraw  wydłuża bieg sprawy pierwszej)    </a:t>
            </a:r>
          </a:p>
          <a:p>
            <a:pPr>
              <a:buFont typeface="Wingdings" pitchFamily="2" charset="2"/>
              <a:buChar char="Ø"/>
            </a:pPr>
            <a:r>
              <a:rPr lang="pl-PL" sz="2000" dirty="0" smtClean="0"/>
              <a:t>może wystąpić  problem z  wypracowaniem całościowego planu pracy z rodziną albowiem każdy skład sądu  podejmuje niezawisłą  decyzję  w konkretnej  sprawie</a:t>
            </a:r>
          </a:p>
          <a:p>
            <a:pPr>
              <a:buFont typeface="Wingdings" pitchFamily="2" charset="2"/>
              <a:buChar char="Ø"/>
            </a:pPr>
            <a:r>
              <a:rPr lang="pl-PL" sz="2000" dirty="0" smtClean="0"/>
              <a:t>zatraca się   system ścisłej współpracy w rejonie ( sędzia ,kurator, pracownik opieki społecznej, pedagog szkolny ,dzielnicowy itp. ) </a:t>
            </a:r>
          </a:p>
          <a:p>
            <a:pPr>
              <a:buNone/>
            </a:pPr>
            <a:r>
              <a:rPr lang="pl-PL" sz="2000" i="1" dirty="0" smtClean="0"/>
              <a:t>      Przykład :  jeden sędzia na podstawie akt </a:t>
            </a:r>
            <a:r>
              <a:rPr lang="pl-PL" sz="2000" i="1" dirty="0" err="1" smtClean="0"/>
              <a:t>Opm</a:t>
            </a:r>
            <a:r>
              <a:rPr lang="pl-PL" sz="2000" i="1" dirty="0" smtClean="0"/>
              <a:t> lub </a:t>
            </a:r>
            <a:r>
              <a:rPr lang="pl-PL" sz="2000" i="1" dirty="0" err="1" smtClean="0"/>
              <a:t>Nw</a:t>
            </a:r>
            <a:r>
              <a:rPr lang="pl-PL" sz="2000" i="1" dirty="0" smtClean="0"/>
              <a:t> wszczyna sprawę z urzędu </a:t>
            </a:r>
            <a:r>
              <a:rPr lang="pl-PL" sz="2000" i="1" dirty="0" err="1" smtClean="0"/>
              <a:t>Nsm</a:t>
            </a:r>
            <a:r>
              <a:rPr lang="pl-PL" sz="2000" i="1" dirty="0" smtClean="0"/>
              <a:t> lub </a:t>
            </a:r>
            <a:r>
              <a:rPr lang="pl-PL" sz="2000" i="1" dirty="0" err="1" smtClean="0"/>
              <a:t>Nkd</a:t>
            </a:r>
            <a:r>
              <a:rPr lang="pl-PL" sz="2000" i="1" dirty="0" smtClean="0"/>
              <a:t> , inny   sędzia ref. wyznaczony  w wyniku losowania  prowadzi sprawę i  dopiero zapozna się z materiałem zebranym w aktach opiekuńczych lub wykonawczych 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Dodatkowe czynności i problemy  związane z systemem losowania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pl-PL" dirty="0" smtClean="0"/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nie jest znany algorytm losowania 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 sprawy   losowane są nierównomiernie 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zdarzają się sytuacje okresowych przydziałów spraw tylko jednemu sędziemu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znaczne obciążenia sędziów pozostających w pracy  w okresie urlopowym 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System losowania spraw w sprawach rozwodowych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pl-PL" dirty="0" smtClean="0"/>
              <a:t>ten sam ławnik  przypisany  jest  do różnych sędziów 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konieczność zachowania tego samego składu (sędzia , dwóch ławników)   zmusza do planowania  wokandy  z udziałem różnych ławników 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limity  udziału ławników  w sprawach ( do 12  dni w ciągu roku, zwiększenie tylko z ważnych przyczyn )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wzrastają koszty udziału ławników w rozprawach ( czasami przyjeżdżają na 1 lub 2 rozprawy ), rzadko możliwe jest wyznaczenie pełnej wokandy w tym samym składzie 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w przypadku kolizji terminów ławnika z inną wokandą ,  choroby  lub innej usprawiedliwionej nieobecności  ławnika -dochodzi do wyznaczenia terminu dalszego lub odroczenia rozprawy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ławnicy zaczynają rezygnować   ( problem dotyczy   szczególnie  osób pracujących )</a:t>
            </a:r>
          </a:p>
          <a:p>
            <a:pPr>
              <a:buFont typeface="Wingdings" pitchFamily="2" charset="2"/>
              <a:buChar char="Ø"/>
            </a:pP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Składy w sprawach rodzinnych odwoławczych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pl-PL" sz="2600" dirty="0" smtClean="0"/>
              <a:t>konieczność zachowania tego samego składu  w sprawach odwoławczych ( sędzia referent z systemu losowania i dwóch sędziów)</a:t>
            </a:r>
          </a:p>
          <a:p>
            <a:pPr>
              <a:buFont typeface="Wingdings" pitchFamily="2" charset="2"/>
              <a:buChar char="Ø"/>
            </a:pPr>
            <a:r>
              <a:rPr lang="pl-PL" sz="2600" dirty="0" smtClean="0"/>
              <a:t>dochodzą  dodatkowe wokandy  w różnych składach  na sprawy odroczone ( kilka dodatkowych wokand w miesiącu ze szkodą na czas rozpoznania spraw  zażaleniowych na posiedzeniach niejawnych )</a:t>
            </a:r>
          </a:p>
          <a:p>
            <a:pPr>
              <a:lnSpc>
                <a:spcPct val="120000"/>
              </a:lnSpc>
              <a:buNone/>
            </a:pPr>
            <a:r>
              <a:rPr lang="pl-PL" dirty="0" smtClean="0"/>
              <a:t>     </a:t>
            </a:r>
            <a:r>
              <a:rPr lang="pl-PL" sz="2200" i="1" dirty="0" smtClean="0"/>
              <a:t>Uwaga  </a:t>
            </a:r>
            <a:r>
              <a:rPr lang="pl-PL" sz="2200" dirty="0" smtClean="0"/>
              <a:t>:  </a:t>
            </a:r>
            <a:r>
              <a:rPr lang="pl-PL" sz="2200" i="1" dirty="0" smtClean="0"/>
              <a:t>znaczne</a:t>
            </a:r>
            <a:r>
              <a:rPr lang="pl-PL" sz="2200" dirty="0" smtClean="0"/>
              <a:t> </a:t>
            </a:r>
            <a:r>
              <a:rPr lang="pl-PL" sz="2200" i="1" dirty="0" smtClean="0"/>
              <a:t>obciążenia wizytatorów   orzekających w wydziałach  odwoławczych ( 50 % wpływu  wszystkich  spraw  , dodatkowe wokandy,   wizytacje, lustracje ,  odpowiedzi na skargi , dokonywanie ocen kandydatów na sędziów sądów rejonowych i  okręgowych) </a:t>
            </a:r>
            <a:endParaRPr lang="pl-PL" sz="2200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Kwestia dwuinstancyjności sądownictwa rodzinnego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pl-PL" sz="2800" dirty="0" smtClean="0"/>
              <a:t>z uwagi na specyfikę spraw rodzinnych konieczne jest rozpoznawanie spraw rodzinnych przez  sędziego referenta z doświadczeniem w sprawach rodzinnych   również w toku postępowania przed sądem II instancji </a:t>
            </a:r>
          </a:p>
          <a:p>
            <a:pPr>
              <a:buFont typeface="Wingdings" pitchFamily="2" charset="2"/>
              <a:buChar char="Ø"/>
            </a:pPr>
            <a:r>
              <a:rPr lang="pl-PL" sz="2800" dirty="0" smtClean="0"/>
              <a:t>sprawy rodzinne rozpoznają sędziowie cywilni lub gospodarczy, zmiany orzeczeń są czasami  zaskoczeniem, wbrew ogólnie przyjętej  praktyce oraz liniom orzeczniczym ustalanym na szkoleniach i konferencjach specjalistycznych   </a:t>
            </a:r>
            <a:endParaRPr lang="pl-PL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Praca sekretariatów 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pl-PL" dirty="0" smtClean="0"/>
              <a:t>stosunkowo niskie wynagrodzenie, praca w stresie  i znaczne obciążenia pracowników sekretariatów  powodują bardzo duże  rotacje pracowników  i liczne zwolnienia lekarskie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doświadczeni sekretarze odchodzą , zarządzenia wykonywane są ze znacznym opóźnieniem 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 nowo przyjęty pracownik wymaga szkolenia i wsparcia doświadczonych osób, często popełnia błędy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znaczne  obciążenie obowiązkami  statystycznymi i odpowiedziami na pisma w ramach nadzoru administracyjnego </a:t>
            </a:r>
          </a:p>
          <a:p>
            <a:pPr>
              <a:buFont typeface="Wingdings" pitchFamily="2" charset="2"/>
              <a:buChar char="Ø"/>
            </a:pP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Stale poszerzające się  obowiązki sędziego rodzinnego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l-PL" u="sng" dirty="0" smtClean="0"/>
              <a:t> Sędzia rodzinny nie </a:t>
            </a:r>
            <a:r>
              <a:rPr lang="pl-PL" u="sng" dirty="0"/>
              <a:t> </a:t>
            </a:r>
            <a:r>
              <a:rPr lang="pl-PL" u="sng" dirty="0" smtClean="0"/>
              <a:t>orzeka tylko na rozprawach </a:t>
            </a:r>
          </a:p>
          <a:p>
            <a:pPr>
              <a:buNone/>
            </a:pPr>
            <a:endParaRPr lang="pl-PL" u="sng" dirty="0" smtClean="0"/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rozpoznaje sprawy pilne ,  wnioski o udzielenie zabezpieczenia 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prowadzi  czasochłonne  postępowania  wykonawcze i opiekuńcze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 całodobowe dyżury   </a:t>
            </a:r>
            <a:r>
              <a:rPr lang="pl-PL" dirty="0"/>
              <a:t>w sprawach nieletnich </a:t>
            </a:r>
            <a:endParaRPr lang="pl-PL" dirty="0" smtClean="0"/>
          </a:p>
          <a:p>
            <a:pPr>
              <a:buFont typeface="Wingdings" pitchFamily="2" charset="2"/>
              <a:buChar char="Ø"/>
            </a:pPr>
            <a:r>
              <a:rPr lang="pl-PL" dirty="0"/>
              <a:t> </a:t>
            </a:r>
            <a:r>
              <a:rPr lang="pl-PL" dirty="0" smtClean="0"/>
              <a:t>dyżury </a:t>
            </a:r>
            <a:r>
              <a:rPr lang="pl-PL" dirty="0"/>
              <a:t>z ustawy o przeciwdziałaniu przemocy w rodzinie </a:t>
            </a:r>
            <a:endParaRPr lang="pl-PL" dirty="0" smtClean="0"/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 dyżury </a:t>
            </a:r>
            <a:r>
              <a:rPr lang="pl-PL" dirty="0"/>
              <a:t>z ustawy o udzielaniu cudzoziemcom ochrony na terytorium Rzeczypospolitej </a:t>
            </a:r>
            <a:r>
              <a:rPr lang="pl-PL" dirty="0" smtClean="0"/>
              <a:t>Polskiej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 </a:t>
            </a:r>
            <a:r>
              <a:rPr lang="pl-PL" dirty="0" smtClean="0"/>
              <a:t> dyżury </a:t>
            </a:r>
            <a:r>
              <a:rPr lang="pl-PL" dirty="0"/>
              <a:t>w trybie ustawy z dnia 5 grudnia 1996 roku o zawodach lekarza i lekarza </a:t>
            </a:r>
            <a:r>
              <a:rPr lang="pl-PL" dirty="0" smtClean="0"/>
              <a:t>dentysty 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   dyżury z ustawy o ochronie zdrowia psychicznego 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 </a:t>
            </a:r>
            <a:r>
              <a:rPr lang="pl-PL" dirty="0" smtClean="0"/>
              <a:t> 1-2 razy w roku  kontrole   szpitali  psychiatrycznych , Młodzieżowych  Ośrodków  Wychowawczych  ,  Domów  Pomocy Społecznej, Zakładów Poprawczych , Schronisk Młodzieżowych , Policyjnych Izb Dziecka  </a:t>
            </a:r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2061</TotalTime>
  <Words>1473</Words>
  <Application>Microsoft Office PowerPoint</Application>
  <PresentationFormat>Pokaz na ekranie (4:3)</PresentationFormat>
  <Paragraphs>128</Paragraphs>
  <Slides>23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4" baseType="lpstr">
      <vt:lpstr>Motyw pakietu Office</vt:lpstr>
      <vt:lpstr>Organizacja sądownictwa rodzinnego - bariery i problemy. </vt:lpstr>
      <vt:lpstr>Wstęp </vt:lpstr>
      <vt:lpstr>System Losowego Przydziału Spraw </vt:lpstr>
      <vt:lpstr>Dodatkowe czynności i problemy  związane z systemem losowania </vt:lpstr>
      <vt:lpstr>System losowania spraw w sprawach rozwodowych </vt:lpstr>
      <vt:lpstr>Składy w sprawach rodzinnych odwoławczych </vt:lpstr>
      <vt:lpstr>Kwestia dwuinstancyjności sądownictwa rodzinnego</vt:lpstr>
      <vt:lpstr>Praca sekretariatów  </vt:lpstr>
      <vt:lpstr>Stale poszerzające się  obowiązki sędziego rodzinnego </vt:lpstr>
      <vt:lpstr>Braki kadrowe wśród sędziów  - kilkaset wakatów  </vt:lpstr>
      <vt:lpstr>Referendarze </vt:lpstr>
      <vt:lpstr>Kwestia awansu zawodowego  sędziów </vt:lpstr>
      <vt:lpstr>Jakość legislacji </vt:lpstr>
      <vt:lpstr>Zła jakość  ustaw międzyresortowych </vt:lpstr>
      <vt:lpstr>Konieczność ograniczenia kognicji sądów rodzinnych </vt:lpstr>
      <vt:lpstr>Rodziny zastępcze </vt:lpstr>
      <vt:lpstr>Brak miejsc w placówkach leczenia psychiatrycznego i odwykowego dla dzieci i młodzieży </vt:lpstr>
      <vt:lpstr>Problemy z ustanawianiem kandydatów  na opiekunów i kuratorów dla osób ubezwłasnowolnionych </vt:lpstr>
      <vt:lpstr>Problemy w zakresie wydawania opinii specjalistycznych </vt:lpstr>
      <vt:lpstr>Wnioski o udzielenie zabezpieczenia w toku postępowań </vt:lpstr>
      <vt:lpstr>Tabela  alimentacyjna  </vt:lpstr>
      <vt:lpstr>Zalety tabel alimentacyjnych </vt:lpstr>
      <vt:lpstr>Mediacje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Organizacja sądownictwa rodzinnego - bariery i problemy.</dc:title>
  <dc:creator>Ewa</dc:creator>
  <cp:lastModifiedBy>Ewa</cp:lastModifiedBy>
  <cp:revision>32</cp:revision>
  <dcterms:created xsi:type="dcterms:W3CDTF">2018-06-16T14:47:58Z</dcterms:created>
  <dcterms:modified xsi:type="dcterms:W3CDTF">2018-06-23T09:55:31Z</dcterms:modified>
</cp:coreProperties>
</file>