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7" r:id="rId3"/>
    <p:sldId id="259" r:id="rId4"/>
    <p:sldId id="260" r:id="rId5"/>
    <p:sldId id="276" r:id="rId6"/>
    <p:sldId id="275" r:id="rId7"/>
    <p:sldId id="266" r:id="rId8"/>
    <p:sldId id="264" r:id="rId9"/>
    <p:sldId id="272" r:id="rId10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154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4D7-CB67-4FB9-8DDE-41CDD7C6052E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B553-C13F-461F-8AEB-1693E885D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21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CBB7-DA86-45F1-BEF4-ECB9F6F36D6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15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5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8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2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23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5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05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4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57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4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4949-99A7-4632-9FF4-67F09DB57297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867C-9A1D-423F-8929-6D45357D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5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@ekon.org.pl" TargetMode="External"/><Relationship Id="rId2" Type="http://schemas.openxmlformats.org/officeDocument/2006/relationships/hyperlink" Target="http://www.ekon.org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8493" y="1927384"/>
            <a:ext cx="939165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600" b="1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„NIEPEŁNOSPRAWNI DLA ŚRODOWISKA EKON”</a:t>
            </a:r>
            <a:r>
              <a:rPr lang="pl-PL" sz="3600" b="1" dirty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6079" y="5112431"/>
            <a:ext cx="9144000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Warszawa, 10-05-18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4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01571" y="3477535"/>
            <a:ext cx="159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o</a:t>
            </a:r>
            <a:r>
              <a:rPr lang="pl-PL" sz="2000" b="1" dirty="0" smtClean="0"/>
              <a:t>rganizacja </a:t>
            </a:r>
          </a:p>
          <a:p>
            <a:pPr algn="ctr"/>
            <a:r>
              <a:rPr lang="pl-PL" sz="2000" b="1" dirty="0" smtClean="0"/>
              <a:t>pozarządowa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43405" y="3339036"/>
            <a:ext cx="2112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l</a:t>
            </a:r>
            <a:r>
              <a:rPr lang="pl-PL" sz="2000" b="1" dirty="0" smtClean="0"/>
              <a:t>ider </a:t>
            </a:r>
          </a:p>
          <a:p>
            <a:pPr algn="ctr"/>
            <a:r>
              <a:rPr lang="pl-PL" sz="2000" b="1" dirty="0" smtClean="0"/>
              <a:t>zrównoważonego </a:t>
            </a:r>
            <a:br>
              <a:rPr lang="pl-PL" sz="2000" b="1" dirty="0" smtClean="0"/>
            </a:br>
            <a:r>
              <a:rPr lang="pl-PL" sz="2000" b="1" dirty="0" smtClean="0"/>
              <a:t>rozwoju</a:t>
            </a:r>
            <a:endParaRPr lang="pl-PL" sz="2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728369" y="3492924"/>
            <a:ext cx="1579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d</a:t>
            </a:r>
            <a:r>
              <a:rPr lang="pl-PL" sz="2000" b="1" dirty="0" smtClean="0"/>
              <a:t>ziała </a:t>
            </a:r>
          </a:p>
          <a:p>
            <a:pPr algn="ctr"/>
            <a:r>
              <a:rPr lang="pl-PL" sz="2000" b="1" dirty="0" smtClean="0"/>
              <a:t>od 2003 roku</a:t>
            </a:r>
            <a:endParaRPr lang="pl-PL" sz="2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908859" y="4598122"/>
            <a:ext cx="6366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Przedsiębiorstwo społeczne zajmujące się aktywizacją społeczną i zawodową osób zagrożonych wykluczeniem społecznym, w głównej mierze osób ze znacznym i umiarkowanym stopniem niepełnosprawności, w tym chorujących psychicznie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675894" y="498505"/>
            <a:ext cx="6895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EKON</a:t>
            </a:r>
            <a:endParaRPr lang="pl-PL" sz="44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r="6967" b="6266"/>
          <a:stretch/>
        </p:blipFill>
        <p:spPr bwMode="auto">
          <a:xfrm>
            <a:off x="3395725" y="4790209"/>
            <a:ext cx="1207448" cy="120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56" y="1889240"/>
            <a:ext cx="1467938" cy="12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12802"/>
          <a:stretch/>
        </p:blipFill>
        <p:spPr bwMode="auto">
          <a:xfrm>
            <a:off x="2047009" y="1768296"/>
            <a:ext cx="1205346" cy="15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"/>
          <a:stretch/>
        </p:blipFill>
        <p:spPr bwMode="auto">
          <a:xfrm>
            <a:off x="8790227" y="1889240"/>
            <a:ext cx="1361691" cy="12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78348" y="498505"/>
            <a:ext cx="3490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MISJA EKON</a:t>
            </a:r>
            <a:endParaRPr lang="pl-PL" sz="44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296330" y="4650785"/>
            <a:ext cx="174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wykluczenie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09734" y="4678493"/>
            <a:ext cx="14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integracja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94304" y="4664640"/>
            <a:ext cx="144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włączenie</a:t>
            </a:r>
            <a:endParaRPr lang="pl-PL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47" y="2735083"/>
            <a:ext cx="1838900" cy="13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04" y="2755865"/>
            <a:ext cx="1360728" cy="13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7355" r="11383" b="8729"/>
          <a:stretch/>
        </p:blipFill>
        <p:spPr bwMode="auto">
          <a:xfrm>
            <a:off x="5434445" y="2735083"/>
            <a:ext cx="1381991" cy="141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6" y="1305374"/>
            <a:ext cx="4370121" cy="477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36" y="5951546"/>
            <a:ext cx="300226" cy="13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914128" y="483304"/>
            <a:ext cx="6411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„EKO PRACA”</a:t>
            </a:r>
            <a:endParaRPr lang="pl-PL" sz="44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Hubert\Desktop\Pullpit\Pulpit\Strona www\Fotki\zdjecia-hubert\Zdjęcia profesjonalne - po projekcie Carrefour\IMG_03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527" y="2369368"/>
            <a:ext cx="3451184" cy="2923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17" y="2062467"/>
            <a:ext cx="1285546" cy="118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"/>
          <a:stretch/>
        </p:blipFill>
        <p:spPr bwMode="auto">
          <a:xfrm>
            <a:off x="5308195" y="3590388"/>
            <a:ext cx="1248768" cy="120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650222" y="2454695"/>
            <a:ext cx="5102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Projekt realizowany od 2004 roku</a:t>
            </a:r>
          </a:p>
          <a:p>
            <a:pPr algn="ctr"/>
            <a:r>
              <a:rPr lang="pl-PL" sz="2000" b="1" dirty="0" smtClean="0"/>
              <a:t>Łączy działania proekologiczne z prozatrudnieniowymi</a:t>
            </a:r>
            <a:endParaRPr lang="pl-PL" sz="20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790314" y="4386594"/>
            <a:ext cx="5999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Tworzenie miejsc pracy przy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 smtClean="0"/>
              <a:t>zbiórce i sortowaniu odpadów opakowaniowych</a:t>
            </a:r>
            <a:endParaRPr lang="pl-PL" sz="2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/>
              <a:t>z</a:t>
            </a:r>
            <a:r>
              <a:rPr lang="pl-PL" sz="2000" b="1" dirty="0" smtClean="0"/>
              <a:t>biórce i przetwarzaniu </a:t>
            </a:r>
            <a:r>
              <a:rPr lang="pl-PL" sz="2000" b="1" dirty="0" err="1" smtClean="0"/>
              <a:t>elektroodpadów</a:t>
            </a:r>
            <a:endParaRPr lang="pl-PL" sz="2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b="1" dirty="0"/>
              <a:t>n</a:t>
            </a:r>
            <a:r>
              <a:rPr lang="pl-PL" sz="2000" b="1" dirty="0" smtClean="0"/>
              <a:t>iszczeniu dokumentów, dysków, kart pamięci</a:t>
            </a:r>
          </a:p>
        </p:txBody>
      </p:sp>
    </p:spTree>
    <p:extLst>
      <p:ext uri="{BB962C8B-B14F-4D97-AF65-F5344CB8AC3E}">
        <p14:creationId xmlns:p14="http://schemas.microsoft.com/office/powerpoint/2010/main" val="938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Zamówienia w realizacji – Wykonawca EKON</a:t>
            </a:r>
            <a:endParaRPr lang="pl-PL" sz="36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0184"/>
            <a:ext cx="10515600" cy="47067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 smtClean="0"/>
              <a:t>Zamawiający: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b="1" dirty="0" smtClean="0"/>
              <a:t>Miasto Stołeczne Warszawa, Zakład Gospodarowania Nieruchomościami, Dzielnica Wawer m.st. Warszawy </a:t>
            </a:r>
            <a:r>
              <a:rPr lang="pl-PL" sz="2400" dirty="0"/>
              <a:t> </a:t>
            </a:r>
            <a:r>
              <a:rPr lang="pl-PL" sz="2400" dirty="0" smtClean="0"/>
              <a:t>I-XII 2018</a:t>
            </a:r>
          </a:p>
          <a:p>
            <a:r>
              <a:rPr lang="pl-PL" sz="1900" dirty="0" smtClean="0"/>
              <a:t>utrzymanie czystości i porządku na wyznaczonych terenach m.in. pasy zieleni, place zabaw, parkingi, ulice</a:t>
            </a:r>
          </a:p>
          <a:p>
            <a:r>
              <a:rPr lang="pl-PL" sz="1800" dirty="0" smtClean="0"/>
              <a:t>20 osób z niepełnosprawnością</a:t>
            </a:r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2400" b="1" dirty="0" smtClean="0"/>
              <a:t>Miejskie Przedsiębiorstwo Oczyszczania w m.st. Warszawie </a:t>
            </a:r>
            <a:r>
              <a:rPr lang="pl-PL" sz="2400" dirty="0" smtClean="0"/>
              <a:t>II-VIII 2018</a:t>
            </a:r>
            <a:endParaRPr lang="pl-PL" sz="2400" dirty="0"/>
          </a:p>
          <a:p>
            <a:r>
              <a:rPr lang="pl-PL" sz="1900" dirty="0" smtClean="0"/>
              <a:t>ręczne sortowanie odpadów surowcowych na potrzeby MPO Sp. z o.o. </a:t>
            </a:r>
          </a:p>
          <a:p>
            <a:r>
              <a:rPr lang="pl-PL" sz="1800" dirty="0" smtClean="0"/>
              <a:t>40 osób z niepełnosprawnością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b="1" dirty="0" smtClean="0"/>
              <a:t>Klauzule wykorzystane w powyższych zamówieniach:</a:t>
            </a:r>
          </a:p>
          <a:p>
            <a:pPr lvl="1"/>
            <a:r>
              <a:rPr lang="pl-PL" sz="1600" dirty="0" smtClean="0">
                <a:latin typeface="Cambria" panose="02040503050406030204" pitchFamily="18" charset="0"/>
              </a:rPr>
              <a:t>klauzula </a:t>
            </a:r>
            <a:r>
              <a:rPr lang="pl-PL" sz="1600" dirty="0">
                <a:latin typeface="Cambria" panose="02040503050406030204" pitchFamily="18" charset="0"/>
              </a:rPr>
              <a:t>zastrzeżona (art. 22, ust. 2 i 2a </a:t>
            </a:r>
            <a:r>
              <a:rPr lang="pl-PL" sz="1600" dirty="0" err="1">
                <a:latin typeface="Cambria" panose="02040503050406030204" pitchFamily="18" charset="0"/>
              </a:rPr>
              <a:t>Pzp</a:t>
            </a:r>
            <a:r>
              <a:rPr lang="pl-PL" sz="1600" dirty="0" smtClean="0">
                <a:latin typeface="Cambria" panose="02040503050406030204" pitchFamily="18" charset="0"/>
              </a:rPr>
              <a:t>),</a:t>
            </a:r>
          </a:p>
          <a:p>
            <a:pPr lvl="1"/>
            <a:r>
              <a:rPr lang="pl-PL" sz="1600" dirty="0" smtClean="0">
                <a:latin typeface="Cambria" panose="02040503050406030204" pitchFamily="18" charset="0"/>
              </a:rPr>
              <a:t>klauzula </a:t>
            </a:r>
            <a:r>
              <a:rPr lang="pl-PL" sz="1600" dirty="0">
                <a:latin typeface="Cambria" panose="02040503050406030204" pitchFamily="18" charset="0"/>
              </a:rPr>
              <a:t>zatrudnieniowa (art. 29, ust. 4 </a:t>
            </a:r>
            <a:r>
              <a:rPr lang="pl-PL" sz="1600" dirty="0" err="1">
                <a:latin typeface="Cambria" panose="02040503050406030204" pitchFamily="18" charset="0"/>
              </a:rPr>
              <a:t>Pzp</a:t>
            </a:r>
            <a:r>
              <a:rPr lang="pl-PL" sz="1600" dirty="0" smtClean="0">
                <a:latin typeface="Cambria" panose="02040503050406030204" pitchFamily="18" charset="0"/>
              </a:rPr>
              <a:t>)</a:t>
            </a:r>
            <a:endParaRPr lang="pl-PL" sz="1600" dirty="0">
              <a:latin typeface="Cambria" panose="02040503050406030204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5221" y="1090840"/>
            <a:ext cx="10141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Klauzule społeczne dają możliwość: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sz="2000" dirty="0" smtClean="0"/>
              <a:t>Wyrównania szans przedsiębiorstw społecznych w ubieganiu się o zamówienia publiczne</a:t>
            </a:r>
          </a:p>
          <a:p>
            <a:r>
              <a:rPr lang="pl-PL" sz="2000" dirty="0" smtClean="0"/>
              <a:t>Utrzymania się przedsiębiorstw społecznych na rynku </a:t>
            </a:r>
          </a:p>
          <a:p>
            <a:r>
              <a:rPr lang="pl-PL" sz="2000" dirty="0" smtClean="0"/>
              <a:t>Aktywizacji zawodowej osób w najtrudniejszej sytuacji na rynku pracy</a:t>
            </a:r>
          </a:p>
          <a:p>
            <a:r>
              <a:rPr lang="pl-PL" sz="2000" dirty="0" smtClean="0"/>
              <a:t>CSR (Społeczna Odpowiedzialność Biznesu)</a:t>
            </a:r>
          </a:p>
          <a:p>
            <a:endParaRPr lang="pl-PL" sz="20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970-5E19-45AC-BD1C-AF777BE46884}" type="slidenum">
              <a:rPr lang="pl-PL" smtClean="0"/>
              <a:t>6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0917" r="4911" b="5577"/>
          <a:stretch/>
        </p:blipFill>
        <p:spPr bwMode="auto">
          <a:xfrm>
            <a:off x="7564582" y="1470184"/>
            <a:ext cx="3886200" cy="22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670" r="3916"/>
          <a:stretch/>
        </p:blipFill>
        <p:spPr bwMode="auto">
          <a:xfrm>
            <a:off x="7481455" y="3813463"/>
            <a:ext cx="3896590" cy="236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139815" y="483303"/>
            <a:ext cx="660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KOGO TO ROBIMY</a:t>
            </a:r>
            <a:endParaRPr lang="pl-PL" sz="44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472" flipH="1">
            <a:off x="336383" y="4502823"/>
            <a:ext cx="2016974" cy="114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472" flipH="1">
            <a:off x="343182" y="2113513"/>
            <a:ext cx="1861722" cy="114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987138" y="2181437"/>
            <a:ext cx="603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PAWEŁ 30 LAT, PRACOWNIK FIZYCZNY</a:t>
            </a:r>
          </a:p>
          <a:p>
            <a:pPr algn="ctr"/>
            <a:r>
              <a:rPr lang="pl-PL" sz="2000" b="1" dirty="0"/>
              <a:t>n</a:t>
            </a:r>
            <a:r>
              <a:rPr lang="pl-PL" sz="2000" b="1" dirty="0" smtClean="0"/>
              <a:t>iepełnosprawność ruchowa</a:t>
            </a:r>
            <a:endParaRPr lang="pl-PL" sz="20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987138" y="4602517"/>
            <a:ext cx="603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JANUSZ 58 LAT, PRACOWNIK BIUROWY</a:t>
            </a:r>
          </a:p>
          <a:p>
            <a:pPr algn="ctr"/>
            <a:r>
              <a:rPr lang="pl-PL" sz="2000" b="1" dirty="0"/>
              <a:t>n</a:t>
            </a:r>
            <a:r>
              <a:rPr lang="pl-PL" sz="2000" b="1" dirty="0" smtClean="0"/>
              <a:t>iepełnosprawność sprzężona </a:t>
            </a:r>
            <a:endParaRPr lang="pl-PL" sz="20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0025" y="541194"/>
            <a:ext cx="1943101" cy="117391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39040" y="483303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10AD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NAGRODY</a:t>
            </a:r>
            <a:endParaRPr lang="pl-PL" sz="4400" dirty="0">
              <a:solidFill>
                <a:srgbClr val="10AD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78" y="1496289"/>
            <a:ext cx="1456270" cy="13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78" y="2867891"/>
            <a:ext cx="1639568" cy="18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580821" y="6225551"/>
            <a:ext cx="11078369" cy="2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07" y="4759033"/>
            <a:ext cx="1925766" cy="116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972792" y="1828147"/>
            <a:ext cx="603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LIDER ZRÓWNOWAŻONEGO ROZWOJU - 2014</a:t>
            </a:r>
          </a:p>
          <a:p>
            <a:pPr algn="ctr"/>
            <a:r>
              <a:rPr lang="pl-PL" sz="2000" b="1" dirty="0" smtClean="0"/>
              <a:t>za tworzenie miejsc pracy dla osób niepełnosprawnych</a:t>
            </a:r>
            <a:endParaRPr lang="pl-PL" sz="2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41220" y="3305629"/>
            <a:ext cx="5102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NAGRODA m. st. WARSZAWY - 2014</a:t>
            </a:r>
          </a:p>
          <a:p>
            <a:pPr algn="ctr"/>
            <a:r>
              <a:rPr lang="pl-PL" sz="2000" b="1" dirty="0"/>
              <a:t>w</a:t>
            </a:r>
            <a:r>
              <a:rPr lang="pl-PL" sz="2000" b="1" dirty="0" smtClean="0"/>
              <a:t> uznaniu zasług dla stolicy </a:t>
            </a:r>
            <a:br>
              <a:rPr lang="pl-PL" sz="2000" b="1" dirty="0" smtClean="0"/>
            </a:br>
            <a:r>
              <a:rPr lang="pl-PL" sz="2000" b="1" dirty="0" smtClean="0"/>
              <a:t>Rzeczypospolitej Polskiej</a:t>
            </a:r>
            <a:endParaRPr lang="pl-PL" sz="20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441219" y="4988838"/>
            <a:ext cx="51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NAGRODA GŁÓWNA - 2006 </a:t>
            </a:r>
            <a:br>
              <a:rPr lang="pl-PL" sz="2000" b="1" dirty="0" smtClean="0"/>
            </a:br>
            <a:r>
              <a:rPr lang="pl-PL" sz="2000" b="1" dirty="0" smtClean="0"/>
              <a:t>za projekt „EKO PRACA”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6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6657" y="485549"/>
            <a:ext cx="9144000" cy="23876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STOWARZYSZENIE</a:t>
            </a:r>
            <a:r>
              <a:rPr lang="pl-P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„NIEPEŁNOSPRAWNI DLA ŚRODOWISKA </a:t>
            </a:r>
            <a:r>
              <a:rPr lang="pl-PL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EKON</a:t>
            </a:r>
            <a:r>
              <a:rPr lang="pl-P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pl-PL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308123"/>
            <a:ext cx="9144000" cy="1655762"/>
          </a:xfrm>
        </p:spPr>
        <p:txBody>
          <a:bodyPr>
            <a:noAutofit/>
          </a:bodyPr>
          <a:lstStyle/>
          <a:p>
            <a:r>
              <a:rPr lang="pl-PL" sz="2000" b="1" dirty="0">
                <a:cs typeface="Times New Roman" pitchFamily="18" charset="0"/>
              </a:rPr>
              <a:t>u</a:t>
            </a:r>
            <a:r>
              <a:rPr lang="pl-PL" sz="2000" b="1" dirty="0" smtClean="0">
                <a:cs typeface="Times New Roman" pitchFamily="18" charset="0"/>
              </a:rPr>
              <a:t>l. Mortkowicza 5</a:t>
            </a:r>
          </a:p>
          <a:p>
            <a:r>
              <a:rPr lang="pl-PL" sz="2000" b="1" dirty="0" smtClean="0">
                <a:cs typeface="Times New Roman" pitchFamily="18" charset="0"/>
              </a:rPr>
              <a:t>02-823 Warszawa</a:t>
            </a:r>
          </a:p>
          <a:p>
            <a:r>
              <a:rPr lang="pl-PL" sz="2000" b="1" dirty="0">
                <a:cs typeface="Times New Roman" pitchFamily="18" charset="0"/>
              </a:rPr>
              <a:t>t</a:t>
            </a:r>
            <a:r>
              <a:rPr lang="pl-PL" sz="2000" b="1" dirty="0" smtClean="0">
                <a:cs typeface="Times New Roman" pitchFamily="18" charset="0"/>
              </a:rPr>
              <a:t>el. 22 546 60 65/22 729 40 04</a:t>
            </a:r>
          </a:p>
          <a:p>
            <a:r>
              <a:rPr lang="pl-PL" sz="2000" dirty="0" smtClean="0">
                <a:cs typeface="Times New Roman" pitchFamily="18" charset="0"/>
                <a:hlinkClick r:id="rId2"/>
              </a:rPr>
              <a:t>www.ekon.org.pl</a:t>
            </a:r>
            <a:endParaRPr lang="pl-PL" sz="2000" dirty="0" smtClean="0">
              <a:cs typeface="Times New Roman" pitchFamily="18" charset="0"/>
            </a:endParaRPr>
          </a:p>
          <a:p>
            <a:r>
              <a:rPr lang="pl-PL" sz="2000" dirty="0" smtClean="0">
                <a:cs typeface="Times New Roman" pitchFamily="18" charset="0"/>
                <a:hlinkClick r:id="rId3"/>
              </a:rPr>
              <a:t>sekretariat@ekon.org.pl</a:t>
            </a:r>
            <a:r>
              <a:rPr lang="pl-PL" sz="20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0" y="296266"/>
            <a:ext cx="1943101" cy="11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3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261</Words>
  <Application>Microsoft Office PowerPoint</Application>
  <PresentationFormat>Niestandardowy</PresentationFormat>
  <Paragraphs>64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STOWARZYSZENIE „NIEPEŁNOSPRAWNI DLA ŚRODOWISKA EKON” </vt:lpstr>
      <vt:lpstr>Prezentacja programu PowerPoint</vt:lpstr>
      <vt:lpstr>Prezentacja programu PowerPoint</vt:lpstr>
      <vt:lpstr>Prezentacja programu PowerPoint</vt:lpstr>
      <vt:lpstr>Zamówienia w realizacji – Wykonawca EKON</vt:lpstr>
      <vt:lpstr> </vt:lpstr>
      <vt:lpstr>Prezentacja programu PowerPoint</vt:lpstr>
      <vt:lpstr>Prezentacja programu PowerPoint</vt:lpstr>
      <vt:lpstr>STOWARZYSZENIE  „NIEPEŁNOSPRAWNI DLA ŚRODOWISKA EKON”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Hubert Pik</dc:creator>
  <cp:lastModifiedBy>Marek Tenerowicz</cp:lastModifiedBy>
  <cp:revision>49</cp:revision>
  <cp:lastPrinted>2016-03-02T12:33:17Z</cp:lastPrinted>
  <dcterms:created xsi:type="dcterms:W3CDTF">2015-07-27T12:27:39Z</dcterms:created>
  <dcterms:modified xsi:type="dcterms:W3CDTF">2018-05-07T07:48:43Z</dcterms:modified>
</cp:coreProperties>
</file>