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4" r:id="rId10"/>
    <p:sldId id="260" r:id="rId11"/>
    <p:sldId id="261" r:id="rId12"/>
    <p:sldId id="262" r:id="rId13"/>
    <p:sldId id="269" r:id="rId14"/>
    <p:sldId id="263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PA\Desktop\A%20KKw%202017-2018\System%20terapeutyczn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PA\Desktop\A%20KKw%202017-2018\System%20terapeutyczn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PA\Desktop\A%20KKw%202017-2018\System%20terapeutyczn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PA\Desktop\A%20KKw%202017-2018\System%20terapeutyczn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PA\Desktop\do%20pracy%20sierpie&#324;%202017\Jedynak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Skazani </a:t>
            </a:r>
            <a:r>
              <a:rPr lang="pl-PL" sz="1600" b="1"/>
              <a:t>zakwalifikowani do systemu terapeutycznego </a:t>
            </a:r>
            <a:r>
              <a:rPr lang="en-US" sz="1600" b="1"/>
              <a:t>poza oddziałem</a:t>
            </a:r>
            <a:r>
              <a:rPr lang="pl-PL" sz="1600" b="1"/>
              <a:t> terapeutycznym (30.09.2017,  N= 709)</a:t>
            </a:r>
            <a:endParaRPr lang="en-US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957849567992801E-2"/>
          <c:y val="0.1532532277527715"/>
          <c:w val="0.94602114252560243"/>
          <c:h val="0.7750720951876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'[System terapeutyczny.xlsx]Arkusz1'!$B$21</c:f>
              <c:strCache>
                <c:ptCount val="1"/>
                <c:pt idx="0">
                  <c:v>Skazani w systemie terapeutycznym poza oddziałem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310923466190582E-3"/>
                  <c:y val="-4.193548440354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310923466190582E-3"/>
                  <c:y val="-3.7741935963194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230576879819457E-3"/>
                      <c:h val="4.212419408336542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1932770398571754E-3"/>
                  <c:y val="0.272580648623071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3209677587118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'[System terapeutyczny.xlsx]Arkusz1'!$A$22:$A$25</c:f>
              <c:strCache>
                <c:ptCount val="4"/>
                <c:pt idx="0">
                  <c:v>z niepsychotycznymi zaburzeniami psychicznymi, upośledzeni umysłowo</c:v>
                </c:pt>
                <c:pt idx="1">
                  <c:v>z zaburzeniami preferencji seksualnych</c:v>
                </c:pt>
                <c:pt idx="2">
                  <c:v>uzależnieni od alkoholu</c:v>
                </c:pt>
                <c:pt idx="3">
                  <c:v>uzależnieni od środków odurzających lub psychotropowych</c:v>
                </c:pt>
              </c:strCache>
            </c:strRef>
          </c:cat>
          <c:val>
            <c:numRef>
              <c:f>'[System terapeutyczny.xlsx]Arkusz1'!$B$22:$B$25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485</c:v>
                </c:pt>
                <c:pt idx="3">
                  <c:v>224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23032272"/>
        <c:axId val="1723028464"/>
        <c:axId val="0"/>
      </c:bar3DChart>
      <c:catAx>
        <c:axId val="172303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23028464"/>
        <c:crosses val="autoZero"/>
        <c:auto val="1"/>
        <c:lblAlgn val="ctr"/>
        <c:lblOffset val="100"/>
        <c:noMultiLvlLbl val="0"/>
      </c:catAx>
      <c:valAx>
        <c:axId val="172302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2303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Skazani zakwalifikowani do oddziałów terapeutycznych (30.09.2017 r., N=3993)</a:t>
            </a:r>
            <a:r>
              <a:rPr lang="pl-PL" sz="1400"/>
              <a:t>  </a:t>
            </a:r>
          </a:p>
        </c:rich>
      </c:tx>
      <c:layout>
        <c:manualLayout>
          <c:xMode val="edge"/>
          <c:yMode val="edge"/>
          <c:x val="0.12906153215570929"/>
          <c:y val="8.387096880709892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184740118284251E-2"/>
          <c:y val="0.13530484042805233"/>
          <c:w val="0.93979425197531097"/>
          <c:h val="0.652798458887458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'[System terapeutyczny.xlsx]Arkusz1'!$B$15</c:f>
              <c:strCache>
                <c:ptCount val="1"/>
                <c:pt idx="0">
                  <c:v>Skazani w oddziałach terapeutycznych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'[System terapeutyczny.xlsx]Arkusz1'!$A$16:$A$19</c:f>
              <c:strCache>
                <c:ptCount val="4"/>
                <c:pt idx="0">
                  <c:v>z niepsychotycznymi zaburzeniami psychicznymi, upośledzeni umysłowo</c:v>
                </c:pt>
                <c:pt idx="1">
                  <c:v>z zaburzeniami preferencji seksualnych</c:v>
                </c:pt>
                <c:pt idx="2">
                  <c:v>uzależnieni od alkoholu</c:v>
                </c:pt>
                <c:pt idx="3">
                  <c:v>uzależnieni od środków odurzających lub psychotropowych</c:v>
                </c:pt>
              </c:strCache>
            </c:strRef>
          </c:cat>
          <c:val>
            <c:numRef>
              <c:f>'[System terapeutyczny.xlsx]Arkusz1'!$B$16:$B$19</c:f>
              <c:numCache>
                <c:formatCode>General</c:formatCode>
                <c:ptCount val="4"/>
                <c:pt idx="0">
                  <c:v>1217</c:v>
                </c:pt>
                <c:pt idx="1">
                  <c:v>319</c:v>
                </c:pt>
                <c:pt idx="2">
                  <c:v>1139</c:v>
                </c:pt>
                <c:pt idx="3">
                  <c:v>537</c:v>
                </c:pt>
              </c:numCache>
            </c:numRef>
          </c:val>
        </c:ser>
        <c:ser>
          <c:idx val="1"/>
          <c:order val="1"/>
          <c:tx>
            <c:strRef>
              <c:f>'[System terapeutyczny.xlsx]Arkusz1'!$C$15</c:f>
              <c:strCache>
                <c:ptCount val="1"/>
                <c:pt idx="0">
                  <c:v>Skazani poza oddziałami terapeutycznymi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3655461733095292E-2"/>
                  <c:y val="-5.241935550443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'[System terapeutyczny.xlsx]Arkusz1'!$A$16:$A$19</c:f>
              <c:strCache>
                <c:ptCount val="4"/>
                <c:pt idx="0">
                  <c:v>z niepsychotycznymi zaburzeniami psychicznymi, upośledzeni umysłowo</c:v>
                </c:pt>
                <c:pt idx="1">
                  <c:v>z zaburzeniami preferencji seksualnych</c:v>
                </c:pt>
                <c:pt idx="2">
                  <c:v>uzależnieni od alkoholu</c:v>
                </c:pt>
                <c:pt idx="3">
                  <c:v>uzależnieni od środków odurzających lub psychotropowych</c:v>
                </c:pt>
              </c:strCache>
            </c:strRef>
          </c:cat>
          <c:val>
            <c:numRef>
              <c:f>'[System terapeutyczny.xlsx]Arkusz1'!$C$16:$C$19</c:f>
              <c:numCache>
                <c:formatCode>General</c:formatCode>
                <c:ptCount val="4"/>
                <c:pt idx="0">
                  <c:v>135</c:v>
                </c:pt>
                <c:pt idx="1">
                  <c:v>19</c:v>
                </c:pt>
                <c:pt idx="2">
                  <c:v>496</c:v>
                </c:pt>
                <c:pt idx="3">
                  <c:v>131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7696960"/>
        <c:axId val="1817702400"/>
        <c:axId val="0"/>
      </c:bar3DChart>
      <c:catAx>
        <c:axId val="181769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7702400"/>
        <c:crosses val="autoZero"/>
        <c:auto val="1"/>
        <c:lblAlgn val="ctr"/>
        <c:lblOffset val="100"/>
        <c:noMultiLvlLbl val="0"/>
      </c:catAx>
      <c:valAx>
        <c:axId val="181770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769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953298750966098E-2"/>
          <c:y val="0.9520360420629419"/>
          <c:w val="0.82701766436122326"/>
          <c:h val="3.5383312615993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Skazani zakwalifikowani do oddziałów terapeutycznych przebywający poza tymi oddziałami (30.09.2017, N=781)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959403703487452E-2"/>
          <c:y val="0.18292748812699347"/>
          <c:w val="0.94601898916089433"/>
          <c:h val="0.6991845646371515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9.6520583320046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68019460777992E-3"/>
                  <c:y val="0.16786188403486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656006486926667E-3"/>
                  <c:y val="9.022576266873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'[System terapeutyczny.xlsx]Arkusz1'!$A$8:$A$11</c:f>
              <c:strCache>
                <c:ptCount val="4"/>
                <c:pt idx="0">
                  <c:v>z niepsychotycznymi zaburzeniami psychicznymi, upośledzeni umysłowo</c:v>
                </c:pt>
                <c:pt idx="1">
                  <c:v>z zaburzeniami preferencji seksualnych</c:v>
                </c:pt>
                <c:pt idx="2">
                  <c:v>uzależnieni od alkoholu</c:v>
                </c:pt>
                <c:pt idx="3">
                  <c:v>uzależnieni od środków odurzających lub psychotropowych</c:v>
                </c:pt>
              </c:strCache>
            </c:strRef>
          </c:cat>
          <c:val>
            <c:numRef>
              <c:f>'[System terapeutyczny.xlsx]Arkusz1'!$C$8:$C$11</c:f>
              <c:numCache>
                <c:formatCode>General</c:formatCode>
                <c:ptCount val="4"/>
                <c:pt idx="0">
                  <c:v>135</c:v>
                </c:pt>
                <c:pt idx="1">
                  <c:v>19</c:v>
                </c:pt>
                <c:pt idx="2">
                  <c:v>496</c:v>
                </c:pt>
                <c:pt idx="3">
                  <c:v>131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19807872"/>
        <c:axId val="1919808416"/>
        <c:axId val="0"/>
      </c:bar3DChart>
      <c:catAx>
        <c:axId val="191980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9808416"/>
        <c:crosses val="autoZero"/>
        <c:auto val="1"/>
        <c:lblAlgn val="ctr"/>
        <c:lblOffset val="100"/>
        <c:noMultiLvlLbl val="0"/>
      </c:catAx>
      <c:valAx>
        <c:axId val="191980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980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/>
              <a:t>Skazani zakwalifikowani do oddziałów terapeutycznych przebywający poza tymi oddziałami według przyczyn (30.09.2017, N=781)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959403703487452E-2"/>
          <c:y val="0.18292748812699347"/>
          <c:w val="0.94601898916089433"/>
          <c:h val="0.680268711189167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'[System terapeutyczny.xlsx]Arkusz1'!$I$7</c:f>
              <c:strCache>
                <c:ptCount val="1"/>
                <c:pt idx="0">
                  <c:v>Skazani poza oddziałami terapeutycznymi według przyczyn 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31201297385133E-3"/>
                  <c:y val="-4.1965471008716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968019460776994E-3"/>
                  <c:y val="-3.986719745828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1936038921553989E-3"/>
                  <c:y val="0.13009296012701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656006486927666E-3"/>
                  <c:y val="0.23081009054793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'[System terapeutyczny.xlsx]Arkusz1'!$H$8:$H$11</c:f>
              <c:strCache>
                <c:ptCount val="4"/>
                <c:pt idx="0">
                  <c:v>Leczenie</c:v>
                </c:pt>
                <c:pt idx="1">
                  <c:v>II sprawy </c:v>
                </c:pt>
                <c:pt idx="2">
                  <c:v>Oczekiwanie na transport</c:v>
                </c:pt>
                <c:pt idx="3">
                  <c:v>Inne przyczyny</c:v>
                </c:pt>
              </c:strCache>
            </c:strRef>
          </c:cat>
          <c:val>
            <c:numRef>
              <c:f>'[System terapeutyczny.xlsx]Arkusz1'!$I$8:$I$11</c:f>
              <c:numCache>
                <c:formatCode>General</c:formatCode>
                <c:ptCount val="4"/>
                <c:pt idx="0">
                  <c:v>19</c:v>
                </c:pt>
                <c:pt idx="1">
                  <c:v>14</c:v>
                </c:pt>
                <c:pt idx="2">
                  <c:v>259</c:v>
                </c:pt>
                <c:pt idx="3">
                  <c:v>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2147696"/>
        <c:axId val="1922146064"/>
        <c:axId val="0"/>
      </c:bar3DChart>
      <c:catAx>
        <c:axId val="192214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22146064"/>
        <c:crosses val="autoZero"/>
        <c:auto val="1"/>
        <c:lblAlgn val="ctr"/>
        <c:lblOffset val="100"/>
        <c:noMultiLvlLbl val="0"/>
      </c:catAx>
      <c:valAx>
        <c:axId val="192214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2214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Liczba sprawców powracających </a:t>
            </a:r>
            <a:r>
              <a:rPr lang="pl-PL" sz="1400" b="1"/>
              <a:t>do przestępstwa po opuszczeniu zakładu w ciągu 5 lat od opuszczenia zakładu karnego</a:t>
            </a:r>
            <a:endParaRPr lang="en-US" sz="1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1525807612894685"/>
          <c:y val="0.16842960235006574"/>
          <c:w val="0.75412546741808717"/>
          <c:h val="0.5643345399388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'[Jedynak 2017.xlsx]Arkusz1'!$A$102</c:f>
              <c:strCache>
                <c:ptCount val="1"/>
                <c:pt idx="0">
                  <c:v>liczba zwolnionych z jednostek penitencjarnych 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'[Jedynak 2017.xlsx]Arkusz1'!$B$101:$D$101</c:f>
              <c:strCache>
                <c:ptCount val="3"/>
                <c:pt idx="0">
                  <c:v>po zakończeniu odbywania kary</c:v>
                </c:pt>
                <c:pt idx="1">
                  <c:v>po uzyskaniu warunkowego zwolnienia</c:v>
                </c:pt>
                <c:pt idx="2">
                  <c:v>ogółem</c:v>
                </c:pt>
              </c:strCache>
            </c:strRef>
          </c:cat>
          <c:val>
            <c:numRef>
              <c:f>'[Jedynak 2017.xlsx]Arkusz1'!$B$102:$D$102</c:f>
              <c:numCache>
                <c:formatCode>General</c:formatCode>
                <c:ptCount val="3"/>
                <c:pt idx="0">
                  <c:v>29466</c:v>
                </c:pt>
                <c:pt idx="1">
                  <c:v>20331</c:v>
                </c:pt>
                <c:pt idx="2">
                  <c:v>49797</c:v>
                </c:pt>
              </c:numCache>
            </c:numRef>
          </c:val>
        </c:ser>
        <c:ser>
          <c:idx val="1"/>
          <c:order val="1"/>
          <c:tx>
            <c:strRef>
              <c:f>'[Jedynak 2017.xlsx]Arkusz1'!$A$103</c:f>
              <c:strCache>
                <c:ptCount val="1"/>
                <c:pt idx="0">
                  <c:v>liczba powracających do przestępstwa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'[Jedynak 2017.xlsx]Arkusz1'!$B$101:$D$101</c:f>
              <c:strCache>
                <c:ptCount val="3"/>
                <c:pt idx="0">
                  <c:v>po zakończeniu odbywania kary</c:v>
                </c:pt>
                <c:pt idx="1">
                  <c:v>po uzyskaniu warunkowego zwolnienia</c:v>
                </c:pt>
                <c:pt idx="2">
                  <c:v>ogółem</c:v>
                </c:pt>
              </c:strCache>
            </c:strRef>
          </c:cat>
          <c:val>
            <c:numRef>
              <c:f>'[Jedynak 2017.xlsx]Arkusz1'!$B$103:$D$103</c:f>
              <c:numCache>
                <c:formatCode>General</c:formatCode>
                <c:ptCount val="3"/>
                <c:pt idx="0">
                  <c:v>12234</c:v>
                </c:pt>
                <c:pt idx="1">
                  <c:v>7739</c:v>
                </c:pt>
                <c:pt idx="2">
                  <c:v>19973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4319856"/>
        <c:axId val="1922145520"/>
      </c:barChart>
      <c:catAx>
        <c:axId val="191431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pl-PL"/>
          </a:p>
        </c:txPr>
        <c:crossAx val="1922145520"/>
        <c:crosses val="autoZero"/>
        <c:auto val="1"/>
        <c:lblAlgn val="ctr"/>
        <c:lblOffset val="100"/>
        <c:noMultiLvlLbl val="0"/>
      </c:catAx>
      <c:valAx>
        <c:axId val="1922145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pl-PL"/>
          </a:p>
        </c:txPr>
        <c:crossAx val="191431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6696451200984"/>
          <c:y val="0.87950696972005205"/>
          <c:w val="0.79273203678691584"/>
          <c:h val="0.10787500538170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97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59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53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7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44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87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8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19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47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56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15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F705-B1B0-4335-8294-0446E6092802}" type="datetimeFigureOut">
              <a:rPr lang="pl-PL" smtClean="0"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F07A-E748-4E2A-919F-A75D0697F2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2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7714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+mn-lt"/>
              </a:rPr>
              <a:t>Traktowanie skazanych na karę pozbawienia wolności niepełnosprawnych intelektualnie, chorych psychicznie i z zaburzeniami psychicznymi</a:t>
            </a:r>
            <a:endParaRPr lang="pl-P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94350" y="4993418"/>
            <a:ext cx="5173649" cy="117679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dr hab. Barbara Stańdo-Kawecka, prof. UJ</a:t>
            </a:r>
          </a:p>
          <a:p>
            <a:r>
              <a:rPr lang="pl-PL" sz="1800" dirty="0" smtClean="0"/>
              <a:t>Zakład Prawa Karnego Wykonawczego</a:t>
            </a:r>
          </a:p>
          <a:p>
            <a:r>
              <a:rPr lang="pl-PL" sz="1800" dirty="0" smtClean="0"/>
              <a:t>Uniwersytet Jagielloński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3829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1446031" y="402702"/>
          <a:ext cx="9299937" cy="6052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4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1446031" y="402702"/>
          <a:ext cx="9299937" cy="6052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3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1446031" y="402702"/>
          <a:ext cx="9299937" cy="6052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4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  <a:latin typeface="+mn-lt"/>
              </a:rPr>
              <a:t>Czy udało się stworzyć spójny system odrębnego traktowania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sprawców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niepełnosprawnych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intelektualnie,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chorych psychicznie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i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z zaburzeniami psychicznymi w wymiarze sprawiedliwości?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3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Problemy do dyskusji:</a:t>
            </a:r>
          </a:p>
          <a:p>
            <a:pPr marL="0" indent="0">
              <a:buNone/>
            </a:pPr>
            <a:endParaRPr lang="pl-PL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dobra polityka kryminalna to przede wszystkim dobra polityka </a:t>
            </a:r>
            <a:r>
              <a:rPr lang="pl-PL" sz="2000" dirty="0" smtClean="0"/>
              <a:t>społeczna,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obligatoryjne udzielenie przerwy w wykonywaniu kary pozbawienia wolności skazanemu, który jest chory psychicznie – w jakiej instytucji powinien być </a:t>
            </a:r>
            <a:r>
              <a:rPr lang="pl-PL" sz="2000" dirty="0" smtClean="0"/>
              <a:t>leczony?,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brak badań dotyczących powrotności do przestępstwa skazanych z niepsychotycznymi zaburzeniami psychicznymi lub upośledzonych umysłowo po odbyciu kary pozbawienia </a:t>
            </a:r>
            <a:r>
              <a:rPr lang="pl-PL" sz="2000" dirty="0" smtClean="0"/>
              <a:t>wolności,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brak danych dotyczących warunkowego </a:t>
            </a:r>
            <a:r>
              <a:rPr lang="pl-PL" sz="2000" dirty="0" smtClean="0"/>
              <a:t>zwolnienia,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problem przygotowania do </a:t>
            </a:r>
            <a:r>
              <a:rPr lang="pl-PL" sz="2000" dirty="0" smtClean="0"/>
              <a:t>zwolnienia.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288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284885"/>
              </p:ext>
            </p:extLst>
          </p:nvPr>
        </p:nvGraphicFramePr>
        <p:xfrm>
          <a:off x="1446031" y="402702"/>
          <a:ext cx="9299937" cy="6052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18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223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Problemy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przygotowania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skazanych niepełnosprawnych intelektualnie i z zaburzeniami psychicznymi do zwolnienia z zakładu karnego</a:t>
            </a:r>
            <a:endParaRPr lang="pl-PL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53497"/>
            <a:ext cx="10515600" cy="488663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70C0"/>
                </a:solidFill>
              </a:rPr>
              <a:t>właściwe przygotowanie skazanych do zwolnienia z zakładów karnych może wywierać istotny wpływ na ograniczenie przestępczości </a:t>
            </a:r>
            <a:r>
              <a:rPr lang="pl-PL" sz="2000" dirty="0" smtClean="0">
                <a:solidFill>
                  <a:srgbClr val="0070C0"/>
                </a:solidFill>
              </a:rPr>
              <a:t>powrotnej,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rgbClr val="0070C0"/>
                </a:solidFill>
              </a:rPr>
              <a:t>pomoc </a:t>
            </a:r>
            <a:r>
              <a:rPr lang="pl-PL" sz="2000" dirty="0">
                <a:solidFill>
                  <a:srgbClr val="0070C0"/>
                </a:solidFill>
              </a:rPr>
              <a:t>udzielana skazanym zwalnianym z zakładów karnych </a:t>
            </a:r>
            <a:r>
              <a:rPr lang="pl-PL" sz="2000" dirty="0" smtClean="0">
                <a:solidFill>
                  <a:srgbClr val="0070C0"/>
                </a:solidFill>
              </a:rPr>
              <a:t>uregulowana w </a:t>
            </a:r>
            <a:r>
              <a:rPr lang="pl-PL" sz="2000" dirty="0" err="1" smtClean="0">
                <a:solidFill>
                  <a:srgbClr val="0070C0"/>
                </a:solidFill>
              </a:rPr>
              <a:t>k.k.w</a:t>
            </a:r>
            <a:r>
              <a:rPr lang="pl-PL" sz="2000" dirty="0" smtClean="0">
                <a:solidFill>
                  <a:srgbClr val="0070C0"/>
                </a:solidFill>
              </a:rPr>
              <a:t>. to </a:t>
            </a:r>
            <a:r>
              <a:rPr lang="pl-PL" sz="2000" dirty="0">
                <a:solidFill>
                  <a:srgbClr val="0070C0"/>
                </a:solidFill>
              </a:rPr>
              <a:t>przede wszystkim pomoc doraźna, zmierzająca do ułatwienia skazanemu zaspokojenia podstawowych potrzeb bytowych w okresie następującym bezpośrednio po opuszczeniu </a:t>
            </a:r>
            <a:r>
              <a:rPr lang="pl-PL" sz="2000" dirty="0" smtClean="0">
                <a:solidFill>
                  <a:srgbClr val="0070C0"/>
                </a:solidFill>
              </a:rPr>
              <a:t>zakładu,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rgbClr val="0070C0"/>
                </a:solidFill>
              </a:rPr>
              <a:t>ustawodawca wskazuje szeroki </a:t>
            </a:r>
            <a:r>
              <a:rPr lang="pl-PL" sz="2000" dirty="0">
                <a:solidFill>
                  <a:srgbClr val="0070C0"/>
                </a:solidFill>
              </a:rPr>
              <a:t>krąg podmiotów, które </a:t>
            </a:r>
            <a:r>
              <a:rPr lang="pl-PL" sz="2000" dirty="0" smtClean="0">
                <a:solidFill>
                  <a:srgbClr val="0070C0"/>
                </a:solidFill>
              </a:rPr>
              <a:t>udzielają </a:t>
            </a:r>
            <a:r>
              <a:rPr lang="pl-PL" sz="2000" dirty="0">
                <a:solidFill>
                  <a:srgbClr val="0070C0"/>
                </a:solidFill>
              </a:rPr>
              <a:t>lub mogą udzielać skazanym i ich rodzinom niezbędnej pomocy, zwłaszcza materialnej, medycznej, w znalezieniu pracy i zakwaterowania oraz porad </a:t>
            </a:r>
            <a:r>
              <a:rPr lang="pl-PL" sz="2000" dirty="0" smtClean="0">
                <a:solidFill>
                  <a:srgbClr val="0070C0"/>
                </a:solidFill>
              </a:rPr>
              <a:t>prawnych,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rgbClr val="0070C0"/>
                </a:solidFill>
              </a:rPr>
              <a:t>brak jasnych </a:t>
            </a:r>
            <a:r>
              <a:rPr lang="pl-PL" sz="2000" dirty="0">
                <a:solidFill>
                  <a:srgbClr val="0070C0"/>
                </a:solidFill>
              </a:rPr>
              <a:t>procedur i podmiotów koordynujących te działania</a:t>
            </a:r>
            <a:r>
              <a:rPr lang="pl-PL" sz="2000" dirty="0" smtClean="0">
                <a:solidFill>
                  <a:srgbClr val="0070C0"/>
                </a:solidFill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70C0"/>
                </a:solidFill>
              </a:rPr>
              <a:t>problem pomocy zorientowanej na długofalowe potrzeby </a:t>
            </a:r>
            <a:r>
              <a:rPr lang="pl-PL" sz="2000" dirty="0" smtClean="0">
                <a:solidFill>
                  <a:srgbClr val="0070C0"/>
                </a:solidFill>
              </a:rPr>
              <a:t>skazanego, takie jak kontynuacja </a:t>
            </a:r>
            <a:r>
              <a:rPr lang="pl-PL" sz="2000" dirty="0">
                <a:solidFill>
                  <a:srgbClr val="0070C0"/>
                </a:solidFill>
              </a:rPr>
              <a:t>leczenia, terapii i rehabilitacji oraz długotrwałe wsparcie środowiskowe.</a:t>
            </a:r>
          </a:p>
        </p:txBody>
      </p:sp>
    </p:spTree>
    <p:extLst>
      <p:ext uri="{BB962C8B-B14F-4D97-AF65-F5344CB8AC3E}">
        <p14:creationId xmlns:p14="http://schemas.microsoft.com/office/powerpoint/2010/main" val="27010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Rozwój zainteresowania sprawcami czynów zabronionych prawem karnym niepełnosprawnymi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intelektualnie oraz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chorymi psychicznie lub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z zaburzeniami 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psychicznymi</a:t>
            </a:r>
            <a:endParaRPr lang="pl-PL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821858"/>
            <a:ext cx="10515600" cy="3355104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Potrzeba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odrębnego traktowania tej kategorii sprawców czynów zabronionych prawem karnym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przez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wymiar sprawiedliwości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na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przełomie XIX i XX w. </a:t>
            </a:r>
            <a:endParaRPr lang="pl-P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Rozwój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psychiatrii, psychologii i nowych nauk penalnych: antropologii kryminalnej, polityki kryminalnej,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kryminologii, 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nauki o więziennictwie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Zmiana paradygmatów karania - rezygnacja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z kary czysto odwetowej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na rzecz kary celowej i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stosowania środków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zabezpieczających. 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Przepisy i instytucje dotyczące podejrzanych, oskarżonych i skazanych niepełnosprawnych intelektualnie, chorych psychicznie i z zaburzeniami psychicznymi w kolejnych kodyfikacjach karnych i przepisach dotyczących więziennictwa </a:t>
            </a:r>
            <a:endParaRPr lang="pl-PL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35277"/>
            <a:ext cx="10515600" cy="4141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W kodeksach karnych: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niepoczytalność sprawcy,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ograniczona poczytalność sprawcy,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środki zabezpieczające orzekane zamiast kary lub obok kary.</a:t>
            </a: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prawie karnym procesowym - obrona obligatoryjna dla podejrzanych (oskarżonych). </a:t>
            </a: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Szczególne przepisy także w prawie penitencjarnym, a później w prawie karnym wykonawczym.</a:t>
            </a:r>
            <a:endParaRPr lang="pl-P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565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Skazani na karę pozbawienia wolności niepełnosprawni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intelektualnie,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chorzy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psychicznie i z zaburzeniami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psychicznymi w przepisach prawa penitencjarnego i prawa karnego wykonawczego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29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Okres międzywojenny</a:t>
            </a: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§ 273. Do szpitali więziennych dla umysłowo i nerwowo chorych kieruje się więźniów, którzy zachorowali w czasie odbywania kary.</a:t>
            </a:r>
          </a:p>
          <a:p>
            <a:pPr marL="0" indent="0">
              <a:buNone/>
            </a:pPr>
            <a:r>
              <a:rPr lang="pl-PL" sz="1800" i="1" dirty="0" smtClean="0"/>
              <a:t>		Rozporządzenie Ministra Sprawiedliwości z dnia 20 czerwca 1931 r. w sprawie regulaminu 			więziennego (Dz. U. 1931, nr 71, poz. 577)</a:t>
            </a:r>
          </a:p>
          <a:p>
            <a:pPr marL="0" indent="0" algn="just"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Art. 12. 1. Więzienia karne dzielą się na zwykłe i specjalne, stosownie do ich penitencjarnego przeznaczenia.</a:t>
            </a:r>
          </a:p>
          <a:p>
            <a:pPr marL="0" indent="0" algn="just"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2. W więzieniach specjalnych umieszcza się skazanych, którzy ze względu na swe właściwości wymagają wyodrębnienia i traktowania według metod szczególnych. Skazanych nieprzydatnych do umieszczenia w więzieniach specjalnych, kieruje się do więzień zwykłych.</a:t>
            </a:r>
          </a:p>
          <a:p>
            <a:pPr marL="0" indent="0">
              <a:buNone/>
            </a:pPr>
            <a:r>
              <a:rPr lang="pl-PL" sz="1900" i="1" dirty="0" smtClean="0"/>
              <a:t>		Ustawa z dnia 26 lipca 1939 r. o organizacji więziennictwa (Dz. U. 1939, nr 68, poz. 457).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Wśród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więzień specjalnych </a:t>
            </a: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więzienia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dla słabych fizycznie, dla chorych na schorzenia niebezpieczne dla otoczenia i </a:t>
            </a:r>
            <a:r>
              <a:rPr lang="pl-PL" sz="2000" dirty="0">
                <a:solidFill>
                  <a:srgbClr val="FF0000"/>
                </a:solidFill>
              </a:rPr>
              <a:t>dla niepełnowartościowych psychicznie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, którzy nie mogą być użyci do pracy w normalnych warunkach więziennych i wymagają odrębnego traktowania.</a:t>
            </a:r>
          </a:p>
          <a:p>
            <a:pPr marL="0" indent="0" algn="just">
              <a:buNone/>
            </a:pPr>
            <a:endParaRPr lang="pl-P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Skazani na karę pozbawienia wolności niepełnosprawni intelektualnie, chorzy psychicznie i z zaburzeniami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psychicznymi w Kodeksie karnym wykonawczym z 1969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36955"/>
            <a:ext cx="10515600" cy="4240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Skazani </a:t>
            </a:r>
            <a:r>
              <a:rPr lang="pl-PL" sz="2000" dirty="0">
                <a:solidFill>
                  <a:srgbClr val="0070C0"/>
                </a:solidFill>
              </a:rPr>
              <a:t>chorzy psychicznie nie odbywali kary pozbawienia </a:t>
            </a:r>
            <a:r>
              <a:rPr lang="pl-PL" sz="2000" dirty="0" smtClean="0">
                <a:solidFill>
                  <a:srgbClr val="0070C0"/>
                </a:solidFill>
              </a:rPr>
              <a:t>wolności:</a:t>
            </a:r>
          </a:p>
          <a:p>
            <a:pPr marL="0" indent="0">
              <a:buNone/>
            </a:pPr>
            <a:endParaRPr lang="pl-PL" sz="2000" dirty="0" smtClean="0"/>
          </a:p>
          <a:p>
            <a:pPr marL="457200" lvl="1" indent="0" algn="just">
              <a:buNone/>
            </a:pPr>
            <a:r>
              <a:rPr lang="pl-PL" sz="1600" dirty="0" smtClean="0"/>
              <a:t>art</a:t>
            </a:r>
            <a:r>
              <a:rPr lang="pl-PL" sz="1600" dirty="0"/>
              <a:t>. 65 § 1. Wykonanie kary pozbawienia wolności </a:t>
            </a:r>
            <a:r>
              <a:rPr lang="pl-PL" sz="1600" dirty="0">
                <a:solidFill>
                  <a:srgbClr val="FF0000"/>
                </a:solidFill>
              </a:rPr>
              <a:t>w wypadku choroby psychicznej </a:t>
            </a:r>
            <a:r>
              <a:rPr lang="pl-PL" sz="1600" dirty="0"/>
              <a:t>lub innej ciężkiej choroby uniemożliwiającej wykonanie kary </a:t>
            </a:r>
            <a:r>
              <a:rPr lang="pl-PL" sz="1600" dirty="0">
                <a:solidFill>
                  <a:srgbClr val="0070C0"/>
                </a:solidFill>
              </a:rPr>
              <a:t>sąd odracza </a:t>
            </a:r>
            <a:r>
              <a:rPr lang="pl-PL" sz="1600" dirty="0"/>
              <a:t>do czasu ustania przeszkody.</a:t>
            </a:r>
          </a:p>
          <a:p>
            <a:pPr marL="457200" lvl="1" indent="0" algn="just">
              <a:buNone/>
            </a:pPr>
            <a:r>
              <a:rPr lang="pl-PL" sz="1600" dirty="0"/>
              <a:t>art. 68 § 1. Sąd penitencjarny </a:t>
            </a:r>
            <a:r>
              <a:rPr lang="pl-PL" sz="1600" dirty="0">
                <a:solidFill>
                  <a:srgbClr val="0070C0"/>
                </a:solidFill>
              </a:rPr>
              <a:t>udziela przerwy w odbywaniu kary pozbawienia wolności </a:t>
            </a:r>
            <a:r>
              <a:rPr lang="pl-PL" sz="1600" dirty="0"/>
              <a:t>w wypadku określonym w art. 65 § 1 do czasu wyzdrowienia, a poza tym może udzielić przerwy na okres do roku, jeżeli przemawia za tym szczególny interes społeczny albo ważne względy zdrowotne lub rodzinne. </a:t>
            </a:r>
            <a:endParaRPr lang="pl-PL" sz="16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 smtClean="0"/>
              <a:t>Skazani, </a:t>
            </a:r>
            <a:r>
              <a:rPr lang="pl-PL" sz="2000" dirty="0"/>
              <a:t>którzy nie byli chorzy psychicznie, ale występowały u nich zaburzenia psychiczne, zgodnie z art. </a:t>
            </a:r>
            <a:r>
              <a:rPr lang="pl-PL" sz="2000" dirty="0" smtClean="0"/>
              <a:t>39 </a:t>
            </a:r>
            <a:r>
              <a:rPr lang="pl-PL" sz="2000" dirty="0"/>
              <a:t>§ 1 </a:t>
            </a:r>
            <a:r>
              <a:rPr lang="pl-PL" sz="2000" dirty="0" err="1"/>
              <a:t>k.k.w</a:t>
            </a:r>
            <a:r>
              <a:rPr lang="pl-PL" sz="2000" dirty="0"/>
              <a:t>. z 1969 r. </a:t>
            </a:r>
            <a:r>
              <a:rPr lang="pl-PL" sz="2000" dirty="0" smtClean="0"/>
              <a:t>mogli być umieszczeni w </a:t>
            </a:r>
            <a:r>
              <a:rPr lang="pl-PL" sz="2000" dirty="0" smtClean="0">
                <a:solidFill>
                  <a:srgbClr val="0070C0"/>
                </a:solidFill>
              </a:rPr>
              <a:t>odrębnym zakładzie karnym dla wymagających </a:t>
            </a:r>
            <a:r>
              <a:rPr lang="pl-PL" sz="2000" dirty="0">
                <a:solidFill>
                  <a:srgbClr val="0070C0"/>
                </a:solidFill>
              </a:rPr>
              <a:t>stosowania szczególnych środków leczniczo-wychowawczych</a:t>
            </a:r>
            <a:r>
              <a:rPr lang="pl-PL" sz="2000" dirty="0"/>
              <a:t> </a:t>
            </a:r>
            <a:r>
              <a:rPr lang="pl-PL" sz="2000" dirty="0" smtClean="0"/>
              <a:t>(osoby </a:t>
            </a:r>
            <a:r>
              <a:rPr lang="pl-PL" sz="2000" dirty="0"/>
              <a:t>z zaburzeniami psychicznymi, upośledzone umysłowo, uzależnione od alkoholu albo środków odurzających lub psychotropowych oraz </a:t>
            </a:r>
            <a:r>
              <a:rPr lang="pl-PL" sz="2000" dirty="0" smtClean="0"/>
              <a:t>niepełnosprawne fizycznie).</a:t>
            </a:r>
            <a:endParaRPr lang="pl-PL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069"/>
          </a:xfrm>
        </p:spPr>
        <p:txBody>
          <a:bodyPr/>
          <a:lstStyle/>
          <a:p>
            <a:pPr algn="ctr"/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Skazani na karę pozbawienia wolności niepełnosprawni intelektualnie, chorzy psychicznie i z zaburzeniami psychicznymi w Kodeksie karnym wykonawczym z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1997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Utrzymanie zasady, że nie wykonuje się kary pozbawienia wolności wobec skazanych chorych psychicznie: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70C0"/>
              </a:solidFill>
            </a:endParaRPr>
          </a:p>
          <a:p>
            <a:pPr marL="457200" lvl="1" indent="0" algn="just">
              <a:buNone/>
            </a:pPr>
            <a:r>
              <a:rPr lang="pl-PL" sz="1600" b="1" dirty="0"/>
              <a:t>Art. 150.</a:t>
            </a:r>
            <a:r>
              <a:rPr lang="pl-PL" sz="1600" dirty="0"/>
              <a:t> § 1. Wykonanie kary pozbawienia wolności </a:t>
            </a:r>
            <a:r>
              <a:rPr lang="pl-PL" sz="1600" dirty="0">
                <a:solidFill>
                  <a:srgbClr val="FF0000"/>
                </a:solidFill>
              </a:rPr>
              <a:t>w wypadku choroby psychicznej </a:t>
            </a:r>
            <a:r>
              <a:rPr lang="pl-PL" sz="1600" dirty="0"/>
              <a:t>lub innej ciężkiej choroby uniemożliwiającej wykonywanie tej kary </a:t>
            </a:r>
            <a:r>
              <a:rPr lang="pl-PL" sz="1600" dirty="0">
                <a:solidFill>
                  <a:srgbClr val="0070C0"/>
                </a:solidFill>
              </a:rPr>
              <a:t>sąd odracza </a:t>
            </a:r>
            <a:r>
              <a:rPr lang="pl-PL" sz="1600" dirty="0"/>
              <a:t>do czasu ustania przeszkody.</a:t>
            </a:r>
          </a:p>
          <a:p>
            <a:pPr marL="457200" lvl="1" indent="0" algn="just">
              <a:buNone/>
            </a:pPr>
            <a:r>
              <a:rPr lang="pl-PL" sz="1600" dirty="0"/>
              <a:t>§ 2. Za ciężką chorobę uznaje się taki stan skazanego, w którym umieszczenie go w zakładzie karnym może zagrażać życiu lub spowodować dla jego zdrowia poważne niebezpieczeństwo.</a:t>
            </a:r>
          </a:p>
          <a:p>
            <a:pPr marL="457200" lvl="1" indent="0" algn="just">
              <a:buNone/>
            </a:pPr>
            <a:r>
              <a:rPr lang="pl-PL" sz="1600" b="1" dirty="0"/>
              <a:t>Art. 153.</a:t>
            </a:r>
            <a:r>
              <a:rPr lang="pl-PL" sz="1600" dirty="0"/>
              <a:t> § 1. Sąd penitencjarny </a:t>
            </a:r>
            <a:r>
              <a:rPr lang="pl-PL" sz="1600" dirty="0">
                <a:solidFill>
                  <a:srgbClr val="0070C0"/>
                </a:solidFill>
              </a:rPr>
              <a:t>udziela przerwy w wykonaniu kary </a:t>
            </a:r>
            <a:r>
              <a:rPr lang="pl-PL" sz="1600" dirty="0"/>
              <a:t>w wypadku określonym w art. 150 § 1 do czasu ustania przeszkody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Skazani niepełnosprawni </a:t>
            </a:r>
            <a:r>
              <a:rPr lang="pl-PL" sz="2000" dirty="0">
                <a:solidFill>
                  <a:srgbClr val="0070C0"/>
                </a:solidFill>
              </a:rPr>
              <a:t>intelektualnie i z zaburzeniami </a:t>
            </a:r>
            <a:r>
              <a:rPr lang="pl-PL" sz="2000" dirty="0" smtClean="0">
                <a:solidFill>
                  <a:srgbClr val="0070C0"/>
                </a:solidFill>
              </a:rPr>
              <a:t>psychicznymi - ustawodawca </a:t>
            </a:r>
            <a:r>
              <a:rPr lang="pl-PL" sz="2000" dirty="0">
                <a:solidFill>
                  <a:srgbClr val="0070C0"/>
                </a:solidFill>
              </a:rPr>
              <a:t>zrezygnował z odrębnego rodzaju zakładu karnego dla skazanych wymagających stosowania szczególnych środków </a:t>
            </a:r>
            <a:r>
              <a:rPr lang="pl-PL" sz="2000" dirty="0" smtClean="0">
                <a:solidFill>
                  <a:srgbClr val="0070C0"/>
                </a:solidFill>
              </a:rPr>
              <a:t>leczniczo-wychowawczych i wprowadził terapeutyczny </a:t>
            </a:r>
            <a:r>
              <a:rPr lang="pl-PL" sz="2000" dirty="0">
                <a:solidFill>
                  <a:srgbClr val="0070C0"/>
                </a:solidFill>
              </a:rPr>
              <a:t>system wykonywania kary pozbawienia </a:t>
            </a:r>
            <a:r>
              <a:rPr lang="pl-PL" sz="2000" dirty="0" smtClean="0">
                <a:solidFill>
                  <a:srgbClr val="0070C0"/>
                </a:solidFill>
              </a:rPr>
              <a:t>wolności jako jeden z trzech systemów. </a:t>
            </a:r>
          </a:p>
          <a:p>
            <a:endParaRPr lang="pl-PL" sz="2000" dirty="0"/>
          </a:p>
          <a:p>
            <a:endParaRPr lang="pl-PL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7672"/>
          </a:xfrm>
        </p:spPr>
        <p:txBody>
          <a:bodyPr/>
          <a:lstStyle/>
          <a:p>
            <a:pPr algn="ctr"/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Skazani na karę pozbawienia wolności niepełnosprawni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intelektualnie i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zaburzeniami psychicznymi w Kodeksie karnym wykonawczym z 1997 r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system terapeutyczny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systemie terapeutycznym (art. 96. § 1 </a:t>
            </a:r>
            <a:r>
              <a:rPr lang="pl-PL" sz="2000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k.k.w</a:t>
            </a:r>
            <a:r>
              <a:rPr lang="pl-PL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 odbywają karę skazani: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niepsychotycznymi zaburzeniami psychicznymi, w tym skazani za przestępstwo określone w art. 197-203 k.k., popełnione w związku z zaburzeniami preferencji seksualnych,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upośledzeni umysłowo,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także uzależnieni od alkoholu albo innych środków odurzających lub psychotropowych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skazani niepełnosprawni fizycznie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20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wymagający oddziaływania specjalistycznego, zwłaszcza opieki psychologicznej, lekarskiej lub rehabilitacyjnej.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0070C0"/>
                </a:solidFill>
              </a:rPr>
              <a:t>Rozstrzygniecie o odbywaniu przez skazanego kary pozbawienia wolności w systemie terapeutycznym może być zawarte w wyroku skazującym (art. 62 k.k.).</a:t>
            </a:r>
          </a:p>
          <a:p>
            <a:pPr marL="0" indent="0" algn="just">
              <a:buNone/>
            </a:pPr>
            <a:endParaRPr lang="pl-PL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081"/>
          </a:xfrm>
        </p:spPr>
        <p:txBody>
          <a:bodyPr/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Wykonywanie kary pozbawienia wolności w systemie terapeutycznym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35510"/>
            <a:ext cx="10515600" cy="4741453"/>
          </a:xfrm>
        </p:spPr>
        <p:txBody>
          <a:bodyPr>
            <a:normAutofit lnSpcReduction="10000"/>
          </a:bodyPr>
          <a:lstStyle/>
          <a:p>
            <a:endParaRPr lang="pl-PL" sz="2000" b="1" dirty="0" smtClean="0"/>
          </a:p>
          <a:p>
            <a:pPr marL="0" indent="0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Karę </a:t>
            </a:r>
            <a:r>
              <a:rPr lang="pl-PL" sz="2000" dirty="0">
                <a:solidFill>
                  <a:srgbClr val="0070C0"/>
                </a:solidFill>
              </a:rPr>
              <a:t>pozbawienia wolności w systemie terapeutycznym wykonuje się </a:t>
            </a:r>
            <a:r>
              <a:rPr lang="pl-PL" sz="2000" dirty="0">
                <a:solidFill>
                  <a:srgbClr val="FF0000"/>
                </a:solidFill>
              </a:rPr>
              <a:t>przede wszystkim</a:t>
            </a:r>
            <a:r>
              <a:rPr lang="pl-PL" sz="2000" dirty="0">
                <a:solidFill>
                  <a:srgbClr val="0070C0"/>
                </a:solidFill>
              </a:rPr>
              <a:t> w oddziale terapeutycznym o określonej </a:t>
            </a:r>
            <a:r>
              <a:rPr lang="pl-PL" sz="2000" dirty="0" smtClean="0">
                <a:solidFill>
                  <a:srgbClr val="0070C0"/>
                </a:solidFill>
              </a:rPr>
              <a:t>specjalizacji (a</a:t>
            </a:r>
            <a:r>
              <a:rPr lang="pl-PL" sz="2000" dirty="0" smtClean="0">
                <a:solidFill>
                  <a:srgbClr val="0070C0"/>
                </a:solidFill>
              </a:rPr>
              <a:t>rt. 96 § 4 </a:t>
            </a:r>
            <a:r>
              <a:rPr lang="pl-PL" sz="2000" dirty="0" err="1" smtClean="0">
                <a:solidFill>
                  <a:srgbClr val="0070C0"/>
                </a:solidFill>
              </a:rPr>
              <a:t>k.k.w</a:t>
            </a:r>
            <a:r>
              <a:rPr lang="pl-PL" sz="2000" dirty="0" smtClean="0">
                <a:solidFill>
                  <a:srgbClr val="0070C0"/>
                </a:solidFill>
              </a:rPr>
              <a:t>.)</a:t>
            </a:r>
            <a:r>
              <a:rPr lang="pl-PL" sz="2000" dirty="0" smtClean="0">
                <a:solidFill>
                  <a:srgbClr val="0070C0"/>
                </a:solidFill>
              </a:rPr>
              <a:t>.</a:t>
            </a:r>
            <a:endParaRPr lang="pl-PL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Możliwość wykonywania kary pozbawienia wolności w systemie terapeutycznym poza oddziałem terapeutycznym.</a:t>
            </a:r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dirty="0" smtClean="0"/>
              <a:t>Oddziały terapeutyczne dla skazanych: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1)   z niepsychotycznymi zaburzeniami psychicznymi lub upośledzonych </a:t>
            </a:r>
            <a:r>
              <a:rPr lang="pl-PL" sz="2000" dirty="0" smtClean="0"/>
              <a:t>umysłowo, w tym skazanych za określone przestępstwa seksualne </a:t>
            </a:r>
            <a:r>
              <a:rPr lang="pl-PL" sz="2000" dirty="0" smtClean="0"/>
              <a:t>popełnione w związku z zaburzeniami preferencji seksualnych</a:t>
            </a:r>
            <a:r>
              <a:rPr lang="pl-PL" sz="2000" dirty="0" smtClean="0"/>
              <a:t>;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2)   uzależnionych od alkoholu;</a:t>
            </a:r>
          </a:p>
          <a:p>
            <a:pPr marL="0" indent="0">
              <a:buNone/>
            </a:pPr>
            <a:r>
              <a:rPr lang="pl-PL" sz="2000" dirty="0"/>
              <a:t>3)   uzależnionych od środków odurzających lub substancji psychotropowych;</a:t>
            </a:r>
          </a:p>
          <a:p>
            <a:pPr marL="0" indent="0">
              <a:buNone/>
            </a:pPr>
            <a:r>
              <a:rPr lang="pl-PL" sz="2000" dirty="0"/>
              <a:t>4)   niepełnosprawnych fizycznie.</a:t>
            </a:r>
          </a:p>
          <a:p>
            <a:pPr algn="just"/>
            <a:endParaRPr lang="pl-PL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1450132" y="409510"/>
          <a:ext cx="9291735" cy="603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2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794</Words>
  <Application>Microsoft Office PowerPoint</Application>
  <PresentationFormat>Panoramiczny</PresentationFormat>
  <Paragraphs>102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Motyw pakietu Office</vt:lpstr>
      <vt:lpstr>Traktowanie skazanych na karę pozbawienia wolności niepełnosprawnych intelektualnie, chorych psychicznie i z zaburzeniami psychicznymi</vt:lpstr>
      <vt:lpstr>Rozwój zainteresowania sprawcami czynów zabronionych prawem karnym niepełnosprawnymi intelektualnie oraz chorymi psychicznie lub z zaburzeniami  psychicznymi</vt:lpstr>
      <vt:lpstr>Przepisy i instytucje dotyczące podejrzanych, oskarżonych i skazanych niepełnosprawnych intelektualnie, chorych psychicznie i z zaburzeniami psychicznymi w kolejnych kodyfikacjach karnych i przepisach dotyczących więziennictwa </vt:lpstr>
      <vt:lpstr>Skazani na karę pozbawienia wolności niepełnosprawni intelektualnie, chorzy psychicznie i z zaburzeniami psychicznymi w przepisach prawa penitencjarnego i prawa karnego wykonawczego</vt:lpstr>
      <vt:lpstr>Skazani na karę pozbawienia wolności niepełnosprawni intelektualnie, chorzy psychicznie i z zaburzeniami psychicznymi w Kodeksie karnym wykonawczym z 1969 r.</vt:lpstr>
      <vt:lpstr>Skazani na karę pozbawienia wolności niepełnosprawni intelektualnie, chorzy psychicznie i z zaburzeniami psychicznymi w Kodeksie karnym wykonawczym z 1997 r.</vt:lpstr>
      <vt:lpstr>Skazani na karę pozbawienia wolności niepełnosprawni intelektualnie i z zaburzeniami psychicznymi w Kodeksie karnym wykonawczym z 1997 r. – system terapeutyczny</vt:lpstr>
      <vt:lpstr>Wykonywanie kary pozbawienia wolności w systemie terapeutycznym</vt:lpstr>
      <vt:lpstr>Prezentacja programu PowerPoint</vt:lpstr>
      <vt:lpstr>Prezentacja programu PowerPoint</vt:lpstr>
      <vt:lpstr>Prezentacja programu PowerPoint</vt:lpstr>
      <vt:lpstr>Prezentacja programu PowerPoint</vt:lpstr>
      <vt:lpstr>Czy udało się stworzyć spójny system odrębnego traktowania sprawców niepełnosprawnych intelektualnie, chorych psychicznie i z zaburzeniami psychicznymi w wymiarze sprawiedliwości?</vt:lpstr>
      <vt:lpstr>Prezentacja programu PowerPoint</vt:lpstr>
      <vt:lpstr>Problemy przygotowania skazanych niepełnosprawnych intelektualnie i z zaburzeniami psychicznymi do zwolnienia z zakładu karnego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WPA</dc:creator>
  <cp:lastModifiedBy>WPA</cp:lastModifiedBy>
  <cp:revision>14</cp:revision>
  <dcterms:created xsi:type="dcterms:W3CDTF">2017-12-02T10:25:10Z</dcterms:created>
  <dcterms:modified xsi:type="dcterms:W3CDTF">2017-12-02T12:39:13Z</dcterms:modified>
</cp:coreProperties>
</file>