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  <p:sldMasterId id="2147483828" r:id="rId2"/>
    <p:sldMasterId id="2147483851" r:id="rId3"/>
  </p:sldMasterIdLst>
  <p:notesMasterIdLst>
    <p:notesMasterId r:id="rId22"/>
  </p:notesMasterIdLst>
  <p:handoutMasterIdLst>
    <p:handoutMasterId r:id="rId23"/>
  </p:handoutMasterIdLst>
  <p:sldIdLst>
    <p:sldId id="256" r:id="rId4"/>
    <p:sldId id="445" r:id="rId5"/>
    <p:sldId id="431" r:id="rId6"/>
    <p:sldId id="424" r:id="rId7"/>
    <p:sldId id="427" r:id="rId8"/>
    <p:sldId id="428" r:id="rId9"/>
    <p:sldId id="447" r:id="rId10"/>
    <p:sldId id="446" r:id="rId11"/>
    <p:sldId id="435" r:id="rId12"/>
    <p:sldId id="436" r:id="rId13"/>
    <p:sldId id="439" r:id="rId14"/>
    <p:sldId id="440" r:id="rId15"/>
    <p:sldId id="444" r:id="rId16"/>
    <p:sldId id="441" r:id="rId17"/>
    <p:sldId id="442" r:id="rId18"/>
    <p:sldId id="443" r:id="rId19"/>
    <p:sldId id="438" r:id="rId20"/>
    <p:sldId id="327" r:id="rId21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69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3783" autoAdjust="0"/>
  </p:normalViewPr>
  <p:slideViewPr>
    <p:cSldViewPr>
      <p:cViewPr varScale="1">
        <p:scale>
          <a:sx n="107" d="100"/>
          <a:sy n="107" d="100"/>
        </p:scale>
        <p:origin x="1692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6E6877BA-A8BE-46B5-AE8F-31FD5DA9CA6C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B011D89-DAFE-4FFC-8555-0409C464A67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1975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9872A284-CCAF-43CE-BB99-A29031267412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2E91F73-C607-435A-A124-93606DB3628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94958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174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BA8E46E-4C9D-4EE1-A7D3-7268B20F0F1B}" type="slidenum">
              <a:rPr lang="pl-PL" altLang="pl-PL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2230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215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46538A8-4256-45F0-A215-B4AD99871081}" type="slidenum">
              <a:rPr lang="pl-PL" altLang="pl-PL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087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215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46538A8-4256-45F0-A215-B4AD99871081}" type="slidenum">
              <a:rPr lang="pl-PL" altLang="pl-PL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7533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215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46538A8-4256-45F0-A215-B4AD99871081}" type="slidenum">
              <a:rPr lang="pl-PL" altLang="pl-PL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5323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215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46538A8-4256-45F0-A215-B4AD99871081}" type="slidenum">
              <a:rPr lang="pl-PL" altLang="pl-PL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1678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215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46538A8-4256-45F0-A215-B4AD99871081}" type="slidenum">
              <a:rPr lang="pl-PL" altLang="pl-PL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5817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215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46538A8-4256-45F0-A215-B4AD99871081}" type="slidenum">
              <a:rPr lang="pl-PL" altLang="pl-PL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0295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215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46538A8-4256-45F0-A215-B4AD99871081}" type="slidenum">
              <a:rPr lang="pl-PL" altLang="pl-PL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2677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215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46538A8-4256-45F0-A215-B4AD99871081}" type="slidenum">
              <a:rPr lang="pl-PL" altLang="pl-PL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5962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12186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8717369-8FE8-426B-AEDE-E01B3CDD73A1}" type="slidenum">
              <a:rPr lang="pl-PL" altLang="pl-PL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948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174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BA8E46E-4C9D-4EE1-A7D3-7268B20F0F1B}" type="slidenum">
              <a:rPr lang="pl-PL" altLang="pl-PL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040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215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46538A8-4256-45F0-A215-B4AD99871081}" type="slidenum">
              <a:rPr lang="pl-PL" altLang="pl-PL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087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215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46538A8-4256-45F0-A215-B4AD99871081}" type="slidenum">
              <a:rPr lang="pl-PL" altLang="pl-PL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087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215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46538A8-4256-45F0-A215-B4AD99871081}" type="slidenum">
              <a:rPr lang="pl-PL" altLang="pl-PL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087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215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46538A8-4256-45F0-A215-B4AD99871081}" type="slidenum">
              <a:rPr lang="pl-PL" altLang="pl-PL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087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215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46538A8-4256-45F0-A215-B4AD99871081}" type="slidenum">
              <a:rPr lang="pl-PL" altLang="pl-PL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964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215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46538A8-4256-45F0-A215-B4AD99871081}" type="slidenum">
              <a:rPr lang="pl-PL" altLang="pl-PL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1242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215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46538A8-4256-45F0-A215-B4AD99871081}" type="slidenum">
              <a:rPr lang="pl-PL" altLang="pl-PL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087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5DCE1-9870-4829-8A2A-4EC253D89D1C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184C-73A2-4E42-BFEC-5B1B4A7CAE6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98820378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94BC3-A90F-46DE-A307-6543E3B5118C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1D4C6-13A9-4EC1-9537-5F3B9A74974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07331369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C1B08-E5D6-4AE0-A5D9-410675E04960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2F462-927E-421E-B088-078BE1AE36B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53784101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B82FF-5EF5-4E39-8C86-7A28AD8EF856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25317-6CDC-4FB7-B778-24EC9579D99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64577044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58BB0-4F60-410E-902A-2441950C2FD5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B4F79-8F40-4202-B66B-1E210C444C8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0884406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A1874-FE21-429D-A001-F2E8C97C82B4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EFE31-9B0D-4A3F-AB32-A626880DF9F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22620219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8090A-A95C-4C3E-96C1-1A9A7177571E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4B3BC-228E-4199-984B-79E07F33D31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90600112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690BA-D524-4F4A-94D7-6B8E53F7660E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B241B-EA69-4938-8AC7-A832ABC6B38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23825670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31325-B4B2-4D82-9701-70705D6313F7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02799-EE43-4094-A9E4-D50BA7F8327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0002033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4DACD-1799-43EB-8229-67068FC6256C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E1588-1E8F-4C9B-B209-3A2D950D173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74858790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A144F-39E5-4FAE-845D-4792757EE446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5F6CC-CA61-48F6-9DE0-621E5FB9D46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8513635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B681D-7D5C-468E-BDD8-B1448210CB7A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CD0-60A9-48F2-8FF8-F76DA4067BF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96747754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F4504-C9EA-4D9C-A535-97F963EE3D40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5EB13-562B-45CF-9E1C-46D6634EC1B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76192278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A707F-6623-40C6-9983-CB59D0B03971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4D136-5A79-4F09-8E81-B8879CDA19D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12391783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2BBB0-AB60-40B1-9E6C-381C88F8A3A9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B502E-FF6B-4FBF-A6F6-586025BCFEE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02756877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457200"/>
            <a:ext cx="23796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4987" y="860"/>
            <a:ext cx="9150132" cy="6857143"/>
          </a:xfrm>
          <a:prstGeom prst="rect">
            <a:avLst/>
          </a:prstGeom>
        </p:spPr>
        <p:txBody>
          <a:bodyPr rtlCol="0" anchor="ctr">
            <a:noAutofit/>
          </a:bodyPr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l-PL" noProof="0"/>
              <a:t>Kliknij ikonę, aby dodać obraz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2101" y="1138239"/>
            <a:ext cx="3499247" cy="1787237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72101" y="3146902"/>
            <a:ext cx="3499247" cy="18822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0057569"/>
      </p:ext>
    </p:extLst>
  </p:cSld>
  <p:clrMapOvr>
    <a:masterClrMapping/>
  </p:clrMapOvr>
  <p:transition spd="slow">
    <p:push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1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457200"/>
            <a:ext cx="23796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4987" y="860"/>
            <a:ext cx="9150132" cy="6857143"/>
          </a:xfrm>
          <a:prstGeom prst="rect">
            <a:avLst/>
          </a:prstGeom>
        </p:spPr>
        <p:txBody>
          <a:bodyPr rtlCol="0" anchor="ctr">
            <a:noAutofit/>
          </a:bodyPr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l-PL" noProof="0"/>
              <a:t>Kliknij ikonę, aby dodać obraz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01" y="3846097"/>
            <a:ext cx="8600156" cy="1143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001" y="4989097"/>
            <a:ext cx="8600156" cy="11257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20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392260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4987" y="860"/>
            <a:ext cx="9150132" cy="6857143"/>
          </a:xfrm>
          <a:prstGeom prst="rect">
            <a:avLst/>
          </a:prstGeom>
        </p:spPr>
        <p:txBody>
          <a:bodyPr rtlCol="0" anchor="ctr">
            <a:noAutofit/>
          </a:bodyPr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l-PL" noProof="0"/>
              <a:t>Kliknij ikonę, aby dodać obraz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270273" y="2984855"/>
            <a:ext cx="8599883" cy="1585557"/>
          </a:xfrm>
          <a:prstGeom prst="rect">
            <a:avLst/>
          </a:prstGeom>
        </p:spPr>
        <p:txBody>
          <a:bodyPr/>
          <a:lstStyle>
            <a:lvl1pPr algn="l">
              <a:spcBef>
                <a:spcPts val="200"/>
              </a:spcBef>
              <a:defRPr sz="2400" b="1">
                <a:solidFill>
                  <a:schemeClr val="tx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269999" y="2564675"/>
            <a:ext cx="732507" cy="411163"/>
          </a:xfrm>
          <a:prstGeom prst="rect">
            <a:avLst/>
          </a:prstGeom>
        </p:spPr>
        <p:txBody>
          <a:bodyPr/>
          <a:lstStyle>
            <a:lvl1pPr algn="l">
              <a:spcBef>
                <a:spcPts val="200"/>
              </a:spcBef>
              <a:defRPr sz="2400" b="1">
                <a:solidFill>
                  <a:schemeClr val="tx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7"/>
          </p:nvPr>
        </p:nvSpPr>
        <p:spPr>
          <a:xfrm>
            <a:off x="265510" y="6399213"/>
            <a:ext cx="4306490" cy="182562"/>
          </a:xfrm>
        </p:spPr>
        <p:txBody>
          <a:bodyPr anchor="ctr">
            <a:no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9FB5E5-DEC3-4225-9F2F-FCBDD1976A7A}" type="slidenum">
              <a:rPr lang="en-GB" altLang="pl-PL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756580469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70273" y="1708149"/>
            <a:ext cx="8599883" cy="4018119"/>
          </a:xfrm>
        </p:spPr>
        <p:txBody>
          <a:bodyPr>
            <a:noAutofit/>
          </a:bodyPr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 dirty="0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4572001" y="6393509"/>
            <a:ext cx="3503084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70001" y="430720"/>
            <a:ext cx="8600156" cy="404119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pl-PL"/>
              <a:t>Kliknij, aby edytować styl</a:t>
            </a:r>
            <a:endParaRPr lang="en-GB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267892" y="909637"/>
            <a:ext cx="8607998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8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2013990" y="6283325"/>
            <a:ext cx="1431000" cy="431800"/>
          </a:xfrm>
        </p:spPr>
        <p:txBody>
          <a:bodyPr rtlCol="0" anchor="ctr">
            <a:noAutofit/>
          </a:bodyPr>
          <a:lstStyle/>
          <a:p>
            <a:pPr lvl="0"/>
            <a:r>
              <a:rPr lang="pl-PL" noProof="0"/>
              <a:t>Kliknij ikonę, aby dodać obraz</a:t>
            </a:r>
            <a:endParaRPr lang="en-GB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AB48D-D2C1-433D-9F0F-ACEBB6DC8DBC}" type="slidenum">
              <a:rPr lang="en-GB" altLang="pl-PL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3310330604"/>
      </p:ext>
    </p:extLst>
  </p:cSld>
  <p:clrMapOvr>
    <a:masterClrMapping/>
  </p:clrMapOvr>
  <p:transition spd="slow">
    <p:push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4572001" y="6393509"/>
            <a:ext cx="3503084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70001" y="430720"/>
            <a:ext cx="8600156" cy="404119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pl-PL"/>
              <a:t>Kliknij, aby edytować styl</a:t>
            </a:r>
            <a:endParaRPr lang="en-GB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267892" y="909637"/>
            <a:ext cx="8607998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70001" y="1708150"/>
            <a:ext cx="8600156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29A36-7F1A-44E2-8B8C-24660837697E}" type="slidenum">
              <a:rPr lang="en-GB" altLang="pl-PL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1183508333"/>
      </p:ext>
    </p:extLst>
  </p:cSld>
  <p:clrMapOvr>
    <a:masterClrMapping/>
  </p:clrMapOvr>
  <p:transition spd="slow">
    <p:push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0000" y="1708150"/>
            <a:ext cx="42201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 dirty="0"/>
          </a:p>
        </p:txBody>
      </p:sp>
      <p:sp>
        <p:nvSpPr>
          <p:cNvPr id="10" name="Content Placeholder 35"/>
          <p:cNvSpPr>
            <a:spLocks noGrp="1"/>
          </p:cNvSpPr>
          <p:nvPr>
            <p:ph sz="quarter" idx="14"/>
          </p:nvPr>
        </p:nvSpPr>
        <p:spPr>
          <a:xfrm>
            <a:off x="4643681" y="1708150"/>
            <a:ext cx="4221306" cy="4003676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70001" y="430720"/>
            <a:ext cx="8600156" cy="404119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pl-PL"/>
              <a:t>Kliknij, aby edytować styl</a:t>
            </a:r>
            <a:endParaRPr lang="en-GB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267892" y="909637"/>
            <a:ext cx="8607998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5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4572001" y="6393509"/>
            <a:ext cx="3503084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49106-F957-4F4B-9D00-2488D8D4CC11}" type="slidenum">
              <a:rPr lang="en-GB" altLang="pl-PL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2344240171"/>
      </p:ext>
    </p:extLst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x Content (7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69998" y="1708150"/>
            <a:ext cx="27594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188494" y="1708150"/>
            <a:ext cx="27594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5"/>
          </p:nvPr>
        </p:nvSpPr>
        <p:spPr>
          <a:xfrm>
            <a:off x="6106990" y="1708150"/>
            <a:ext cx="2757996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270001" y="430720"/>
            <a:ext cx="8600156" cy="404119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pl-PL"/>
              <a:t>Kliknij, aby edytować styl</a:t>
            </a:r>
            <a:endParaRPr lang="en-GB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267892" y="909637"/>
            <a:ext cx="8607998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8"/>
          </p:nvPr>
        </p:nvSpPr>
        <p:spPr>
          <a:xfrm>
            <a:off x="4572001" y="6393509"/>
            <a:ext cx="3503084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D9A2D-0DC3-48ED-B595-F55B49AF1CC3}" type="slidenum">
              <a:rPr lang="en-GB" altLang="pl-PL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427641918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137E-8553-43FD-A682-FB64C72D8900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2CD46-C092-4841-8215-AE731089DE4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89520694"/>
      </p:ext>
    </p:extLst>
  </p:cSld>
  <p:clrMapOvr>
    <a:masterClrMapping/>
  </p:clrMapOvr>
  <p:transition spd="slow">
    <p:push dir="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69999" y="1708150"/>
            <a:ext cx="20358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2459831" y="1708150"/>
            <a:ext cx="20358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>
          <a:xfrm>
            <a:off x="4649665" y="1708150"/>
            <a:ext cx="20358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 dirty="0"/>
          </a:p>
        </p:txBody>
      </p:sp>
      <p:sp>
        <p:nvSpPr>
          <p:cNvPr id="18" name="Content Placeholder 2"/>
          <p:cNvSpPr>
            <a:spLocks noGrp="1"/>
          </p:cNvSpPr>
          <p:nvPr>
            <p:ph idx="16"/>
          </p:nvPr>
        </p:nvSpPr>
        <p:spPr>
          <a:xfrm>
            <a:off x="6829185" y="1708150"/>
            <a:ext cx="20358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 dirty="0"/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270001" y="430720"/>
            <a:ext cx="8600156" cy="404119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pl-PL"/>
              <a:t>Kliknij, aby edytować styl</a:t>
            </a:r>
            <a:endParaRPr lang="en-GB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267892" y="909637"/>
            <a:ext cx="8607998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1" name="Text Placeholder 17"/>
          <p:cNvSpPr>
            <a:spLocks noGrp="1"/>
          </p:cNvSpPr>
          <p:nvPr>
            <p:ph type="body" sz="quarter" idx="19"/>
          </p:nvPr>
        </p:nvSpPr>
        <p:spPr>
          <a:xfrm>
            <a:off x="4572001" y="6393509"/>
            <a:ext cx="3503084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1860B-C8CE-4C16-9E35-DC7542918886}" type="slidenum">
              <a:rPr lang="en-GB" altLang="pl-PL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1823316847"/>
      </p:ext>
    </p:extLst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70001" y="430720"/>
            <a:ext cx="8600156" cy="404119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pl-PL"/>
              <a:t>Kliknij, aby edytować styl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267892" y="909637"/>
            <a:ext cx="8607998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4572001" y="6393509"/>
            <a:ext cx="3503084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9ECD8-06AC-4BE3-83A0-7B762D126E4A}" type="slidenum">
              <a:rPr lang="en-GB" altLang="pl-PL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4203494490"/>
      </p:ext>
    </p:extLst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8D797-D16A-4F8B-A9F2-4A5E59320D04}" type="slidenum">
              <a:rPr lang="en-GB" altLang="pl-PL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3974114678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457200"/>
            <a:ext cx="23796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4987" y="860"/>
            <a:ext cx="9150132" cy="6857143"/>
          </a:xfrm>
          <a:prstGeom prst="rect">
            <a:avLst/>
          </a:prstGeom>
        </p:spPr>
        <p:txBody>
          <a:bodyPr rtlCol="0" anchor="ctr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pl-PL" noProof="0"/>
              <a:t>Kliknij ikonę, aby dodać obraz</a:t>
            </a:r>
            <a:endParaRPr lang="en-GB" noProof="0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372100" y="1137600"/>
            <a:ext cx="3500100" cy="1789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72100" y="3146400"/>
            <a:ext cx="3500100" cy="1882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3656934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457200"/>
            <a:ext cx="23796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4987" y="860"/>
            <a:ext cx="9150132" cy="6857143"/>
          </a:xfrm>
          <a:prstGeom prst="rect">
            <a:avLst/>
          </a:prstGeom>
        </p:spPr>
        <p:txBody>
          <a:bodyPr rtlCol="0" anchor="ctr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pl-PL" noProof="0"/>
              <a:t>Kliknij ikonę, aby dodać obraz</a:t>
            </a:r>
            <a:endParaRPr lang="en-GB" noProof="0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270001" y="3846097"/>
            <a:ext cx="8600156" cy="1143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70001" y="4989097"/>
            <a:ext cx="8600156" cy="11257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200"/>
              </a:spcBef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0939630"/>
      </p:ext>
    </p:extLst>
  </p:cSld>
  <p:clrMapOvr>
    <a:masterClrMapping/>
  </p:clrMapOvr>
  <p:transition spd="slow">
    <p:push dir="u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Image ONLY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550863"/>
            <a:ext cx="237966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4987" y="860"/>
            <a:ext cx="9150132" cy="6857143"/>
          </a:xfrm>
          <a:prstGeom prst="rect">
            <a:avLst/>
          </a:prstGeom>
        </p:spPr>
        <p:txBody>
          <a:bodyPr rtlCol="0" anchor="ctr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pl-PL" noProof="0"/>
              <a:t>Kliknij ikonę, aby dodać obraz</a:t>
            </a:r>
            <a:endParaRPr lang="en-GB" noProof="0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372100" y="1137600"/>
            <a:ext cx="3500100" cy="1789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72100" y="3146400"/>
            <a:ext cx="3500100" cy="1882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977966"/>
      </p:ext>
    </p:extLst>
  </p:cSld>
  <p:clrMapOvr>
    <a:masterClrMapping/>
  </p:clrMapOvr>
  <p:transition spd="slow"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 (Image ONLY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550863"/>
            <a:ext cx="237966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4987" y="860"/>
            <a:ext cx="9150132" cy="6857143"/>
          </a:xfrm>
          <a:prstGeom prst="rect">
            <a:avLst/>
          </a:prstGeom>
        </p:spPr>
        <p:txBody>
          <a:bodyPr rtlCol="0" anchor="ctr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pl-PL" noProof="0"/>
              <a:t>Kliknij ikonę, aby dodać obraz</a:t>
            </a:r>
            <a:endParaRPr lang="en-GB" noProof="0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270001" y="3846097"/>
            <a:ext cx="8600156" cy="1143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70001" y="4989097"/>
            <a:ext cx="8600156" cy="11257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200"/>
              </a:spcBef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0263299"/>
      </p:ext>
    </p:extLst>
  </p:cSld>
  <p:clrMapOvr>
    <a:masterClrMapping/>
  </p:clrMapOvr>
  <p:transition spd="slow">
    <p:push dir="u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4987" y="860"/>
            <a:ext cx="9150132" cy="6857143"/>
          </a:xfrm>
          <a:prstGeom prst="rect">
            <a:avLst/>
          </a:prstGeom>
        </p:spPr>
        <p:txBody>
          <a:bodyPr rtlCol="0" anchor="ctr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pl-PL" noProof="0"/>
              <a:t>Kliknij ikonę, aby dodać obraz</a:t>
            </a:r>
            <a:endParaRPr lang="en-GB" noProof="0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270000" y="2984855"/>
            <a:ext cx="8601349" cy="1585557"/>
          </a:xfrm>
          <a:prstGeom prst="rect">
            <a:avLst/>
          </a:prstGeom>
        </p:spPr>
        <p:txBody>
          <a:bodyPr/>
          <a:lstStyle>
            <a:lvl1pPr algn="l">
              <a:spcBef>
                <a:spcPts val="200"/>
              </a:spcBef>
              <a:defRPr sz="2400" b="1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270272" y="2564675"/>
            <a:ext cx="732234" cy="411163"/>
          </a:xfrm>
          <a:prstGeom prst="rect">
            <a:avLst/>
          </a:prstGeom>
        </p:spPr>
        <p:txBody>
          <a:bodyPr/>
          <a:lstStyle>
            <a:lvl1pPr algn="l">
              <a:spcBef>
                <a:spcPts val="200"/>
              </a:spcBef>
              <a:defRPr sz="2400" b="1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7"/>
          </p:nvPr>
        </p:nvSpPr>
        <p:spPr>
          <a:xfrm>
            <a:off x="265510" y="6399213"/>
            <a:ext cx="4306490" cy="182562"/>
          </a:xfrm>
        </p:spPr>
        <p:txBody>
          <a:bodyPr anchor="ctr">
            <a:noAutofit/>
          </a:bodyPr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48CF5A0-2544-40C2-AF26-9E67ED49721F}" type="slidenum">
              <a:rPr lang="en-GB" altLang="pl-PL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3663601267"/>
      </p:ext>
    </p:extLst>
  </p:cSld>
  <p:clrMapOvr>
    <a:masterClrMapping/>
  </p:clrMapOvr>
  <p:transition spd="slow">
    <p:push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2 x Content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0000" y="1708150"/>
            <a:ext cx="42201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35"/>
          <p:cNvSpPr>
            <a:spLocks noGrp="1"/>
          </p:cNvSpPr>
          <p:nvPr>
            <p:ph sz="quarter" idx="14"/>
          </p:nvPr>
        </p:nvSpPr>
        <p:spPr>
          <a:xfrm>
            <a:off x="4643681" y="1708150"/>
            <a:ext cx="4221306" cy="4003676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70001" y="430720"/>
            <a:ext cx="8600156" cy="404119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267892" y="909637"/>
            <a:ext cx="8607998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4572001" y="6393509"/>
            <a:ext cx="3503084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2013990" y="6283325"/>
            <a:ext cx="1431000" cy="431800"/>
          </a:xfrm>
        </p:spPr>
        <p:txBody>
          <a:bodyPr rtlCol="0" anchor="ctr">
            <a:noAutofit/>
          </a:bodyPr>
          <a:lstStyle/>
          <a:p>
            <a:pPr lvl="0"/>
            <a:r>
              <a:rPr lang="pl-PL" noProof="0"/>
              <a:t>Kliknij ikonę, aby dodać obraz</a:t>
            </a:r>
            <a:endParaRPr lang="en-GB" noProof="0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6CB9C-4D84-47CE-AB56-E26E04B96ABC}" type="slidenum">
              <a:rPr lang="en-GB" altLang="pl-PL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93936750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DDD66-08D6-46D1-BB8D-BA71CD1B2743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F4A8F-6EF6-4FBC-A653-8054B408407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0168791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D575C-4A38-441E-8991-D9FB2F4E814D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2E576-90AD-41FB-9FDC-5B01794FB6D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85076803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33849-E2B1-4DD1-B7FA-5EE277F92A9F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6113-E080-4ED8-8831-886B5AF8636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9464520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8D7D4-F14D-4538-9F5A-2874B976266A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02209-7928-49C4-BE9B-4A1E6009D70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9608326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CCF7C-3E52-47F1-9F61-F84CF090131E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14052-4246-45AC-AFFD-431C6369404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6020364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184C4-9800-4C89-A560-F9691B9E69BA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08905-D781-4816-A026-B35F666E62D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31666505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2.emf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5121D7C-2C36-49D4-B931-B10043DDF369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96113E0-3444-4026-A109-2C507A171DD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  <p:sldLayoutId id="2147484062" r:id="rId2"/>
    <p:sldLayoutId id="2147484063" r:id="rId3"/>
    <p:sldLayoutId id="2147484064" r:id="rId4"/>
    <p:sldLayoutId id="2147484065" r:id="rId5"/>
    <p:sldLayoutId id="2147484066" r:id="rId6"/>
    <p:sldLayoutId id="2147484067" r:id="rId7"/>
    <p:sldLayoutId id="2147484068" r:id="rId8"/>
    <p:sldLayoutId id="2147484069" r:id="rId9"/>
    <p:sldLayoutId id="2147484070" r:id="rId10"/>
    <p:sldLayoutId id="2147484071" r:id="rId11"/>
  </p:sldLayoutIdLst>
  <p:transition spd="slow">
    <p:push dir="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205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7735DE4F-D13A-4900-81F0-41FDB35181A6}" type="datetimeFigureOut">
              <a:rPr lang="pl-PL" altLang="pl-PL"/>
              <a:pPr>
                <a:defRPr/>
              </a:pPr>
              <a:t>08.10.2019</a:t>
            </a:fld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06CBFA2-5996-4F59-9D0C-C3EAC923F92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2" r:id="rId1"/>
    <p:sldLayoutId id="2147484073" r:id="rId2"/>
    <p:sldLayoutId id="2147484074" r:id="rId3"/>
    <p:sldLayoutId id="2147484075" r:id="rId4"/>
    <p:sldLayoutId id="2147484076" r:id="rId5"/>
    <p:sldLayoutId id="2147484077" r:id="rId6"/>
    <p:sldLayoutId id="2147484078" r:id="rId7"/>
    <p:sldLayoutId id="2147484079" r:id="rId8"/>
    <p:sldLayoutId id="2147484080" r:id="rId9"/>
    <p:sldLayoutId id="2147484081" r:id="rId10"/>
    <p:sldLayoutId id="2147484082" r:id="rId11"/>
  </p:sldLayoutIdLst>
  <p:transition spd="slow">
    <p:push dir="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6"/>
          <p:cNvGrpSpPr>
            <a:grpSpLocks/>
          </p:cNvGrpSpPr>
          <p:nvPr/>
        </p:nvGrpSpPr>
        <p:grpSpPr bwMode="auto">
          <a:xfrm>
            <a:off x="-857250" y="-438150"/>
            <a:ext cx="10287000" cy="6867525"/>
            <a:chOff x="-1143000" y="-438330"/>
            <a:chExt cx="13716002" cy="6867942"/>
          </a:xfrm>
        </p:grpSpPr>
        <p:cxnSp>
          <p:nvCxnSpPr>
            <p:cNvPr id="12" name="Straight Connector 11"/>
            <p:cNvCxnSpPr/>
            <p:nvPr userDrawn="1"/>
          </p:nvCxnSpPr>
          <p:spPr>
            <a:xfrm>
              <a:off x="1184656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256200" y="1161205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256200" y="1728167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-256200" y="6135843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86" name="TextBox 12"/>
            <p:cNvSpPr txBox="1">
              <a:spLocks noChangeArrowheads="1"/>
            </p:cNvSpPr>
            <p:nvPr userDrawn="1"/>
          </p:nvSpPr>
          <p:spPr bwMode="auto">
            <a:xfrm>
              <a:off x="-747184" y="1076237"/>
              <a:ext cx="438151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3.16cm</a:t>
              </a:r>
            </a:p>
          </p:txBody>
        </p:sp>
        <p:cxnSp>
          <p:nvCxnSpPr>
            <p:cNvPr id="21" name="Straight Connector 20"/>
            <p:cNvCxnSpPr/>
            <p:nvPr userDrawn="1"/>
          </p:nvCxnSpPr>
          <p:spPr>
            <a:xfrm>
              <a:off x="-256200" y="2289033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-256200" y="2868189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-256200" y="3441247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>
              <a:off x="-256200" y="4002113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>
              <a:off x="-256200" y="4587365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>
              <a:off x="-256200" y="5154327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>
              <a:off x="-256200" y="5715193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>
              <a:off x="116636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>
              <a:off x="214172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>
              <a:off x="3108961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>
              <a:off x="4084321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 userDrawn="1"/>
          </p:nvCxnSpPr>
          <p:spPr>
            <a:xfrm>
              <a:off x="5051553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>
            <a:xfrm>
              <a:off x="6026913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>
            <a:xfrm>
              <a:off x="699414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>
              <a:off x="7961377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 userDrawn="1"/>
          </p:nvCxnSpPr>
          <p:spPr>
            <a:xfrm>
              <a:off x="8936737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 userDrawn="1"/>
          </p:nvCxnSpPr>
          <p:spPr>
            <a:xfrm>
              <a:off x="990397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 userDrawn="1"/>
          </p:nvCxnSpPr>
          <p:spPr>
            <a:xfrm>
              <a:off x="1087933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 userDrawn="1"/>
          </p:nvCxnSpPr>
          <p:spPr>
            <a:xfrm>
              <a:off x="1106627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>
            <a:xfrm>
              <a:off x="1009904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 userDrawn="1"/>
          </p:nvCxnSpPr>
          <p:spPr>
            <a:xfrm>
              <a:off x="9123681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>
              <a:off x="8156449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 userDrawn="1"/>
          </p:nvCxnSpPr>
          <p:spPr>
            <a:xfrm>
              <a:off x="7181089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 userDrawn="1"/>
          </p:nvCxnSpPr>
          <p:spPr>
            <a:xfrm>
              <a:off x="6213857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 userDrawn="1"/>
          </p:nvCxnSpPr>
          <p:spPr>
            <a:xfrm>
              <a:off x="5238497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 userDrawn="1"/>
          </p:nvCxnSpPr>
          <p:spPr>
            <a:xfrm>
              <a:off x="427126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 userDrawn="1"/>
          </p:nvCxnSpPr>
          <p:spPr>
            <a:xfrm>
              <a:off x="329590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 userDrawn="1"/>
          </p:nvCxnSpPr>
          <p:spPr>
            <a:xfrm>
              <a:off x="232054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 userDrawn="1"/>
          </p:nvCxnSpPr>
          <p:spPr>
            <a:xfrm>
              <a:off x="135331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16" name="TextBox 50"/>
            <p:cNvSpPr txBox="1">
              <a:spLocks noChangeArrowheads="1"/>
            </p:cNvSpPr>
            <p:nvPr userDrawn="1"/>
          </p:nvSpPr>
          <p:spPr bwMode="auto">
            <a:xfrm>
              <a:off x="-747184" y="1646185"/>
              <a:ext cx="438151" cy="2460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4.75cm</a:t>
              </a:r>
            </a:p>
          </p:txBody>
        </p:sp>
        <p:sp>
          <p:nvSpPr>
            <p:cNvPr id="3117" name="TextBox 51"/>
            <p:cNvSpPr txBox="1">
              <a:spLocks noChangeArrowheads="1"/>
            </p:cNvSpPr>
            <p:nvPr userDrawn="1"/>
          </p:nvSpPr>
          <p:spPr bwMode="auto">
            <a:xfrm>
              <a:off x="-747184" y="2216131"/>
              <a:ext cx="438151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6.34cm</a:t>
              </a:r>
            </a:p>
          </p:txBody>
        </p:sp>
        <p:sp>
          <p:nvSpPr>
            <p:cNvPr id="3118" name="TextBox 52"/>
            <p:cNvSpPr txBox="1">
              <a:spLocks noChangeArrowheads="1"/>
            </p:cNvSpPr>
            <p:nvPr userDrawn="1"/>
          </p:nvSpPr>
          <p:spPr bwMode="auto">
            <a:xfrm>
              <a:off x="-747184" y="2787666"/>
              <a:ext cx="438151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7.93cm</a:t>
              </a:r>
            </a:p>
          </p:txBody>
        </p:sp>
        <p:sp>
          <p:nvSpPr>
            <p:cNvPr id="3119" name="TextBox 53"/>
            <p:cNvSpPr txBox="1">
              <a:spLocks noChangeArrowheads="1"/>
            </p:cNvSpPr>
            <p:nvPr userDrawn="1"/>
          </p:nvSpPr>
          <p:spPr bwMode="auto">
            <a:xfrm>
              <a:off x="-747184" y="3357613"/>
              <a:ext cx="438151" cy="2460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9.52cm</a:t>
              </a:r>
            </a:p>
          </p:txBody>
        </p:sp>
        <p:sp>
          <p:nvSpPr>
            <p:cNvPr id="3120" name="TextBox 54"/>
            <p:cNvSpPr txBox="1">
              <a:spLocks noChangeArrowheads="1"/>
            </p:cNvSpPr>
            <p:nvPr userDrawn="1"/>
          </p:nvSpPr>
          <p:spPr bwMode="auto">
            <a:xfrm>
              <a:off x="-747184" y="3929148"/>
              <a:ext cx="438151" cy="2460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11.11cm</a:t>
              </a:r>
            </a:p>
          </p:txBody>
        </p:sp>
        <p:sp>
          <p:nvSpPr>
            <p:cNvPr id="3121" name="TextBox 55"/>
            <p:cNvSpPr txBox="1">
              <a:spLocks noChangeArrowheads="1"/>
            </p:cNvSpPr>
            <p:nvPr userDrawn="1"/>
          </p:nvSpPr>
          <p:spPr bwMode="auto">
            <a:xfrm>
              <a:off x="-747184" y="4499095"/>
              <a:ext cx="438151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12.70cm</a:t>
              </a:r>
            </a:p>
          </p:txBody>
        </p:sp>
        <p:sp>
          <p:nvSpPr>
            <p:cNvPr id="3122" name="TextBox 56"/>
            <p:cNvSpPr txBox="1">
              <a:spLocks noChangeArrowheads="1"/>
            </p:cNvSpPr>
            <p:nvPr userDrawn="1"/>
          </p:nvSpPr>
          <p:spPr bwMode="auto">
            <a:xfrm>
              <a:off x="-747184" y="5069042"/>
              <a:ext cx="438151" cy="2460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14.29cm</a:t>
              </a:r>
            </a:p>
          </p:txBody>
        </p:sp>
        <p:sp>
          <p:nvSpPr>
            <p:cNvPr id="3123" name="TextBox 57"/>
            <p:cNvSpPr txBox="1">
              <a:spLocks noChangeArrowheads="1"/>
            </p:cNvSpPr>
            <p:nvPr userDrawn="1"/>
          </p:nvSpPr>
          <p:spPr bwMode="auto">
            <a:xfrm>
              <a:off x="-747184" y="5640577"/>
              <a:ext cx="438151" cy="2460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15.87cm</a:t>
              </a:r>
            </a:p>
          </p:txBody>
        </p:sp>
        <p:sp>
          <p:nvSpPr>
            <p:cNvPr id="3124" name="TextBox 58"/>
            <p:cNvSpPr txBox="1">
              <a:spLocks noChangeArrowheads="1"/>
            </p:cNvSpPr>
            <p:nvPr userDrawn="1"/>
          </p:nvSpPr>
          <p:spPr bwMode="auto">
            <a:xfrm>
              <a:off x="-747184" y="6059703"/>
              <a:ext cx="438151" cy="2460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17.00cm</a:t>
              </a:r>
            </a:p>
          </p:txBody>
        </p:sp>
        <p:sp>
          <p:nvSpPr>
            <p:cNvPr id="3125" name="TextBox 59"/>
            <p:cNvSpPr txBox="1">
              <a:spLocks noChangeArrowheads="1"/>
            </p:cNvSpPr>
            <p:nvPr userDrawn="1"/>
          </p:nvSpPr>
          <p:spPr bwMode="auto">
            <a:xfrm>
              <a:off x="304800" y="-436743"/>
              <a:ext cx="438151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1.00cm</a:t>
              </a:r>
            </a:p>
          </p:txBody>
        </p:sp>
        <p:sp>
          <p:nvSpPr>
            <p:cNvPr id="3126" name="TextBox 60"/>
            <p:cNvSpPr txBox="1">
              <a:spLocks noChangeArrowheads="1"/>
            </p:cNvSpPr>
            <p:nvPr userDrawn="1"/>
          </p:nvSpPr>
          <p:spPr bwMode="auto">
            <a:xfrm>
              <a:off x="1276351" y="-436743"/>
              <a:ext cx="438149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3.70cm</a:t>
              </a:r>
            </a:p>
          </p:txBody>
        </p:sp>
        <p:sp>
          <p:nvSpPr>
            <p:cNvPr id="3127" name="TextBox 61"/>
            <p:cNvSpPr txBox="1">
              <a:spLocks noChangeArrowheads="1"/>
            </p:cNvSpPr>
            <p:nvPr userDrawn="1"/>
          </p:nvSpPr>
          <p:spPr bwMode="auto">
            <a:xfrm>
              <a:off x="2247900" y="-436743"/>
              <a:ext cx="440267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6.40cm</a:t>
              </a:r>
            </a:p>
          </p:txBody>
        </p:sp>
        <p:sp>
          <p:nvSpPr>
            <p:cNvPr id="3128" name="TextBox 62"/>
            <p:cNvSpPr txBox="1">
              <a:spLocks noChangeArrowheads="1"/>
            </p:cNvSpPr>
            <p:nvPr userDrawn="1"/>
          </p:nvSpPr>
          <p:spPr bwMode="auto">
            <a:xfrm>
              <a:off x="3221567" y="-436743"/>
              <a:ext cx="438151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9.10cm</a:t>
              </a:r>
            </a:p>
          </p:txBody>
        </p:sp>
        <p:sp>
          <p:nvSpPr>
            <p:cNvPr id="3129" name="TextBox 63"/>
            <p:cNvSpPr txBox="1">
              <a:spLocks noChangeArrowheads="1"/>
            </p:cNvSpPr>
            <p:nvPr userDrawn="1"/>
          </p:nvSpPr>
          <p:spPr bwMode="auto">
            <a:xfrm>
              <a:off x="4193118" y="-436743"/>
              <a:ext cx="438149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11.80cm</a:t>
              </a:r>
            </a:p>
          </p:txBody>
        </p:sp>
        <p:sp>
          <p:nvSpPr>
            <p:cNvPr id="3130" name="TextBox 64"/>
            <p:cNvSpPr txBox="1">
              <a:spLocks noChangeArrowheads="1"/>
            </p:cNvSpPr>
            <p:nvPr userDrawn="1"/>
          </p:nvSpPr>
          <p:spPr bwMode="auto">
            <a:xfrm>
              <a:off x="5164668" y="-436743"/>
              <a:ext cx="438151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14.50cm</a:t>
              </a:r>
            </a:p>
          </p:txBody>
        </p:sp>
        <p:sp>
          <p:nvSpPr>
            <p:cNvPr id="3131" name="TextBox 65"/>
            <p:cNvSpPr txBox="1">
              <a:spLocks noChangeArrowheads="1"/>
            </p:cNvSpPr>
            <p:nvPr userDrawn="1"/>
          </p:nvSpPr>
          <p:spPr bwMode="auto">
            <a:xfrm>
              <a:off x="6136218" y="-436743"/>
              <a:ext cx="440267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17.20cm</a:t>
              </a:r>
            </a:p>
          </p:txBody>
        </p:sp>
        <p:sp>
          <p:nvSpPr>
            <p:cNvPr id="3132" name="TextBox 66"/>
            <p:cNvSpPr txBox="1">
              <a:spLocks noChangeArrowheads="1"/>
            </p:cNvSpPr>
            <p:nvPr userDrawn="1"/>
          </p:nvSpPr>
          <p:spPr bwMode="auto">
            <a:xfrm>
              <a:off x="7109885" y="-436743"/>
              <a:ext cx="438149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9.90cm</a:t>
              </a:r>
            </a:p>
          </p:txBody>
        </p:sp>
        <p:sp>
          <p:nvSpPr>
            <p:cNvPr id="3133" name="TextBox 67"/>
            <p:cNvSpPr txBox="1">
              <a:spLocks noChangeArrowheads="1"/>
            </p:cNvSpPr>
            <p:nvPr userDrawn="1"/>
          </p:nvSpPr>
          <p:spPr bwMode="auto">
            <a:xfrm>
              <a:off x="8081435" y="-436743"/>
              <a:ext cx="438151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22.60cm</a:t>
              </a:r>
            </a:p>
          </p:txBody>
        </p:sp>
        <p:sp>
          <p:nvSpPr>
            <p:cNvPr id="3134" name="TextBox 68"/>
            <p:cNvSpPr txBox="1">
              <a:spLocks noChangeArrowheads="1"/>
            </p:cNvSpPr>
            <p:nvPr userDrawn="1"/>
          </p:nvSpPr>
          <p:spPr bwMode="auto">
            <a:xfrm>
              <a:off x="9052985" y="-436743"/>
              <a:ext cx="438149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25.30cm</a:t>
              </a:r>
            </a:p>
          </p:txBody>
        </p:sp>
        <p:sp>
          <p:nvSpPr>
            <p:cNvPr id="3135" name="TextBox 69"/>
            <p:cNvSpPr txBox="1">
              <a:spLocks noChangeArrowheads="1"/>
            </p:cNvSpPr>
            <p:nvPr userDrawn="1"/>
          </p:nvSpPr>
          <p:spPr bwMode="auto">
            <a:xfrm>
              <a:off x="10024535" y="-436743"/>
              <a:ext cx="440267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27.99cm</a:t>
              </a:r>
            </a:p>
          </p:txBody>
        </p:sp>
        <p:sp>
          <p:nvSpPr>
            <p:cNvPr id="3136" name="TextBox 70"/>
            <p:cNvSpPr txBox="1">
              <a:spLocks noChangeArrowheads="1"/>
            </p:cNvSpPr>
            <p:nvPr userDrawn="1"/>
          </p:nvSpPr>
          <p:spPr bwMode="auto">
            <a:xfrm>
              <a:off x="10998202" y="-436743"/>
              <a:ext cx="438151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30.69cm</a:t>
              </a:r>
            </a:p>
          </p:txBody>
        </p:sp>
        <p:sp>
          <p:nvSpPr>
            <p:cNvPr id="3137" name="TextBox 71"/>
            <p:cNvSpPr txBox="1">
              <a:spLocks noChangeArrowheads="1"/>
            </p:cNvSpPr>
            <p:nvPr userDrawn="1"/>
          </p:nvSpPr>
          <p:spPr bwMode="auto">
            <a:xfrm>
              <a:off x="11461753" y="-436743"/>
              <a:ext cx="438149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32.85cm</a:t>
              </a:r>
            </a:p>
          </p:txBody>
        </p:sp>
        <p:sp>
          <p:nvSpPr>
            <p:cNvPr id="3138" name="TextBox 73"/>
            <p:cNvSpPr txBox="1">
              <a:spLocks noChangeArrowheads="1"/>
            </p:cNvSpPr>
            <p:nvPr userDrawn="1"/>
          </p:nvSpPr>
          <p:spPr bwMode="auto">
            <a:xfrm>
              <a:off x="10490202" y="-436743"/>
              <a:ext cx="440267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30.16cm</a:t>
              </a:r>
            </a:p>
          </p:txBody>
        </p:sp>
        <p:sp>
          <p:nvSpPr>
            <p:cNvPr id="3139" name="TextBox 74"/>
            <p:cNvSpPr txBox="1">
              <a:spLocks noChangeArrowheads="1"/>
            </p:cNvSpPr>
            <p:nvPr userDrawn="1"/>
          </p:nvSpPr>
          <p:spPr bwMode="auto">
            <a:xfrm>
              <a:off x="9520768" y="-436743"/>
              <a:ext cx="438151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27.46cm</a:t>
              </a:r>
            </a:p>
          </p:txBody>
        </p:sp>
        <p:sp>
          <p:nvSpPr>
            <p:cNvPr id="3140" name="TextBox 75"/>
            <p:cNvSpPr txBox="1">
              <a:spLocks noChangeArrowheads="1"/>
            </p:cNvSpPr>
            <p:nvPr userDrawn="1"/>
          </p:nvSpPr>
          <p:spPr bwMode="auto">
            <a:xfrm>
              <a:off x="8549219" y="-436743"/>
              <a:ext cx="438149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24.76cm</a:t>
              </a:r>
            </a:p>
          </p:txBody>
        </p:sp>
        <p:sp>
          <p:nvSpPr>
            <p:cNvPr id="3141" name="TextBox 76"/>
            <p:cNvSpPr txBox="1">
              <a:spLocks noChangeArrowheads="1"/>
            </p:cNvSpPr>
            <p:nvPr userDrawn="1"/>
          </p:nvSpPr>
          <p:spPr bwMode="auto">
            <a:xfrm>
              <a:off x="7577668" y="-436743"/>
              <a:ext cx="438151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22.07cm</a:t>
              </a:r>
            </a:p>
          </p:txBody>
        </p:sp>
        <p:sp>
          <p:nvSpPr>
            <p:cNvPr id="3142" name="TextBox 77"/>
            <p:cNvSpPr txBox="1">
              <a:spLocks noChangeArrowheads="1"/>
            </p:cNvSpPr>
            <p:nvPr userDrawn="1"/>
          </p:nvSpPr>
          <p:spPr bwMode="auto">
            <a:xfrm>
              <a:off x="6606118" y="-436743"/>
              <a:ext cx="440267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19.37cm</a:t>
              </a:r>
            </a:p>
          </p:txBody>
        </p:sp>
        <p:sp>
          <p:nvSpPr>
            <p:cNvPr id="3143" name="TextBox 78"/>
            <p:cNvSpPr txBox="1">
              <a:spLocks noChangeArrowheads="1"/>
            </p:cNvSpPr>
            <p:nvPr userDrawn="1"/>
          </p:nvSpPr>
          <p:spPr bwMode="auto">
            <a:xfrm>
              <a:off x="5636685" y="-436743"/>
              <a:ext cx="438149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16.67cm</a:t>
              </a:r>
            </a:p>
          </p:txBody>
        </p:sp>
        <p:sp>
          <p:nvSpPr>
            <p:cNvPr id="3144" name="TextBox 79"/>
            <p:cNvSpPr txBox="1">
              <a:spLocks noChangeArrowheads="1"/>
            </p:cNvSpPr>
            <p:nvPr userDrawn="1"/>
          </p:nvSpPr>
          <p:spPr bwMode="auto">
            <a:xfrm>
              <a:off x="4665134" y="-436743"/>
              <a:ext cx="438151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13.98cm</a:t>
              </a:r>
            </a:p>
          </p:txBody>
        </p:sp>
        <p:sp>
          <p:nvSpPr>
            <p:cNvPr id="3145" name="TextBox 80"/>
            <p:cNvSpPr txBox="1">
              <a:spLocks noChangeArrowheads="1"/>
            </p:cNvSpPr>
            <p:nvPr userDrawn="1"/>
          </p:nvSpPr>
          <p:spPr bwMode="auto">
            <a:xfrm>
              <a:off x="3693585" y="-436743"/>
              <a:ext cx="438149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11.28cm</a:t>
              </a:r>
            </a:p>
          </p:txBody>
        </p:sp>
        <p:sp>
          <p:nvSpPr>
            <p:cNvPr id="3146" name="TextBox 81"/>
            <p:cNvSpPr txBox="1">
              <a:spLocks noChangeArrowheads="1"/>
            </p:cNvSpPr>
            <p:nvPr userDrawn="1"/>
          </p:nvSpPr>
          <p:spPr bwMode="auto">
            <a:xfrm>
              <a:off x="2722034" y="-436743"/>
              <a:ext cx="440267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8.59cm</a:t>
              </a:r>
            </a:p>
          </p:txBody>
        </p:sp>
        <p:sp>
          <p:nvSpPr>
            <p:cNvPr id="3147" name="TextBox 82"/>
            <p:cNvSpPr txBox="1">
              <a:spLocks noChangeArrowheads="1"/>
            </p:cNvSpPr>
            <p:nvPr userDrawn="1"/>
          </p:nvSpPr>
          <p:spPr bwMode="auto">
            <a:xfrm>
              <a:off x="1752600" y="-436743"/>
              <a:ext cx="438151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5.89cm</a:t>
              </a:r>
            </a:p>
          </p:txBody>
        </p:sp>
        <p:sp>
          <p:nvSpPr>
            <p:cNvPr id="3148" name="TextBox 83"/>
            <p:cNvSpPr txBox="1">
              <a:spLocks noChangeArrowheads="1"/>
            </p:cNvSpPr>
            <p:nvPr userDrawn="1"/>
          </p:nvSpPr>
          <p:spPr bwMode="auto">
            <a:xfrm>
              <a:off x="781051" y="-436743"/>
              <a:ext cx="438149" cy="246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3.19cm</a:t>
              </a:r>
            </a:p>
          </p:txBody>
        </p:sp>
        <p:cxnSp>
          <p:nvCxnSpPr>
            <p:cNvPr id="5" name="Straight Connector 4"/>
            <p:cNvCxnSpPr/>
            <p:nvPr userDrawn="1"/>
          </p:nvCxnSpPr>
          <p:spPr>
            <a:xfrm>
              <a:off x="37795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50" name="TextBox 84"/>
            <p:cNvSpPr txBox="1">
              <a:spLocks noChangeArrowheads="1"/>
            </p:cNvSpPr>
            <p:nvPr userDrawn="1"/>
          </p:nvSpPr>
          <p:spPr bwMode="auto">
            <a:xfrm>
              <a:off x="-1143000" y="6183535"/>
              <a:ext cx="833967" cy="2460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Content Bottom</a:t>
              </a:r>
            </a:p>
          </p:txBody>
        </p:sp>
        <p:sp>
          <p:nvSpPr>
            <p:cNvPr id="3151" name="TextBox 85"/>
            <p:cNvSpPr txBox="1">
              <a:spLocks noChangeArrowheads="1"/>
            </p:cNvSpPr>
            <p:nvPr userDrawn="1"/>
          </p:nvSpPr>
          <p:spPr bwMode="auto">
            <a:xfrm>
              <a:off x="-1143000" y="1770017"/>
              <a:ext cx="833967" cy="122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Content Top</a:t>
              </a:r>
            </a:p>
          </p:txBody>
        </p:sp>
        <p:sp>
          <p:nvSpPr>
            <p:cNvPr id="3152" name="TextBox 86"/>
            <p:cNvSpPr txBox="1">
              <a:spLocks noChangeArrowheads="1"/>
            </p:cNvSpPr>
            <p:nvPr userDrawn="1"/>
          </p:nvSpPr>
          <p:spPr bwMode="auto">
            <a:xfrm>
              <a:off x="-1143000" y="1198482"/>
              <a:ext cx="833967" cy="2460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Heading Baseline</a:t>
              </a:r>
            </a:p>
          </p:txBody>
        </p:sp>
        <p:sp>
          <p:nvSpPr>
            <p:cNvPr id="3153" name="TextBox 87"/>
            <p:cNvSpPr txBox="1">
              <a:spLocks noChangeArrowheads="1"/>
            </p:cNvSpPr>
            <p:nvPr userDrawn="1"/>
          </p:nvSpPr>
          <p:spPr bwMode="auto">
            <a:xfrm>
              <a:off x="-590551" y="-438330"/>
              <a:ext cx="833968" cy="123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Left Margin</a:t>
              </a:r>
            </a:p>
          </p:txBody>
        </p:sp>
        <p:sp>
          <p:nvSpPr>
            <p:cNvPr id="3154" name="TextBox 88"/>
            <p:cNvSpPr txBox="1">
              <a:spLocks noChangeArrowheads="1"/>
            </p:cNvSpPr>
            <p:nvPr userDrawn="1"/>
          </p:nvSpPr>
          <p:spPr bwMode="auto">
            <a:xfrm>
              <a:off x="11933769" y="-438330"/>
              <a:ext cx="639233" cy="2460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GB" altLang="pl-PL" sz="800">
                  <a:solidFill>
                    <a:srgbClr val="717171"/>
                  </a:solidFill>
                </a:rPr>
                <a:t>Right Margin</a:t>
              </a:r>
            </a:p>
          </p:txBody>
        </p:sp>
      </p:grpSp>
      <p:grpSp>
        <p:nvGrpSpPr>
          <p:cNvPr id="3075" name="Group 89"/>
          <p:cNvGrpSpPr>
            <a:grpSpLocks/>
          </p:cNvGrpSpPr>
          <p:nvPr/>
        </p:nvGrpSpPr>
        <p:grpSpPr bwMode="auto">
          <a:xfrm>
            <a:off x="223838" y="6330950"/>
            <a:ext cx="3246437" cy="323850"/>
            <a:chOff x="297773" y="6330950"/>
            <a:chExt cx="4329415" cy="324431"/>
          </a:xfrm>
        </p:grpSpPr>
        <p:pic>
          <p:nvPicPr>
            <p:cNvPr id="3080" name="Picture 91" descr="logo-04.png"/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773" y="6330950"/>
              <a:ext cx="4329415" cy="324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1" name="Picture 92" descr="Kantar_Public_Large_Logo_BLACK_RGB.eps"/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11" t="2" b="-2"/>
            <a:stretch>
              <a:fillRect/>
            </a:stretch>
          </p:blipFill>
          <p:spPr bwMode="auto">
            <a:xfrm>
              <a:off x="1377950" y="6398426"/>
              <a:ext cx="942976" cy="186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6" name="Title Placeholder 1"/>
          <p:cNvSpPr>
            <a:spLocks noGrp="1"/>
          </p:cNvSpPr>
          <p:nvPr>
            <p:ph type="title"/>
          </p:nvPr>
        </p:nvSpPr>
        <p:spPr bwMode="auto">
          <a:xfrm>
            <a:off x="269875" y="430213"/>
            <a:ext cx="86010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  <a:endParaRPr lang="en-GB" altLang="pl-PL"/>
          </a:p>
        </p:txBody>
      </p:sp>
      <p:sp>
        <p:nvSpPr>
          <p:cNvPr id="307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69875" y="1708150"/>
            <a:ext cx="8601075" cy="400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  <a:endParaRPr lang="en-GB" altLang="pl-PL"/>
          </a:p>
        </p:txBody>
      </p:sp>
      <p:sp>
        <p:nvSpPr>
          <p:cNvPr id="10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42288" y="6394450"/>
            <a:ext cx="728662" cy="19685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rgbClr val="717171"/>
                </a:solidFill>
              </a:defRPr>
            </a:lvl1pPr>
          </a:lstStyle>
          <a:p>
            <a:pPr>
              <a:defRPr/>
            </a:pPr>
            <a:fld id="{8D67EDAF-E428-4652-8531-E19A1EA16BC0}" type="slidenum">
              <a:rPr lang="en-GB" altLang="pl-PL"/>
              <a:pPr>
                <a:defRPr/>
              </a:pPr>
              <a:t>‹#›</a:t>
            </a:fld>
            <a:endParaRPr lang="en-GB" altLang="pl-PL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0" y="6129338"/>
            <a:ext cx="9144900" cy="0"/>
          </a:xfrm>
          <a:prstGeom prst="line">
            <a:avLst/>
          </a:prstGeom>
          <a:ln w="19050">
            <a:gradFill>
              <a:gsLst>
                <a:gs pos="0">
                  <a:srgbClr val="F2DA64"/>
                </a:gs>
                <a:gs pos="18000">
                  <a:srgbClr val="A27700"/>
                </a:gs>
                <a:gs pos="71000">
                  <a:srgbClr val="D7B446"/>
                </a:gs>
                <a:gs pos="51000">
                  <a:srgbClr val="F2DA64"/>
                </a:gs>
                <a:gs pos="100000">
                  <a:srgbClr val="987000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89" r:id="rId10"/>
    <p:sldLayoutId id="2147484095" r:id="rId11"/>
    <p:sldLayoutId id="2147484096" r:id="rId12"/>
    <p:sldLayoutId id="2147484097" r:id="rId13"/>
    <p:sldLayoutId id="2147484098" r:id="rId14"/>
    <p:sldLayoutId id="2147484099" r:id="rId15"/>
    <p:sldLayoutId id="2147484090" r:id="rId16"/>
  </p:sldLayoutIdLst>
  <p:transition spd="slow">
    <p:push dir="u"/>
  </p:transition>
  <p:hf hdr="0" ftr="0" dt="0"/>
  <p:txStyles>
    <p:titleStyle>
      <a:lvl1pPr algn="l" rtl="0" eaLnBrk="0" fontAlgn="base" hangingPunct="0">
        <a:spcBef>
          <a:spcPts val="600"/>
        </a:spcBef>
        <a:spcAft>
          <a:spcPct val="0"/>
        </a:spcAft>
        <a:defRPr sz="2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ts val="60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ts val="60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ts val="60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ts val="60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ts val="60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ts val="60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ts val="60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ts val="60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</a:defRPr>
      </a:lvl9pPr>
    </p:titleStyle>
    <p:bodyStyle>
      <a:lvl1pPr algn="l" rtl="0" eaLnBrk="0" fontAlgn="base" hangingPunct="0">
        <a:spcBef>
          <a:spcPts val="1200"/>
        </a:spcBef>
        <a:spcAft>
          <a:spcPct val="0"/>
        </a:spcAft>
        <a:buFont typeface="Arial" panose="020B0604020202020204" pitchFamily="34" charset="0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rtl="0" eaLnBrk="0" fontAlgn="base" hangingPunct="0">
        <a:spcBef>
          <a:spcPts val="600"/>
        </a:spcBef>
        <a:spcAft>
          <a:spcPct val="0"/>
        </a:spcAft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-180975" algn="l" rtl="0" eaLnBrk="0" fontAlgn="base" hangingPunct="0">
        <a:spcBef>
          <a:spcPts val="600"/>
        </a:spcBef>
        <a:spcAft>
          <a:spcPct val="0"/>
        </a:spcAft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42925" indent="-180975" algn="l" rtl="0" eaLnBrk="0" fontAlgn="base" hangingPunct="0">
        <a:spcBef>
          <a:spcPts val="600"/>
        </a:spcBef>
        <a:spcAft>
          <a:spcPct val="0"/>
        </a:spcAft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1450" algn="l" rtl="0" eaLnBrk="0" fontAlgn="base" hangingPunct="0">
        <a:spcBef>
          <a:spcPts val="600"/>
        </a:spcBef>
        <a:spcAft>
          <a:spcPct val="0"/>
        </a:spcAft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ocial.un.org/ageing-working-group/documents/tenth/A_AC.278_2019_CRP.4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social.un.org/ageing-working-group/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s://www.rpo.gov.pl/sites/default/files/Jak_zadbac_o_prawo_do_godnej_starosci_w_starzejacym_sie_spoleczenstwie.pd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rpo.gov.pl/pl/kategoria-tematyczna/za-starosc-nasza-i-wasza-akcja-rpo" TargetMode="External"/><Relationship Id="rId11" Type="http://schemas.openxmlformats.org/officeDocument/2006/relationships/hyperlink" Target="https://www.forumseniorow.pl/" TargetMode="External"/><Relationship Id="rId5" Type="http://schemas.openxmlformats.org/officeDocument/2006/relationships/hyperlink" Target="http://prawo.sejm.gov.pl/isap.nsf/DocDetails.xsp?id=WDU20150001705" TargetMode="External"/><Relationship Id="rId10" Type="http://schemas.openxmlformats.org/officeDocument/2006/relationships/hyperlink" Target="https://social.un.org/ageing-working-group/documents/tenth/A_AC.278_2019_CRP.4.pdf" TargetMode="External"/><Relationship Id="rId4" Type="http://schemas.openxmlformats.org/officeDocument/2006/relationships/hyperlink" Target="http://www.monitorpolski.gov.pl/mp/2018/1169/1" TargetMode="External"/><Relationship Id="rId9" Type="http://schemas.openxmlformats.org/officeDocument/2006/relationships/hyperlink" Target="https://social.un.org/ageing-working-group/documents/tenth/Inputs%20NHRIs/Joint_Submission_Key%20elements_LTCPC_AI-%20German_and_Polish_NHRIs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ra.europa.eu/sites/default/files/styles/fra_large/public/fra_images/frr2018-focus-en-cover.jpg?itok=ZJEsEmd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8"/>
          <p:cNvGrpSpPr>
            <a:grpSpLocks/>
          </p:cNvGrpSpPr>
          <p:nvPr/>
        </p:nvGrpSpPr>
        <p:grpSpPr bwMode="auto">
          <a:xfrm>
            <a:off x="7956550" y="260350"/>
            <a:ext cx="750888" cy="6337300"/>
            <a:chOff x="620" y="529"/>
            <a:chExt cx="1182" cy="10763"/>
          </a:xfrm>
        </p:grpSpPr>
        <p:cxnSp>
          <p:nvCxnSpPr>
            <p:cNvPr id="16389" name="AutoShape 9"/>
            <p:cNvCxnSpPr>
              <a:cxnSpLocks noChangeShapeType="1"/>
            </p:cNvCxnSpPr>
            <p:nvPr/>
          </p:nvCxnSpPr>
          <p:spPr bwMode="auto">
            <a:xfrm>
              <a:off x="62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390" name="AutoShape 10"/>
            <p:cNvCxnSpPr>
              <a:cxnSpLocks noChangeShapeType="1"/>
            </p:cNvCxnSpPr>
            <p:nvPr/>
          </p:nvCxnSpPr>
          <p:spPr bwMode="auto">
            <a:xfrm>
              <a:off x="92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391" name="AutoShape 11"/>
            <p:cNvCxnSpPr>
              <a:cxnSpLocks noChangeShapeType="1"/>
            </p:cNvCxnSpPr>
            <p:nvPr/>
          </p:nvCxnSpPr>
          <p:spPr bwMode="auto">
            <a:xfrm>
              <a:off x="120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392" name="AutoShape 12"/>
            <p:cNvCxnSpPr>
              <a:cxnSpLocks noChangeShapeType="1"/>
            </p:cNvCxnSpPr>
            <p:nvPr/>
          </p:nvCxnSpPr>
          <p:spPr bwMode="auto">
            <a:xfrm>
              <a:off x="150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393" name="AutoShape 13"/>
            <p:cNvCxnSpPr>
              <a:cxnSpLocks noChangeShapeType="1"/>
            </p:cNvCxnSpPr>
            <p:nvPr/>
          </p:nvCxnSpPr>
          <p:spPr bwMode="auto">
            <a:xfrm>
              <a:off x="1802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6387" name="Text Box 7"/>
          <p:cNvSpPr txBox="1">
            <a:spLocks noChangeArrowheads="1"/>
          </p:cNvSpPr>
          <p:nvPr/>
        </p:nvSpPr>
        <p:spPr bwMode="auto">
          <a:xfrm>
            <a:off x="7715250" y="4714875"/>
            <a:ext cx="1266825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1200">
                <a:solidFill>
                  <a:srgbClr val="6D6F71"/>
                </a:solidFill>
                <a:latin typeface="HelveticaNeueLTPro-Lt" charset="0"/>
              </a:rPr>
              <a:t>www.rpo.gov.pl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16388" name="Tytuł 1"/>
          <p:cNvSpPr>
            <a:spLocks noGrp="1"/>
          </p:cNvSpPr>
          <p:nvPr>
            <p:ph type="ctrTitle"/>
          </p:nvPr>
        </p:nvSpPr>
        <p:spPr>
          <a:xfrm>
            <a:off x="893763" y="1741488"/>
            <a:ext cx="6815137" cy="29591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r>
              <a:rPr lang="pl-PL" altLang="pl-PL" sz="4800" b="1" dirty="0">
                <a:ea typeface="ＭＳ Ｐゴシック" panose="020B0600070205080204" pitchFamily="34" charset="-128"/>
              </a:rPr>
              <a:t>Prawo do opieki paliatywnej </a:t>
            </a:r>
            <a: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 </a:t>
            </a:r>
            <a:b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 </a:t>
            </a:r>
            <a:b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działania</a:t>
            </a:r>
            <a:b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 Rzecznika Praw Obywatelskich</a:t>
            </a:r>
            <a:b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na rzecz ochrony praw osób starszych</a:t>
            </a:r>
            <a:br>
              <a:rPr lang="pl-PL" altLang="pl-PL" sz="4000" dirty="0">
                <a:ea typeface="ＭＳ Ｐゴシック" panose="020B0600070205080204" pitchFamily="34" charset="-128"/>
              </a:rPr>
            </a:br>
            <a:br>
              <a:rPr lang="pl-PL" altLang="pl-PL" sz="1600" dirty="0">
                <a:ea typeface="ＭＳ Ｐゴシック" panose="020B0600070205080204" pitchFamily="34" charset="-128"/>
              </a:rPr>
            </a:br>
            <a:br>
              <a:rPr lang="pl-PL" altLang="pl-PL" sz="1600" dirty="0">
                <a:ea typeface="ＭＳ Ｐゴシック" panose="020B0600070205080204" pitchFamily="34" charset="-128"/>
              </a:rPr>
            </a:br>
            <a:r>
              <a:rPr lang="pl-PL" altLang="pl-PL" sz="1600" dirty="0">
                <a:ea typeface="ＭＳ Ｐゴシック" panose="020B0600070205080204" pitchFamily="34" charset="-128"/>
              </a:rPr>
              <a:t>Anna Chabiera</a:t>
            </a:r>
            <a:br>
              <a:rPr lang="pl-PL" altLang="pl-PL" sz="1600" dirty="0">
                <a:ea typeface="ＭＳ Ｐゴシック" panose="020B0600070205080204" pitchFamily="34" charset="-128"/>
              </a:rPr>
            </a:br>
            <a:r>
              <a:rPr lang="pl-PL" altLang="pl-PL" sz="1600" dirty="0">
                <a:ea typeface="ＭＳ Ｐゴシック" panose="020B0600070205080204" pitchFamily="34" charset="-128"/>
              </a:rPr>
              <a:t>Zespół do spraw Równego Traktowania</a:t>
            </a:r>
            <a:br>
              <a:rPr lang="pl-PL" altLang="pl-PL" sz="1600" dirty="0">
                <a:ea typeface="ＭＳ Ｐゴシック" panose="020B0600070205080204" pitchFamily="34" charset="-128"/>
              </a:rPr>
            </a:br>
            <a:r>
              <a:rPr lang="pl-PL" altLang="pl-PL" sz="1600" dirty="0">
                <a:ea typeface="ＭＳ Ｐゴシック" panose="020B0600070205080204" pitchFamily="34" charset="-128"/>
              </a:rPr>
              <a:t>Biuro Rzecznika Praw Obywatelskich</a:t>
            </a:r>
            <a:br>
              <a:rPr lang="pl-PL" altLang="pl-PL" sz="1600" dirty="0">
                <a:ea typeface="ＭＳ Ｐゴシック" panose="020B0600070205080204" pitchFamily="34" charset="-128"/>
              </a:rPr>
            </a:br>
            <a:br>
              <a:rPr lang="pl-PL" altLang="pl-PL" sz="1600" dirty="0">
                <a:ea typeface="ＭＳ Ｐゴシック" panose="020B0600070205080204" pitchFamily="34" charset="-128"/>
              </a:rPr>
            </a:br>
            <a:br>
              <a:rPr lang="pl-PL" altLang="pl-PL" sz="1600" dirty="0">
                <a:ea typeface="ＭＳ Ｐゴシック" panose="020B0600070205080204" pitchFamily="34" charset="-128"/>
              </a:rPr>
            </a:br>
            <a:br>
              <a:rPr lang="pl-PL" altLang="pl-PL" sz="1600" dirty="0">
                <a:ea typeface="ＭＳ Ｐゴシック" panose="020B0600070205080204" pitchFamily="34" charset="-128"/>
              </a:rPr>
            </a:br>
            <a:br>
              <a:rPr lang="pl-PL" altLang="pl-PL" sz="1600" dirty="0">
                <a:ea typeface="ＭＳ Ｐゴシック" panose="020B0600070205080204" pitchFamily="34" charset="-128"/>
              </a:rPr>
            </a:br>
            <a:r>
              <a:rPr lang="pl-PL" altLang="pl-PL" sz="1600" dirty="0">
                <a:ea typeface="ＭＳ Ｐゴシック" panose="020B0600070205080204" pitchFamily="34" charset="-128"/>
              </a:rPr>
              <a:t>Warszawa, 09.10.2019</a:t>
            </a:r>
            <a:br>
              <a:rPr lang="pl-PL" altLang="pl-PL" sz="1600" dirty="0">
                <a:ea typeface="ＭＳ Ｐゴシック" panose="020B0600070205080204" pitchFamily="34" charset="-128"/>
              </a:rPr>
            </a:br>
            <a:br>
              <a:rPr lang="pl-PL" altLang="pl-PL" sz="1600" dirty="0">
                <a:ea typeface="ＭＳ Ｐゴシック" panose="020B0600070205080204" pitchFamily="34" charset="-128"/>
              </a:rPr>
            </a:br>
            <a:br>
              <a:rPr lang="pl-PL" altLang="pl-PL" sz="1600" dirty="0">
                <a:ea typeface="ＭＳ Ｐゴシック" panose="020B0600070205080204" pitchFamily="34" charset="-128"/>
              </a:rPr>
            </a:br>
            <a:endParaRPr lang="pl-PL" altLang="pl-PL" sz="16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8"/>
          <p:cNvGrpSpPr>
            <a:grpSpLocks/>
          </p:cNvGrpSpPr>
          <p:nvPr/>
        </p:nvGrpSpPr>
        <p:grpSpPr bwMode="auto">
          <a:xfrm>
            <a:off x="7956550" y="260350"/>
            <a:ext cx="750888" cy="6337300"/>
            <a:chOff x="620" y="529"/>
            <a:chExt cx="1182" cy="10763"/>
          </a:xfrm>
        </p:grpSpPr>
        <p:cxnSp>
          <p:nvCxnSpPr>
            <p:cNvPr id="20486" name="AutoShape 9"/>
            <p:cNvCxnSpPr>
              <a:cxnSpLocks noChangeShapeType="1"/>
            </p:cNvCxnSpPr>
            <p:nvPr/>
          </p:nvCxnSpPr>
          <p:spPr bwMode="auto">
            <a:xfrm>
              <a:off x="62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7" name="AutoShape 10"/>
            <p:cNvCxnSpPr>
              <a:cxnSpLocks noChangeShapeType="1"/>
            </p:cNvCxnSpPr>
            <p:nvPr/>
          </p:nvCxnSpPr>
          <p:spPr bwMode="auto">
            <a:xfrm>
              <a:off x="92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8" name="AutoShape 11"/>
            <p:cNvCxnSpPr>
              <a:cxnSpLocks noChangeShapeType="1"/>
            </p:cNvCxnSpPr>
            <p:nvPr/>
          </p:nvCxnSpPr>
          <p:spPr bwMode="auto">
            <a:xfrm>
              <a:off x="120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9" name="AutoShape 12"/>
            <p:cNvCxnSpPr>
              <a:cxnSpLocks noChangeShapeType="1"/>
            </p:cNvCxnSpPr>
            <p:nvPr/>
          </p:nvCxnSpPr>
          <p:spPr bwMode="auto">
            <a:xfrm>
              <a:off x="150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0" name="AutoShape 13"/>
            <p:cNvCxnSpPr>
              <a:cxnSpLocks noChangeShapeType="1"/>
            </p:cNvCxnSpPr>
            <p:nvPr/>
          </p:nvCxnSpPr>
          <p:spPr bwMode="auto">
            <a:xfrm>
              <a:off x="1802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83" name="Text Box 7"/>
          <p:cNvSpPr txBox="1">
            <a:spLocks noChangeArrowheads="1"/>
          </p:cNvSpPr>
          <p:nvPr/>
        </p:nvSpPr>
        <p:spPr bwMode="auto">
          <a:xfrm>
            <a:off x="7715250" y="4714875"/>
            <a:ext cx="1266825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1200">
                <a:solidFill>
                  <a:srgbClr val="6D6F71"/>
                </a:solidFill>
                <a:latin typeface="HelveticaNeueLTPro-Lt" charset="0"/>
              </a:rPr>
              <a:t>www.rpo.gov.pl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0484" name="Tytuł 1"/>
          <p:cNvSpPr>
            <a:spLocks noGrp="1"/>
          </p:cNvSpPr>
          <p:nvPr>
            <p:ph type="ctrTitle"/>
          </p:nvPr>
        </p:nvSpPr>
        <p:spPr>
          <a:xfrm>
            <a:off x="793757" y="29166"/>
            <a:ext cx="6624637" cy="3024187"/>
          </a:xfrm>
        </p:spPr>
        <p:txBody>
          <a:bodyPr/>
          <a:lstStyle/>
          <a:p>
            <a: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Dyskusja nad Konwencją</a:t>
            </a: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endParaRPr lang="pl-PL" altLang="pl-PL" sz="4000" b="1" dirty="0">
              <a:solidFill>
                <a:srgbClr val="E46C0A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782638" y="2276475"/>
            <a:ext cx="652566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b="1" dirty="0"/>
              <a:t>10 Sesja OEWG - </a:t>
            </a:r>
            <a:r>
              <a:rPr lang="pl-PL" b="1" dirty="0">
                <a:highlight>
                  <a:srgbClr val="FFFF00"/>
                </a:highlight>
              </a:rPr>
              <a:t>2019</a:t>
            </a:r>
            <a:r>
              <a:rPr lang="pl-PL" b="1" dirty="0"/>
              <a:t> r.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b="1" dirty="0"/>
          </a:p>
          <a:p>
            <a:pPr marL="1200150" lvl="2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b="1" dirty="0"/>
              <a:t>Treść przyszłego dokumentu w obszarze</a:t>
            </a:r>
          </a:p>
          <a:p>
            <a:pPr marL="2114550" lvl="4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b="1" dirty="0">
                <a:highlight>
                  <a:srgbClr val="FFFF00"/>
                </a:highlight>
              </a:rPr>
              <a:t>Opieka długoterminowa i paliatywna</a:t>
            </a:r>
          </a:p>
          <a:p>
            <a:pPr marL="2114550" lvl="4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b="1" dirty="0"/>
              <a:t>Autonomia i niezależność seniorów</a:t>
            </a:r>
          </a:p>
          <a:p>
            <a:pPr marL="1200150" lvl="2" indent="-285750" eaLnBrk="1" hangingPunct="1">
              <a:buFont typeface="Arial" panose="020B0604020202020204" pitchFamily="34" charset="0"/>
              <a:buChar char="•"/>
              <a:defRPr/>
            </a:pPr>
            <a:endParaRPr lang="pl-PL" b="1" dirty="0"/>
          </a:p>
          <a:p>
            <a:pPr marL="1200150" lvl="2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b="1" dirty="0"/>
              <a:t>Tematy ogólnej dyskusji:</a:t>
            </a:r>
          </a:p>
          <a:p>
            <a:pPr marL="2114550" lvl="4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b="1" dirty="0"/>
              <a:t>zabezpieczenie społeczne, </a:t>
            </a:r>
          </a:p>
          <a:p>
            <a:pPr marL="2114550" lvl="4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b="1" dirty="0"/>
              <a:t>uczenie się przez całe życie oraz</a:t>
            </a:r>
          </a:p>
          <a:p>
            <a:pPr lvl="4" eaLnBrk="1" hangingPunct="1">
              <a:defRPr/>
            </a:pPr>
            <a:r>
              <a:rPr lang="pl-PL" b="1" dirty="0"/>
              <a:t>wzmacnianie potencjału osób starszych</a:t>
            </a:r>
          </a:p>
          <a:p>
            <a:pPr eaLnBrk="1" hangingPunct="1">
              <a:defRPr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971999999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8"/>
          <p:cNvGrpSpPr>
            <a:grpSpLocks/>
          </p:cNvGrpSpPr>
          <p:nvPr/>
        </p:nvGrpSpPr>
        <p:grpSpPr bwMode="auto">
          <a:xfrm>
            <a:off x="7956550" y="260350"/>
            <a:ext cx="750888" cy="6337300"/>
            <a:chOff x="620" y="529"/>
            <a:chExt cx="1182" cy="10763"/>
          </a:xfrm>
        </p:grpSpPr>
        <p:cxnSp>
          <p:nvCxnSpPr>
            <p:cNvPr id="20486" name="AutoShape 9"/>
            <p:cNvCxnSpPr>
              <a:cxnSpLocks noChangeShapeType="1"/>
            </p:cNvCxnSpPr>
            <p:nvPr/>
          </p:nvCxnSpPr>
          <p:spPr bwMode="auto">
            <a:xfrm>
              <a:off x="62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7" name="AutoShape 10"/>
            <p:cNvCxnSpPr>
              <a:cxnSpLocks noChangeShapeType="1"/>
            </p:cNvCxnSpPr>
            <p:nvPr/>
          </p:nvCxnSpPr>
          <p:spPr bwMode="auto">
            <a:xfrm>
              <a:off x="92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8" name="AutoShape 11"/>
            <p:cNvCxnSpPr>
              <a:cxnSpLocks noChangeShapeType="1"/>
            </p:cNvCxnSpPr>
            <p:nvPr/>
          </p:nvCxnSpPr>
          <p:spPr bwMode="auto">
            <a:xfrm>
              <a:off x="120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9" name="AutoShape 12"/>
            <p:cNvCxnSpPr>
              <a:cxnSpLocks noChangeShapeType="1"/>
            </p:cNvCxnSpPr>
            <p:nvPr/>
          </p:nvCxnSpPr>
          <p:spPr bwMode="auto">
            <a:xfrm>
              <a:off x="150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0" name="AutoShape 13"/>
            <p:cNvCxnSpPr>
              <a:cxnSpLocks noChangeShapeType="1"/>
            </p:cNvCxnSpPr>
            <p:nvPr/>
          </p:nvCxnSpPr>
          <p:spPr bwMode="auto">
            <a:xfrm>
              <a:off x="1802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83" name="Text Box 7"/>
          <p:cNvSpPr txBox="1">
            <a:spLocks noChangeArrowheads="1"/>
          </p:cNvSpPr>
          <p:nvPr/>
        </p:nvSpPr>
        <p:spPr bwMode="auto">
          <a:xfrm>
            <a:off x="7715250" y="4714875"/>
            <a:ext cx="1266825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1200">
                <a:solidFill>
                  <a:srgbClr val="6D6F71"/>
                </a:solidFill>
                <a:latin typeface="HelveticaNeueLTPro-Lt" charset="0"/>
              </a:rPr>
              <a:t>www.rpo.gov.pl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0484" name="Tytuł 1"/>
          <p:cNvSpPr>
            <a:spLocks noGrp="1"/>
          </p:cNvSpPr>
          <p:nvPr>
            <p:ph type="ctrTitle"/>
          </p:nvPr>
        </p:nvSpPr>
        <p:spPr>
          <a:xfrm>
            <a:off x="793757" y="29166"/>
            <a:ext cx="6624637" cy="3024187"/>
          </a:xfrm>
        </p:spPr>
        <p:txBody>
          <a:bodyPr/>
          <a:lstStyle/>
          <a:p>
            <a: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Prawo do opieki paliatywnej Propozycje treści normatywnej </a:t>
            </a: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endParaRPr lang="pl-PL" altLang="pl-PL" sz="4000" b="1" dirty="0">
              <a:solidFill>
                <a:srgbClr val="E46C0A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782638" y="2276475"/>
            <a:ext cx="652566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Osoby starsze mają prawo do dostępnych i przystępnych cenowo usług opieki paliatywnej dobrej jakości, a w szczególności usług opieki domowej oraz środowiskowej bez jakiejkolwiek dyskryminacji. </a:t>
            </a:r>
          </a:p>
          <a:p>
            <a:endParaRPr lang="pl-PL" dirty="0"/>
          </a:p>
          <a:p>
            <a:r>
              <a:rPr lang="pl-PL" dirty="0"/>
              <a:t>Państwa uwzględnią potrzebę łagodzenia bólu na pewnym etapie życia oraz wprowadzą opiekę paliatywną, również w charakterze środka zapobiegawczego. Funkcjonowanie tych mechanizmów będzie podlegało ocenie. </a:t>
            </a:r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1. Gwarancje określone w przepisach prawa</a:t>
            </a:r>
          </a:p>
          <a:p>
            <a:r>
              <a:rPr lang="pl-PL" dirty="0"/>
              <a:t>2. Zobowiązania państwa </a:t>
            </a:r>
          </a:p>
          <a:p>
            <a:r>
              <a:rPr lang="pl-PL" dirty="0"/>
              <a:t>3. Zakres odpowiedzialności ze strony państwa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15277295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8"/>
          <p:cNvGrpSpPr>
            <a:grpSpLocks/>
          </p:cNvGrpSpPr>
          <p:nvPr/>
        </p:nvGrpSpPr>
        <p:grpSpPr bwMode="auto">
          <a:xfrm>
            <a:off x="7956550" y="260350"/>
            <a:ext cx="750888" cy="6337300"/>
            <a:chOff x="620" y="529"/>
            <a:chExt cx="1182" cy="10763"/>
          </a:xfrm>
        </p:grpSpPr>
        <p:cxnSp>
          <p:nvCxnSpPr>
            <p:cNvPr id="20486" name="AutoShape 9"/>
            <p:cNvCxnSpPr>
              <a:cxnSpLocks noChangeShapeType="1"/>
            </p:cNvCxnSpPr>
            <p:nvPr/>
          </p:nvCxnSpPr>
          <p:spPr bwMode="auto">
            <a:xfrm>
              <a:off x="62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7" name="AutoShape 10"/>
            <p:cNvCxnSpPr>
              <a:cxnSpLocks noChangeShapeType="1"/>
            </p:cNvCxnSpPr>
            <p:nvPr/>
          </p:nvCxnSpPr>
          <p:spPr bwMode="auto">
            <a:xfrm>
              <a:off x="92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8" name="AutoShape 11"/>
            <p:cNvCxnSpPr>
              <a:cxnSpLocks noChangeShapeType="1"/>
            </p:cNvCxnSpPr>
            <p:nvPr/>
          </p:nvCxnSpPr>
          <p:spPr bwMode="auto">
            <a:xfrm>
              <a:off x="120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9" name="AutoShape 12"/>
            <p:cNvCxnSpPr>
              <a:cxnSpLocks noChangeShapeType="1"/>
            </p:cNvCxnSpPr>
            <p:nvPr/>
          </p:nvCxnSpPr>
          <p:spPr bwMode="auto">
            <a:xfrm>
              <a:off x="150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0" name="AutoShape 13"/>
            <p:cNvCxnSpPr>
              <a:cxnSpLocks noChangeShapeType="1"/>
            </p:cNvCxnSpPr>
            <p:nvPr/>
          </p:nvCxnSpPr>
          <p:spPr bwMode="auto">
            <a:xfrm>
              <a:off x="1802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83" name="Text Box 7"/>
          <p:cNvSpPr txBox="1">
            <a:spLocks noChangeArrowheads="1"/>
          </p:cNvSpPr>
          <p:nvPr/>
        </p:nvSpPr>
        <p:spPr bwMode="auto">
          <a:xfrm>
            <a:off x="7715250" y="4714875"/>
            <a:ext cx="1266825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1200">
                <a:solidFill>
                  <a:srgbClr val="6D6F71"/>
                </a:solidFill>
                <a:latin typeface="HelveticaNeueLTPro-Lt" charset="0"/>
              </a:rPr>
              <a:t>www.rpo.gov.pl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0484" name="Tytuł 1"/>
          <p:cNvSpPr>
            <a:spLocks noGrp="1"/>
          </p:cNvSpPr>
          <p:nvPr>
            <p:ph type="ctrTitle"/>
          </p:nvPr>
        </p:nvSpPr>
        <p:spPr>
          <a:xfrm>
            <a:off x="793757" y="29166"/>
            <a:ext cx="6624637" cy="3024187"/>
          </a:xfrm>
        </p:spPr>
        <p:txBody>
          <a:bodyPr/>
          <a:lstStyle/>
          <a:p>
            <a: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Prawo do opieki paliatywnej </a:t>
            </a:r>
            <a:b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Gwarancje prawne </a:t>
            </a: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endParaRPr lang="pl-PL" altLang="pl-PL" sz="4000" b="1" dirty="0">
              <a:solidFill>
                <a:srgbClr val="E46C0A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782637" y="2276475"/>
            <a:ext cx="6755367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dostępnej informacji oraz wsparcia w podejmowaniu decyzji;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godności, nienaruszalności fizycznej i psychicznej, wolności i bezpieczeństwa;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samostanowienia, autonomii i niezależności;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wolności słowa i wolności myśli/sumienia: przekonań, poglądów i wartości;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prywatności;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stałego dostępu do informacji, uczestnictwa w działalności społecznej i kulturalnej;</a:t>
            </a:r>
          </a:p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wysokiej jakości kompleksowej i całościowej opieki skoncentrowanej na danej osobie i dostosowanej do jej potrzeb;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doradztwa, dobrowolnej i świadomej zgody w sprawach medycznych i innych;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wyboru usług;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dostępu do opieki paliatywnej w otoczeniu odpowiadającym ich potrzebom, woli i preferencjom, w tym w placówkach publicznych i prywatnych;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równego dostępu do opieki paliatywnej bez dyskryminacji;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szacunku w obliczu umierania i śmierci;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monitorowania jakości opieki długoterminowej i usług;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mechanizmu składania skarg oraz dochodzenia roszczeń w przypadku naruszenia praw.</a:t>
            </a:r>
          </a:p>
          <a:p>
            <a:pPr marL="285750" indent="-285750" eaLnBrk="1" hangingPunct="1">
              <a:buFont typeface="+mj-lt"/>
              <a:buAutoNum type="arabicPeriod"/>
              <a:defRPr/>
            </a:pPr>
            <a:endParaRPr lang="pl-PL" sz="1400" b="1" dirty="0"/>
          </a:p>
        </p:txBody>
      </p:sp>
    </p:spTree>
    <p:extLst>
      <p:ext uri="{BB962C8B-B14F-4D97-AF65-F5344CB8AC3E}">
        <p14:creationId xmlns:p14="http://schemas.microsoft.com/office/powerpoint/2010/main" val="2667494166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8"/>
          <p:cNvGrpSpPr>
            <a:grpSpLocks/>
          </p:cNvGrpSpPr>
          <p:nvPr/>
        </p:nvGrpSpPr>
        <p:grpSpPr bwMode="auto">
          <a:xfrm>
            <a:off x="7956550" y="260350"/>
            <a:ext cx="750888" cy="6337300"/>
            <a:chOff x="620" y="529"/>
            <a:chExt cx="1182" cy="10763"/>
          </a:xfrm>
        </p:grpSpPr>
        <p:cxnSp>
          <p:nvCxnSpPr>
            <p:cNvPr id="20486" name="AutoShape 9"/>
            <p:cNvCxnSpPr>
              <a:cxnSpLocks noChangeShapeType="1"/>
            </p:cNvCxnSpPr>
            <p:nvPr/>
          </p:nvCxnSpPr>
          <p:spPr bwMode="auto">
            <a:xfrm>
              <a:off x="62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7" name="AutoShape 10"/>
            <p:cNvCxnSpPr>
              <a:cxnSpLocks noChangeShapeType="1"/>
            </p:cNvCxnSpPr>
            <p:nvPr/>
          </p:nvCxnSpPr>
          <p:spPr bwMode="auto">
            <a:xfrm>
              <a:off x="92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8" name="AutoShape 11"/>
            <p:cNvCxnSpPr>
              <a:cxnSpLocks noChangeShapeType="1"/>
            </p:cNvCxnSpPr>
            <p:nvPr/>
          </p:nvCxnSpPr>
          <p:spPr bwMode="auto">
            <a:xfrm>
              <a:off x="120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9" name="AutoShape 12"/>
            <p:cNvCxnSpPr>
              <a:cxnSpLocks noChangeShapeType="1"/>
            </p:cNvCxnSpPr>
            <p:nvPr/>
          </p:nvCxnSpPr>
          <p:spPr bwMode="auto">
            <a:xfrm>
              <a:off x="150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0" name="AutoShape 13"/>
            <p:cNvCxnSpPr>
              <a:cxnSpLocks noChangeShapeType="1"/>
            </p:cNvCxnSpPr>
            <p:nvPr/>
          </p:nvCxnSpPr>
          <p:spPr bwMode="auto">
            <a:xfrm>
              <a:off x="1802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83" name="Text Box 7"/>
          <p:cNvSpPr txBox="1">
            <a:spLocks noChangeArrowheads="1"/>
          </p:cNvSpPr>
          <p:nvPr/>
        </p:nvSpPr>
        <p:spPr bwMode="auto">
          <a:xfrm>
            <a:off x="7715250" y="4714875"/>
            <a:ext cx="1266825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1200">
                <a:solidFill>
                  <a:srgbClr val="6D6F71"/>
                </a:solidFill>
                <a:latin typeface="HelveticaNeueLTPro-Lt" charset="0"/>
              </a:rPr>
              <a:t>www.rpo.gov.pl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0484" name="Tytuł 1"/>
          <p:cNvSpPr>
            <a:spLocks noGrp="1"/>
          </p:cNvSpPr>
          <p:nvPr>
            <p:ph type="ctrTitle"/>
          </p:nvPr>
        </p:nvSpPr>
        <p:spPr>
          <a:xfrm>
            <a:off x="793757" y="29166"/>
            <a:ext cx="6624637" cy="3024187"/>
          </a:xfrm>
        </p:spPr>
        <p:txBody>
          <a:bodyPr/>
          <a:lstStyle/>
          <a:p>
            <a: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Prawo do opieki paliatywnej </a:t>
            </a:r>
            <a:b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Gwarancje prawne </a:t>
            </a: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endParaRPr lang="pl-PL" altLang="pl-PL" sz="4000" b="1" dirty="0">
              <a:solidFill>
                <a:srgbClr val="E46C0A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782637" y="2276475"/>
            <a:ext cx="6755367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dirty="0"/>
              <a:t>Older persons have the right to palliative care that is: </a:t>
            </a:r>
            <a:r>
              <a:rPr lang="pl-PL" sz="1400" dirty="0">
                <a:solidFill>
                  <a:srgbClr val="00B050"/>
                </a:solidFill>
              </a:rPr>
              <a:t>Osoby starsze mają prawo do opieki paliatywnej, która jest:</a:t>
            </a:r>
          </a:p>
          <a:p>
            <a:pPr lvl="0"/>
            <a:r>
              <a:rPr lang="en-US" sz="1400" dirty="0"/>
              <a:t>(a) timely (available from the time of diagnosis, not just at the terminal stages of an illness); </a:t>
            </a:r>
            <a:r>
              <a:rPr lang="pl-PL" sz="1400" dirty="0"/>
              <a:t>  </a:t>
            </a:r>
            <a:r>
              <a:rPr lang="pl-PL" sz="1400" dirty="0">
                <a:solidFill>
                  <a:srgbClr val="00B050"/>
                </a:solidFill>
              </a:rPr>
              <a:t>na czas – dostępna od momentu diagnozy</a:t>
            </a:r>
            <a:endParaRPr lang="pl-PL" sz="1400" dirty="0"/>
          </a:p>
          <a:p>
            <a:pPr lvl="0"/>
            <a:r>
              <a:rPr lang="en-US" sz="1400" dirty="0"/>
              <a:t>(b) of high quality;</a:t>
            </a:r>
            <a:r>
              <a:rPr lang="pl-PL" sz="1400" dirty="0"/>
              <a:t> </a:t>
            </a:r>
            <a:r>
              <a:rPr lang="pl-PL" sz="1400" dirty="0">
                <a:solidFill>
                  <a:srgbClr val="00B050"/>
                </a:solidFill>
              </a:rPr>
              <a:t>wysokiej jakości</a:t>
            </a:r>
            <a:endParaRPr lang="pl-PL" sz="1400" dirty="0"/>
          </a:p>
          <a:p>
            <a:pPr lvl="0"/>
            <a:r>
              <a:rPr lang="en-US" sz="1400" dirty="0"/>
              <a:t>(c) comprehensive (in the illnesses covered);</a:t>
            </a:r>
            <a:r>
              <a:rPr lang="pl-PL" sz="1400" dirty="0"/>
              <a:t> </a:t>
            </a:r>
            <a:r>
              <a:rPr lang="pl-PL" sz="1400" dirty="0">
                <a:solidFill>
                  <a:srgbClr val="00B050"/>
                </a:solidFill>
              </a:rPr>
              <a:t>wszechstronna</a:t>
            </a:r>
          </a:p>
          <a:p>
            <a:pPr lvl="0"/>
            <a:r>
              <a:rPr lang="en-US" sz="1400" dirty="0"/>
              <a:t>(d) holistic (catering to all aspects of the person’s well-being and their relationships); </a:t>
            </a:r>
            <a:r>
              <a:rPr lang="pl-PL" sz="1400" dirty="0">
                <a:solidFill>
                  <a:srgbClr val="00B050"/>
                </a:solidFill>
              </a:rPr>
              <a:t>całościowa, obejmująca dobrostan i relacje</a:t>
            </a:r>
          </a:p>
          <a:p>
            <a:pPr lvl="0"/>
            <a:r>
              <a:rPr lang="en-US" sz="1400" dirty="0"/>
              <a:t>(e) accessible; </a:t>
            </a:r>
            <a:r>
              <a:rPr lang="pl-PL" sz="1400" dirty="0">
                <a:solidFill>
                  <a:srgbClr val="00B050"/>
                </a:solidFill>
              </a:rPr>
              <a:t>dostępna dla osób z niepełnosprawnością</a:t>
            </a:r>
          </a:p>
          <a:p>
            <a:pPr lvl="0"/>
            <a:r>
              <a:rPr lang="en-US" sz="1400" dirty="0"/>
              <a:t>(f) available in all settings (including at home, in the community, in residential settings); </a:t>
            </a:r>
            <a:r>
              <a:rPr lang="pl-PL" sz="1400" dirty="0">
                <a:solidFill>
                  <a:srgbClr val="00B050"/>
                </a:solidFill>
              </a:rPr>
              <a:t>dostępna w domu, w środowisku lokalnym, w opiece instytucjonalnej</a:t>
            </a:r>
          </a:p>
          <a:p>
            <a:pPr lvl="0"/>
            <a:r>
              <a:rPr lang="en-US" sz="1400" dirty="0"/>
              <a:t>(g) affordable; </a:t>
            </a:r>
            <a:r>
              <a:rPr lang="pl-PL" sz="1400" dirty="0">
                <a:solidFill>
                  <a:srgbClr val="00B050"/>
                </a:solidFill>
              </a:rPr>
              <a:t>dostępna finansowo</a:t>
            </a:r>
          </a:p>
          <a:p>
            <a:pPr lvl="0"/>
            <a:r>
              <a:rPr lang="en-US" sz="1400" dirty="0"/>
              <a:t>(h) provided in a manner consistent with the needs, will and preferences of the person; </a:t>
            </a:r>
            <a:r>
              <a:rPr lang="pl-PL" sz="1400" dirty="0">
                <a:solidFill>
                  <a:srgbClr val="00B050"/>
                </a:solidFill>
              </a:rPr>
              <a:t>spójna z potrzebami i preferencjami danej osoby</a:t>
            </a:r>
          </a:p>
          <a:p>
            <a:pPr marL="400050" lvl="0" indent="-400050">
              <a:buAutoNum type="romanLcParenBoth"/>
            </a:pPr>
            <a:r>
              <a:rPr lang="en-US" sz="1400" dirty="0"/>
              <a:t>respectful of the right of the person to give and withdraw consent at any time; and </a:t>
            </a:r>
            <a:r>
              <a:rPr lang="pl-PL" sz="1400" dirty="0">
                <a:solidFill>
                  <a:srgbClr val="00B050"/>
                </a:solidFill>
              </a:rPr>
              <a:t>szanująca prawo do zgody oraz do jej wycofania</a:t>
            </a:r>
          </a:p>
          <a:p>
            <a:pPr lvl="0"/>
            <a:r>
              <a:rPr lang="en-US" sz="1400" dirty="0"/>
              <a:t>(j) without discrimination of any kind.</a:t>
            </a:r>
            <a:r>
              <a:rPr lang="pl-PL" sz="1400" dirty="0"/>
              <a:t> </a:t>
            </a:r>
            <a:r>
              <a:rPr lang="pl-PL" sz="1400" dirty="0">
                <a:solidFill>
                  <a:srgbClr val="00B050"/>
                </a:solidFill>
              </a:rPr>
              <a:t>Bez żadnej dyskryminacji</a:t>
            </a:r>
          </a:p>
          <a:p>
            <a:pPr lvl="0"/>
            <a:endParaRPr lang="pl-PL" sz="1400" b="1" dirty="0"/>
          </a:p>
          <a:p>
            <a:pPr lvl="0"/>
            <a:endParaRPr lang="pl-PL" sz="1400" b="1" dirty="0"/>
          </a:p>
          <a:p>
            <a:pPr lvl="0"/>
            <a:r>
              <a:rPr lang="pl-PL" sz="1400" dirty="0">
                <a:hlinkClick r:id="rId3"/>
              </a:rPr>
              <a:t>https://social.un.org/ageing-working-group/documents/tenth/A_AC.278_2019_CRP.4.pdf</a:t>
            </a:r>
            <a:endParaRPr lang="pl-PL" sz="1400" b="1" dirty="0"/>
          </a:p>
        </p:txBody>
      </p:sp>
    </p:spTree>
    <p:extLst>
      <p:ext uri="{BB962C8B-B14F-4D97-AF65-F5344CB8AC3E}">
        <p14:creationId xmlns:p14="http://schemas.microsoft.com/office/powerpoint/2010/main" val="2065087486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8"/>
          <p:cNvGrpSpPr>
            <a:grpSpLocks/>
          </p:cNvGrpSpPr>
          <p:nvPr/>
        </p:nvGrpSpPr>
        <p:grpSpPr bwMode="auto">
          <a:xfrm>
            <a:off x="7956550" y="260350"/>
            <a:ext cx="750888" cy="6337300"/>
            <a:chOff x="620" y="529"/>
            <a:chExt cx="1182" cy="10763"/>
          </a:xfrm>
        </p:grpSpPr>
        <p:cxnSp>
          <p:nvCxnSpPr>
            <p:cNvPr id="20486" name="AutoShape 9"/>
            <p:cNvCxnSpPr>
              <a:cxnSpLocks noChangeShapeType="1"/>
            </p:cNvCxnSpPr>
            <p:nvPr/>
          </p:nvCxnSpPr>
          <p:spPr bwMode="auto">
            <a:xfrm>
              <a:off x="62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7" name="AutoShape 10"/>
            <p:cNvCxnSpPr>
              <a:cxnSpLocks noChangeShapeType="1"/>
            </p:cNvCxnSpPr>
            <p:nvPr/>
          </p:nvCxnSpPr>
          <p:spPr bwMode="auto">
            <a:xfrm>
              <a:off x="92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8" name="AutoShape 11"/>
            <p:cNvCxnSpPr>
              <a:cxnSpLocks noChangeShapeType="1"/>
            </p:cNvCxnSpPr>
            <p:nvPr/>
          </p:nvCxnSpPr>
          <p:spPr bwMode="auto">
            <a:xfrm>
              <a:off x="120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9" name="AutoShape 12"/>
            <p:cNvCxnSpPr>
              <a:cxnSpLocks noChangeShapeType="1"/>
            </p:cNvCxnSpPr>
            <p:nvPr/>
          </p:nvCxnSpPr>
          <p:spPr bwMode="auto">
            <a:xfrm>
              <a:off x="150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0" name="AutoShape 13"/>
            <p:cNvCxnSpPr>
              <a:cxnSpLocks noChangeShapeType="1"/>
            </p:cNvCxnSpPr>
            <p:nvPr/>
          </p:nvCxnSpPr>
          <p:spPr bwMode="auto">
            <a:xfrm>
              <a:off x="1802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83" name="Text Box 7"/>
          <p:cNvSpPr txBox="1">
            <a:spLocks noChangeArrowheads="1"/>
          </p:cNvSpPr>
          <p:nvPr/>
        </p:nvSpPr>
        <p:spPr bwMode="auto">
          <a:xfrm>
            <a:off x="7715250" y="4714875"/>
            <a:ext cx="1266825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1200">
                <a:solidFill>
                  <a:srgbClr val="6D6F71"/>
                </a:solidFill>
                <a:latin typeface="HelveticaNeueLTPro-Lt" charset="0"/>
              </a:rPr>
              <a:t>www.rpo.gov.pl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0484" name="Tytuł 1"/>
          <p:cNvSpPr>
            <a:spLocks noGrp="1"/>
          </p:cNvSpPr>
          <p:nvPr>
            <p:ph type="ctrTitle"/>
          </p:nvPr>
        </p:nvSpPr>
        <p:spPr>
          <a:xfrm>
            <a:off x="793757" y="29166"/>
            <a:ext cx="6624637" cy="3024187"/>
          </a:xfrm>
        </p:spPr>
        <p:txBody>
          <a:bodyPr/>
          <a:lstStyle/>
          <a:p>
            <a: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Prawo do opieki paliatywnej </a:t>
            </a:r>
            <a:b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Obowiązki państwa</a:t>
            </a: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endParaRPr lang="pl-PL" altLang="pl-PL" sz="4000" b="1" dirty="0">
              <a:solidFill>
                <a:srgbClr val="E46C0A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768667" y="2060848"/>
            <a:ext cx="699666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zapewnienie wysokiej jakości opieki paliatywnej, dostępnej dla osób starszych i przez nie akceptowanej w otoczeniu odpowiadającym ich potrzebom, woli i preferencjom, w tym w domu lub w placówkach opieki długoterminowej;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umożliwienie szybkiego dostępu do informacji o dostępnych możliwościach w zakresie wsparcia i usług opieki paliatywnej;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zapewnienie dostępu do niezbędnych technologii i leków, w tym podstawowych leków podlegających kontroli w skali międzynarodowej i stosowanych u osób starszych w opiece paliatywnej, w tym leczeniu umiarkowanego i silnego bólu;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zapobieganie okrutnemu, nieludzkiemu i poniżającemu traktowaniu osób starszych, w tym w wyniku braku odpowiedniej opieki i odpowiedniego leczenia bólu, dyskomfortu i innych objawów;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zapewnienie osobom starszym możliwości wyrażenia dobrowolnej uprzedniej, jak i bieżącej świadomej zgody na stosowaną wobec nich opiekę paliatywną oraz ogólną opiekę zdrowotną i społeczną;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ułatwianie sporządzenia uprzednich wskazówek, testamentów lub prawnie wiążących dokumentów, w których osoby starsze mogą wskazać swoje preferencje dotyczące wszelkich możliwości stosowania wobec nich opieki paliatywnej - od diagnozy aż do opieki u schyłku życia;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l-PL" sz="1400" dirty="0"/>
              <a:t>uregulowanie oraz monitorowanie przestrzegania obowiązków i standardów zawodowych przez świadczących opiekę paliatywną. </a:t>
            </a:r>
          </a:p>
          <a:p>
            <a:pPr marL="285750" indent="-285750" eaLnBrk="1" hangingPunct="1">
              <a:buFont typeface="+mj-lt"/>
              <a:buAutoNum type="arabicPeriod"/>
              <a:defRPr/>
            </a:pPr>
            <a:endParaRPr lang="pl-PL" sz="1400" b="1" dirty="0"/>
          </a:p>
        </p:txBody>
      </p:sp>
    </p:spTree>
    <p:extLst>
      <p:ext uri="{BB962C8B-B14F-4D97-AF65-F5344CB8AC3E}">
        <p14:creationId xmlns:p14="http://schemas.microsoft.com/office/powerpoint/2010/main" val="140694738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8"/>
          <p:cNvGrpSpPr>
            <a:grpSpLocks/>
          </p:cNvGrpSpPr>
          <p:nvPr/>
        </p:nvGrpSpPr>
        <p:grpSpPr bwMode="auto">
          <a:xfrm>
            <a:off x="7956550" y="260350"/>
            <a:ext cx="750888" cy="6337300"/>
            <a:chOff x="620" y="529"/>
            <a:chExt cx="1182" cy="10763"/>
          </a:xfrm>
        </p:grpSpPr>
        <p:cxnSp>
          <p:nvCxnSpPr>
            <p:cNvPr id="20486" name="AutoShape 9"/>
            <p:cNvCxnSpPr>
              <a:cxnSpLocks noChangeShapeType="1"/>
            </p:cNvCxnSpPr>
            <p:nvPr/>
          </p:nvCxnSpPr>
          <p:spPr bwMode="auto">
            <a:xfrm>
              <a:off x="62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7" name="AutoShape 10"/>
            <p:cNvCxnSpPr>
              <a:cxnSpLocks noChangeShapeType="1"/>
            </p:cNvCxnSpPr>
            <p:nvPr/>
          </p:nvCxnSpPr>
          <p:spPr bwMode="auto">
            <a:xfrm>
              <a:off x="92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8" name="AutoShape 11"/>
            <p:cNvCxnSpPr>
              <a:cxnSpLocks noChangeShapeType="1"/>
            </p:cNvCxnSpPr>
            <p:nvPr/>
          </p:nvCxnSpPr>
          <p:spPr bwMode="auto">
            <a:xfrm>
              <a:off x="120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9" name="AutoShape 12"/>
            <p:cNvCxnSpPr>
              <a:cxnSpLocks noChangeShapeType="1"/>
            </p:cNvCxnSpPr>
            <p:nvPr/>
          </p:nvCxnSpPr>
          <p:spPr bwMode="auto">
            <a:xfrm>
              <a:off x="150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0" name="AutoShape 13"/>
            <p:cNvCxnSpPr>
              <a:cxnSpLocks noChangeShapeType="1"/>
            </p:cNvCxnSpPr>
            <p:nvPr/>
          </p:nvCxnSpPr>
          <p:spPr bwMode="auto">
            <a:xfrm>
              <a:off x="1802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83" name="Text Box 7"/>
          <p:cNvSpPr txBox="1">
            <a:spLocks noChangeArrowheads="1"/>
          </p:cNvSpPr>
          <p:nvPr/>
        </p:nvSpPr>
        <p:spPr bwMode="auto">
          <a:xfrm>
            <a:off x="7715250" y="4714875"/>
            <a:ext cx="1266825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1200">
                <a:solidFill>
                  <a:srgbClr val="6D6F71"/>
                </a:solidFill>
                <a:latin typeface="HelveticaNeueLTPro-Lt" charset="0"/>
              </a:rPr>
              <a:t>www.rpo.gov.pl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0484" name="Tytuł 1"/>
          <p:cNvSpPr>
            <a:spLocks noGrp="1"/>
          </p:cNvSpPr>
          <p:nvPr>
            <p:ph type="ctrTitle"/>
          </p:nvPr>
        </p:nvSpPr>
        <p:spPr>
          <a:xfrm>
            <a:off x="793757" y="29166"/>
            <a:ext cx="6624637" cy="3024187"/>
          </a:xfrm>
        </p:spPr>
        <p:txBody>
          <a:bodyPr/>
          <a:lstStyle/>
          <a:p>
            <a: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Prawo do opieki paliatywnej </a:t>
            </a:r>
            <a:b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Odpowiedzialność państwa</a:t>
            </a: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endParaRPr lang="pl-PL" altLang="pl-PL" sz="4000" b="1" dirty="0">
              <a:solidFill>
                <a:srgbClr val="E46C0A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768667" y="2060848"/>
            <a:ext cx="699666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b="1" dirty="0"/>
              <a:t>kwestii finansowych </a:t>
            </a:r>
            <a:r>
              <a:rPr lang="pl-PL" sz="1400" dirty="0"/>
              <a:t>- zapewnienia zgodności z wyraźnymi procedurami dotyczącymi sprawozdawczości finansowej; </a:t>
            </a:r>
          </a:p>
          <a:p>
            <a:pPr lvl="0"/>
            <a:endParaRPr lang="pl-PL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b="1" dirty="0"/>
              <a:t>wyników działania </a:t>
            </a:r>
            <a:r>
              <a:rPr lang="pl-PL" sz="1400" dirty="0"/>
              <a:t>- osiągnięcia określonych lub zalecanych wymiernych efektów, co obejmuje działania takie jak ocena potrzeby stosowania opieki długoterminowej i opieki paliatywnej, przyjęcie strategii i planów działania obejmujących finansowanie długoterminowego rozwoju potrzebnych usług w świetle rosnącej liczby osób starszych, a także ocena wyników poprzez porównanie efektów osiągniętych w stosunku do planowanych; </a:t>
            </a:r>
          </a:p>
          <a:p>
            <a:pPr lvl="0"/>
            <a:endParaRPr lang="pl-PL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b="1" dirty="0"/>
              <a:t>kwestii politycznych </a:t>
            </a:r>
            <a:r>
              <a:rPr lang="pl-PL" sz="1400" dirty="0"/>
              <a:t>– spełnienie zaufania publicznego poprzez stworzenie odpowiednich ram prawnych, dostosowanie prawa oraz przyjęcie skutecznych środków odwoławczych, procedur i innych programów; </a:t>
            </a:r>
          </a:p>
          <a:p>
            <a:pPr lvl="0"/>
            <a:endParaRPr lang="pl-PL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b="1" dirty="0"/>
              <a:t>dochodzenie roszczeń </a:t>
            </a:r>
            <a:r>
              <a:rPr lang="pl-PL" sz="1400" dirty="0"/>
              <a:t>- wprowadzenie odpowiednich, dostępnych mechanizmów sądowych i pozasądowych, umożliwiających osobom starszym objętym opieką długoterminową i opieką paliatywną składanie skarg i dochodzenie roszczeń w odniesieniu do wszystkich rodzajów placówek.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sz="1400" b="1" dirty="0"/>
          </a:p>
        </p:txBody>
      </p:sp>
    </p:spTree>
    <p:extLst>
      <p:ext uri="{BB962C8B-B14F-4D97-AF65-F5344CB8AC3E}">
        <p14:creationId xmlns:p14="http://schemas.microsoft.com/office/powerpoint/2010/main" val="2327042446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8"/>
          <p:cNvGrpSpPr>
            <a:grpSpLocks/>
          </p:cNvGrpSpPr>
          <p:nvPr/>
        </p:nvGrpSpPr>
        <p:grpSpPr bwMode="auto">
          <a:xfrm>
            <a:off x="7956550" y="260350"/>
            <a:ext cx="750888" cy="6337300"/>
            <a:chOff x="620" y="529"/>
            <a:chExt cx="1182" cy="10763"/>
          </a:xfrm>
        </p:grpSpPr>
        <p:cxnSp>
          <p:nvCxnSpPr>
            <p:cNvPr id="20486" name="AutoShape 9"/>
            <p:cNvCxnSpPr>
              <a:cxnSpLocks noChangeShapeType="1"/>
            </p:cNvCxnSpPr>
            <p:nvPr/>
          </p:nvCxnSpPr>
          <p:spPr bwMode="auto">
            <a:xfrm>
              <a:off x="62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7" name="AutoShape 10"/>
            <p:cNvCxnSpPr>
              <a:cxnSpLocks noChangeShapeType="1"/>
            </p:cNvCxnSpPr>
            <p:nvPr/>
          </p:nvCxnSpPr>
          <p:spPr bwMode="auto">
            <a:xfrm>
              <a:off x="92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8" name="AutoShape 11"/>
            <p:cNvCxnSpPr>
              <a:cxnSpLocks noChangeShapeType="1"/>
            </p:cNvCxnSpPr>
            <p:nvPr/>
          </p:nvCxnSpPr>
          <p:spPr bwMode="auto">
            <a:xfrm>
              <a:off x="120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9" name="AutoShape 12"/>
            <p:cNvCxnSpPr>
              <a:cxnSpLocks noChangeShapeType="1"/>
            </p:cNvCxnSpPr>
            <p:nvPr/>
          </p:nvCxnSpPr>
          <p:spPr bwMode="auto">
            <a:xfrm>
              <a:off x="150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0" name="AutoShape 13"/>
            <p:cNvCxnSpPr>
              <a:cxnSpLocks noChangeShapeType="1"/>
            </p:cNvCxnSpPr>
            <p:nvPr/>
          </p:nvCxnSpPr>
          <p:spPr bwMode="auto">
            <a:xfrm>
              <a:off x="1802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83" name="Text Box 7"/>
          <p:cNvSpPr txBox="1">
            <a:spLocks noChangeArrowheads="1"/>
          </p:cNvSpPr>
          <p:nvPr/>
        </p:nvSpPr>
        <p:spPr bwMode="auto">
          <a:xfrm>
            <a:off x="7715250" y="4714875"/>
            <a:ext cx="1266825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1200">
                <a:solidFill>
                  <a:srgbClr val="6D6F71"/>
                </a:solidFill>
                <a:latin typeface="HelveticaNeueLTPro-Lt" charset="0"/>
              </a:rPr>
              <a:t>www.rpo.gov.pl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0484" name="Tytuł 1"/>
          <p:cNvSpPr>
            <a:spLocks noGrp="1"/>
          </p:cNvSpPr>
          <p:nvPr>
            <p:ph type="ctrTitle"/>
          </p:nvPr>
        </p:nvSpPr>
        <p:spPr>
          <a:xfrm>
            <a:off x="793757" y="29166"/>
            <a:ext cx="6624637" cy="3024187"/>
          </a:xfrm>
        </p:spPr>
        <p:txBody>
          <a:bodyPr/>
          <a:lstStyle/>
          <a:p>
            <a: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Prawo do opieki paliatywnej </a:t>
            </a:r>
            <a:b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punkty do refleksji</a:t>
            </a: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endParaRPr lang="pl-PL" altLang="pl-PL" sz="4000" b="1" dirty="0">
              <a:solidFill>
                <a:srgbClr val="E46C0A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25484" y="2828469"/>
            <a:ext cx="699666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sz="1400" b="1" dirty="0"/>
              <a:t>Wpływ prawa międzynarodowego na sytuację w Polsce</a:t>
            </a:r>
          </a:p>
          <a:p>
            <a:pPr eaLnBrk="1" hangingPunct="1">
              <a:defRPr/>
            </a:pPr>
            <a:endParaRPr lang="pl-PL" sz="1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sz="1400" b="1" dirty="0"/>
              <a:t>Możliwość „przetestowania” propozycji zakresu prawa do opieki paliatywnej w trakcie wdrażania modelu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sz="1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sz="1400" b="1" dirty="0"/>
              <a:t>Opieka paliatywna jako przestrzeń dla integracji i koordynacji opieki zdrowotnej i opieki społecznej  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sz="1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sz="1400" b="1" dirty="0"/>
              <a:t>Ścieżki oddziaływania na kształt polityk publicznych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sz="1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sz="1400" b="1" dirty="0"/>
              <a:t>Synergia działań -  czyli jak możemy sobie nawzajem pomóc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sz="1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sz="1400" b="1" dirty="0"/>
          </a:p>
          <a:p>
            <a:pPr eaLnBrk="1" hangingPunct="1">
              <a:defRPr/>
            </a:pPr>
            <a:endParaRPr lang="pl-PL" sz="1400" b="1" dirty="0"/>
          </a:p>
        </p:txBody>
      </p:sp>
    </p:spTree>
    <p:extLst>
      <p:ext uri="{BB962C8B-B14F-4D97-AF65-F5344CB8AC3E}">
        <p14:creationId xmlns:p14="http://schemas.microsoft.com/office/powerpoint/2010/main" val="1607901893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8"/>
          <p:cNvGrpSpPr>
            <a:grpSpLocks/>
          </p:cNvGrpSpPr>
          <p:nvPr/>
        </p:nvGrpSpPr>
        <p:grpSpPr bwMode="auto">
          <a:xfrm>
            <a:off x="7956550" y="260350"/>
            <a:ext cx="750888" cy="6337300"/>
            <a:chOff x="620" y="529"/>
            <a:chExt cx="1182" cy="10763"/>
          </a:xfrm>
        </p:grpSpPr>
        <p:cxnSp>
          <p:nvCxnSpPr>
            <p:cNvPr id="20486" name="AutoShape 9"/>
            <p:cNvCxnSpPr>
              <a:cxnSpLocks noChangeShapeType="1"/>
            </p:cNvCxnSpPr>
            <p:nvPr/>
          </p:nvCxnSpPr>
          <p:spPr bwMode="auto">
            <a:xfrm>
              <a:off x="62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7" name="AutoShape 10"/>
            <p:cNvCxnSpPr>
              <a:cxnSpLocks noChangeShapeType="1"/>
            </p:cNvCxnSpPr>
            <p:nvPr/>
          </p:nvCxnSpPr>
          <p:spPr bwMode="auto">
            <a:xfrm>
              <a:off x="92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8" name="AutoShape 11"/>
            <p:cNvCxnSpPr>
              <a:cxnSpLocks noChangeShapeType="1"/>
            </p:cNvCxnSpPr>
            <p:nvPr/>
          </p:nvCxnSpPr>
          <p:spPr bwMode="auto">
            <a:xfrm>
              <a:off x="120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9" name="AutoShape 12"/>
            <p:cNvCxnSpPr>
              <a:cxnSpLocks noChangeShapeType="1"/>
            </p:cNvCxnSpPr>
            <p:nvPr/>
          </p:nvCxnSpPr>
          <p:spPr bwMode="auto">
            <a:xfrm>
              <a:off x="150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0" name="AutoShape 13"/>
            <p:cNvCxnSpPr>
              <a:cxnSpLocks noChangeShapeType="1"/>
            </p:cNvCxnSpPr>
            <p:nvPr/>
          </p:nvCxnSpPr>
          <p:spPr bwMode="auto">
            <a:xfrm>
              <a:off x="1802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83" name="Text Box 7"/>
          <p:cNvSpPr txBox="1">
            <a:spLocks noChangeArrowheads="1"/>
          </p:cNvSpPr>
          <p:nvPr/>
        </p:nvSpPr>
        <p:spPr bwMode="auto">
          <a:xfrm>
            <a:off x="7715250" y="4714875"/>
            <a:ext cx="1266825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1200">
                <a:solidFill>
                  <a:srgbClr val="6D6F71"/>
                </a:solidFill>
                <a:latin typeface="HelveticaNeueLTPro-Lt" charset="0"/>
              </a:rPr>
              <a:t>www.rpo.gov.pl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782638" y="2276475"/>
            <a:ext cx="6310312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b="1" dirty="0"/>
          </a:p>
          <a:p>
            <a:pPr eaLnBrk="1" hangingPunct="1">
              <a:defRPr/>
            </a:pPr>
            <a:endParaRPr lang="pl-PL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-99392"/>
            <a:ext cx="3430293" cy="2764432"/>
          </a:xfrm>
          <a:prstGeom prst="rect">
            <a:avLst/>
          </a:prstGeom>
        </p:spPr>
      </p:pic>
      <p:sp>
        <p:nvSpPr>
          <p:cNvPr id="2" name="Prostokąt 1"/>
          <p:cNvSpPr/>
          <p:nvPr/>
        </p:nvSpPr>
        <p:spPr>
          <a:xfrm>
            <a:off x="681832" y="2276475"/>
            <a:ext cx="69127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b="1" dirty="0"/>
              <a:t>linki do lektury                    </a:t>
            </a:r>
          </a:p>
          <a:p>
            <a:pPr eaLnBrk="1" hangingPunct="1">
              <a:defRPr/>
            </a:pPr>
            <a:r>
              <a:rPr lang="pl-PL" b="1" dirty="0">
                <a:hlinkClick r:id="rId4"/>
              </a:rPr>
              <a:t>Polityka społeczna wobec osób starszych do 2030 r. </a:t>
            </a:r>
            <a:endParaRPr lang="pl-PL" b="1" dirty="0"/>
          </a:p>
          <a:p>
            <a:pPr eaLnBrk="1" hangingPunct="1">
              <a:defRPr/>
            </a:pPr>
            <a:endParaRPr lang="pl-PL" b="1" dirty="0"/>
          </a:p>
          <a:p>
            <a:pPr eaLnBrk="1" hangingPunct="1">
              <a:defRPr/>
            </a:pPr>
            <a:r>
              <a:rPr lang="pl-PL" b="1" dirty="0">
                <a:hlinkClick r:id="rId5"/>
              </a:rPr>
              <a:t> Ustawa o osobach starszych  (2015 r.) </a:t>
            </a:r>
            <a:endParaRPr lang="pl-PL" b="1" dirty="0"/>
          </a:p>
          <a:p>
            <a:pPr eaLnBrk="1" hangingPunct="1">
              <a:defRPr/>
            </a:pPr>
            <a:endParaRPr lang="pl-PL" b="1" dirty="0"/>
          </a:p>
          <a:p>
            <a:pPr eaLnBrk="1" hangingPunct="1">
              <a:defRPr/>
            </a:pPr>
            <a:r>
              <a:rPr lang="pl-PL" b="1" dirty="0">
                <a:hlinkClick r:id="rId6"/>
              </a:rPr>
              <a:t>Wystąpienia RPO w sprawie nowelizacji ustawy o osobach starszych </a:t>
            </a:r>
            <a:endParaRPr lang="pl-PL" b="1" dirty="0"/>
          </a:p>
          <a:p>
            <a:pPr eaLnBrk="1" hangingPunct="1">
              <a:defRPr/>
            </a:pPr>
            <a:r>
              <a:rPr lang="pl-PL" b="1" dirty="0">
                <a:hlinkClick r:id="rId7"/>
              </a:rPr>
              <a:t>Informacja o pracach nad Konwencją</a:t>
            </a:r>
            <a:endParaRPr lang="pl-PL" b="1" dirty="0"/>
          </a:p>
          <a:p>
            <a:pPr eaLnBrk="1" hangingPunct="1">
              <a:defRPr/>
            </a:pPr>
            <a:endParaRPr lang="pl-PL" b="1" dirty="0"/>
          </a:p>
          <a:p>
            <a:pPr eaLnBrk="1" hangingPunct="1">
              <a:defRPr/>
            </a:pPr>
            <a:r>
              <a:rPr lang="pl-PL" b="1" dirty="0">
                <a:hlinkClick r:id="rId8"/>
              </a:rPr>
              <a:t>Grupa robocza ONZ ds. Starzenia się (ang.)</a:t>
            </a:r>
            <a:endParaRPr lang="pl-PL" b="1" dirty="0"/>
          </a:p>
          <a:p>
            <a:pPr eaLnBrk="1" hangingPunct="1">
              <a:defRPr/>
            </a:pPr>
            <a:r>
              <a:rPr lang="pl-PL" b="1" dirty="0">
                <a:hlinkClick r:id="rId9"/>
              </a:rPr>
              <a:t>Wkład RPO i Niemieckiego Instytutu Praw Człowieka  (ang.)</a:t>
            </a:r>
            <a:endParaRPr lang="pl-PL" b="1" dirty="0"/>
          </a:p>
          <a:p>
            <a:pPr eaLnBrk="1" hangingPunct="1">
              <a:defRPr/>
            </a:pPr>
            <a:r>
              <a:rPr lang="pl-PL" b="1" dirty="0">
                <a:hlinkClick r:id="rId10"/>
              </a:rPr>
              <a:t>Zestawienie wkładów dla ONZ dot. m.in. Opieki paliatywnej (ang.)</a:t>
            </a:r>
            <a:endParaRPr lang="pl-PL" b="1" dirty="0"/>
          </a:p>
          <a:p>
            <a:pPr eaLnBrk="1" hangingPunct="1">
              <a:defRPr/>
            </a:pPr>
            <a:endParaRPr lang="pl-PL" b="1" dirty="0">
              <a:hlinkClick r:id="rId11"/>
            </a:endParaRPr>
          </a:p>
          <a:p>
            <a:pPr eaLnBrk="1" hangingPunct="1">
              <a:defRPr/>
            </a:pPr>
            <a:r>
              <a:rPr lang="pl-PL" b="1" dirty="0">
                <a:hlinkClick r:id="rId11"/>
              </a:rPr>
              <a:t>www.forumseniorow.pl</a:t>
            </a:r>
            <a:endParaRPr lang="pl-PL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9793271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834" name="Group 8"/>
          <p:cNvGrpSpPr>
            <a:grpSpLocks/>
          </p:cNvGrpSpPr>
          <p:nvPr/>
        </p:nvGrpSpPr>
        <p:grpSpPr bwMode="auto">
          <a:xfrm>
            <a:off x="7956550" y="260350"/>
            <a:ext cx="750888" cy="6337300"/>
            <a:chOff x="620" y="529"/>
            <a:chExt cx="1182" cy="10763"/>
          </a:xfrm>
        </p:grpSpPr>
        <p:cxnSp>
          <p:nvCxnSpPr>
            <p:cNvPr id="120838" name="AutoShape 9"/>
            <p:cNvCxnSpPr>
              <a:cxnSpLocks noChangeShapeType="1"/>
            </p:cNvCxnSpPr>
            <p:nvPr/>
          </p:nvCxnSpPr>
          <p:spPr bwMode="auto">
            <a:xfrm>
              <a:off x="62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39" name="AutoShape 10"/>
            <p:cNvCxnSpPr>
              <a:cxnSpLocks noChangeShapeType="1"/>
            </p:cNvCxnSpPr>
            <p:nvPr/>
          </p:nvCxnSpPr>
          <p:spPr bwMode="auto">
            <a:xfrm>
              <a:off x="92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40" name="AutoShape 11"/>
            <p:cNvCxnSpPr>
              <a:cxnSpLocks noChangeShapeType="1"/>
            </p:cNvCxnSpPr>
            <p:nvPr/>
          </p:nvCxnSpPr>
          <p:spPr bwMode="auto">
            <a:xfrm>
              <a:off x="120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41" name="AutoShape 12"/>
            <p:cNvCxnSpPr>
              <a:cxnSpLocks noChangeShapeType="1"/>
            </p:cNvCxnSpPr>
            <p:nvPr/>
          </p:nvCxnSpPr>
          <p:spPr bwMode="auto">
            <a:xfrm>
              <a:off x="150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42" name="AutoShape 13"/>
            <p:cNvCxnSpPr>
              <a:cxnSpLocks noChangeShapeType="1"/>
            </p:cNvCxnSpPr>
            <p:nvPr/>
          </p:nvCxnSpPr>
          <p:spPr bwMode="auto">
            <a:xfrm>
              <a:off x="1802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20835" name="Text Box 7"/>
          <p:cNvSpPr txBox="1">
            <a:spLocks noChangeArrowheads="1"/>
          </p:cNvSpPr>
          <p:nvPr/>
        </p:nvSpPr>
        <p:spPr bwMode="auto">
          <a:xfrm>
            <a:off x="7715250" y="4714875"/>
            <a:ext cx="1266825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1200">
                <a:solidFill>
                  <a:srgbClr val="6D6F71"/>
                </a:solidFill>
                <a:latin typeface="HelveticaNeueLTPro-Lt" charset="0"/>
              </a:rPr>
              <a:t>www.rpo.gov.pl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120836" name="Tytuł 1"/>
          <p:cNvSpPr>
            <a:spLocks noGrp="1"/>
          </p:cNvSpPr>
          <p:nvPr>
            <p:ph type="ctrTitle"/>
          </p:nvPr>
        </p:nvSpPr>
        <p:spPr>
          <a:xfrm>
            <a:off x="633799" y="980728"/>
            <a:ext cx="6694487" cy="2665412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pl-PL" altLang="pl-PL" sz="4000" b="1" dirty="0">
                <a:ea typeface="ＭＳ Ｐゴシック" panose="020B0600070205080204" pitchFamily="34" charset="-128"/>
              </a:rPr>
              <a:t>Dziękuję za uwagę!</a:t>
            </a:r>
            <a:br>
              <a:rPr lang="pl-PL" altLang="pl-PL" sz="2000" dirty="0">
                <a:ea typeface="ＭＳ Ｐゴシック" panose="020B0600070205080204" pitchFamily="34" charset="-128"/>
              </a:rPr>
            </a:br>
            <a:br>
              <a:rPr lang="pl-PL" altLang="pl-PL" sz="2000" dirty="0">
                <a:ea typeface="ＭＳ Ｐゴシック" panose="020B0600070205080204" pitchFamily="34" charset="-128"/>
              </a:rPr>
            </a:br>
            <a:br>
              <a:rPr lang="pl-PL" altLang="pl-PL" sz="2000" dirty="0">
                <a:ea typeface="ＭＳ Ｐゴシック" panose="020B0600070205080204" pitchFamily="34" charset="-128"/>
              </a:rPr>
            </a:br>
            <a:r>
              <a:rPr lang="pl-PL" altLang="pl-PL" sz="2000" dirty="0">
                <a:ea typeface="ＭＳ Ｐゴシック" panose="020B0600070205080204" pitchFamily="34" charset="-128"/>
              </a:rPr>
              <a:t>Anna </a:t>
            </a:r>
            <a:r>
              <a:rPr lang="pl-PL" altLang="pl-PL" sz="2000" dirty="0" err="1">
                <a:ea typeface="ＭＳ Ｐゴシック" panose="020B0600070205080204" pitchFamily="34" charset="-128"/>
              </a:rPr>
              <a:t>Chabiera</a:t>
            </a:r>
            <a:br>
              <a:rPr lang="pl-PL" altLang="pl-PL" sz="2000" dirty="0">
                <a:ea typeface="ＭＳ Ｐゴシック" panose="020B0600070205080204" pitchFamily="34" charset="-128"/>
              </a:rPr>
            </a:br>
            <a:r>
              <a:rPr lang="pl-PL" altLang="pl-PL" sz="2000" dirty="0">
                <a:ea typeface="ＭＳ Ｐゴシック" panose="020B0600070205080204" pitchFamily="34" charset="-128"/>
              </a:rPr>
              <a:t>Zespół ds. Równego Traktowania</a:t>
            </a:r>
            <a:br>
              <a:rPr lang="pl-PL" altLang="pl-PL" sz="2000" dirty="0">
                <a:ea typeface="ＭＳ Ｐゴシック" panose="020B0600070205080204" pitchFamily="34" charset="-128"/>
              </a:rPr>
            </a:br>
            <a:r>
              <a:rPr lang="pl-PL" altLang="pl-PL" sz="2000" dirty="0">
                <a:ea typeface="ＭＳ Ｐゴシック" panose="020B0600070205080204" pitchFamily="34" charset="-128"/>
              </a:rPr>
              <a:t>Biuro Rzecznika Praw Obywatelskich</a:t>
            </a:r>
            <a:br>
              <a:rPr lang="pl-PL" altLang="pl-PL" sz="2000" dirty="0">
                <a:ea typeface="ＭＳ Ｐゴシック" panose="020B0600070205080204" pitchFamily="34" charset="-128"/>
              </a:rPr>
            </a:br>
            <a:r>
              <a:rPr lang="pl-PL" altLang="pl-PL" sz="2000" dirty="0">
                <a:ea typeface="ＭＳ Ｐゴシック" panose="020B0600070205080204" pitchFamily="34" charset="-128"/>
              </a:rPr>
              <a:t> </a:t>
            </a:r>
            <a:br>
              <a:rPr lang="pl-PL" altLang="pl-PL" sz="2000" dirty="0">
                <a:ea typeface="ＭＳ Ｐゴシック" panose="020B0600070205080204" pitchFamily="34" charset="-128"/>
              </a:rPr>
            </a:br>
            <a:endParaRPr lang="pl-PL" altLang="pl-PL" sz="2000" dirty="0">
              <a:ea typeface="ＭＳ Ｐゴシック" panose="020B0600070205080204" pitchFamily="34" charset="-128"/>
            </a:endParaRPr>
          </a:p>
        </p:txBody>
      </p:sp>
      <p:pic>
        <p:nvPicPr>
          <p:cNvPr id="10" name="Picture 2" descr="C:\Users\chabiera_a\Desktop\infolinia\baner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99" y="4466431"/>
            <a:ext cx="69342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8"/>
          <p:cNvGrpSpPr>
            <a:grpSpLocks/>
          </p:cNvGrpSpPr>
          <p:nvPr/>
        </p:nvGrpSpPr>
        <p:grpSpPr bwMode="auto">
          <a:xfrm>
            <a:off x="7956550" y="260350"/>
            <a:ext cx="750888" cy="6337300"/>
            <a:chOff x="620" y="529"/>
            <a:chExt cx="1182" cy="10763"/>
          </a:xfrm>
        </p:grpSpPr>
        <p:cxnSp>
          <p:nvCxnSpPr>
            <p:cNvPr id="16389" name="AutoShape 9"/>
            <p:cNvCxnSpPr>
              <a:cxnSpLocks noChangeShapeType="1"/>
            </p:cNvCxnSpPr>
            <p:nvPr/>
          </p:nvCxnSpPr>
          <p:spPr bwMode="auto">
            <a:xfrm>
              <a:off x="62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390" name="AutoShape 10"/>
            <p:cNvCxnSpPr>
              <a:cxnSpLocks noChangeShapeType="1"/>
            </p:cNvCxnSpPr>
            <p:nvPr/>
          </p:nvCxnSpPr>
          <p:spPr bwMode="auto">
            <a:xfrm>
              <a:off x="92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391" name="AutoShape 11"/>
            <p:cNvCxnSpPr>
              <a:cxnSpLocks noChangeShapeType="1"/>
            </p:cNvCxnSpPr>
            <p:nvPr/>
          </p:nvCxnSpPr>
          <p:spPr bwMode="auto">
            <a:xfrm>
              <a:off x="120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392" name="AutoShape 12"/>
            <p:cNvCxnSpPr>
              <a:cxnSpLocks noChangeShapeType="1"/>
            </p:cNvCxnSpPr>
            <p:nvPr/>
          </p:nvCxnSpPr>
          <p:spPr bwMode="auto">
            <a:xfrm>
              <a:off x="150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393" name="AutoShape 13"/>
            <p:cNvCxnSpPr>
              <a:cxnSpLocks noChangeShapeType="1"/>
            </p:cNvCxnSpPr>
            <p:nvPr/>
          </p:nvCxnSpPr>
          <p:spPr bwMode="auto">
            <a:xfrm>
              <a:off x="1802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6387" name="Text Box 7"/>
          <p:cNvSpPr txBox="1">
            <a:spLocks noChangeArrowheads="1"/>
          </p:cNvSpPr>
          <p:nvPr/>
        </p:nvSpPr>
        <p:spPr bwMode="auto">
          <a:xfrm>
            <a:off x="7715250" y="4714875"/>
            <a:ext cx="1266825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1200">
                <a:solidFill>
                  <a:srgbClr val="6D6F71"/>
                </a:solidFill>
                <a:latin typeface="HelveticaNeueLTPro-Lt" charset="0"/>
              </a:rPr>
              <a:t>www.rpo.gov.pl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16388" name="Tytuł 1"/>
          <p:cNvSpPr>
            <a:spLocks noGrp="1"/>
          </p:cNvSpPr>
          <p:nvPr>
            <p:ph type="ctrTitle"/>
          </p:nvPr>
        </p:nvSpPr>
        <p:spPr>
          <a:xfrm>
            <a:off x="893763" y="1741488"/>
            <a:ext cx="6815137" cy="2959100"/>
          </a:xfrm>
        </p:spPr>
        <p:txBody>
          <a:bodyPr/>
          <a:lstStyle/>
          <a:p>
            <a:pPr marL="228600" indent="-228600" algn="l" eaLnBrk="1" hangingPunct="1">
              <a:spcAft>
                <a:spcPts val="600"/>
              </a:spcAft>
              <a:buFont typeface="+mj-lt"/>
              <a:buAutoNum type="arabicPeriod"/>
            </a:pP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br>
              <a:rPr lang="pl-PL" altLang="pl-PL" sz="500" b="1" dirty="0">
                <a:ea typeface="ＭＳ Ｐゴシック" panose="020B0600070205080204" pitchFamily="34" charset="-128"/>
              </a:rPr>
            </a:br>
            <a:r>
              <a:rPr lang="pl-PL" altLang="pl-PL" sz="4800" b="1" dirty="0">
                <a:ea typeface="ＭＳ Ｐゴシック" panose="020B0600070205080204" pitchFamily="34" charset="-128"/>
              </a:rPr>
              <a:t>Prawo do opieki paliatywnej </a:t>
            </a:r>
            <a: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 </a:t>
            </a:r>
            <a:b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br>
              <a:rPr lang="pl-PL" altLang="pl-PL" sz="32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r>
              <a:rPr lang="pl-PL" altLang="pl-PL" sz="1800" b="1" dirty="0">
                <a:solidFill>
                  <a:srgbClr val="D26900"/>
                </a:solidFill>
                <a:ea typeface="ＭＳ Ｐゴシック" panose="020B0600070205080204" pitchFamily="34" charset="-128"/>
              </a:rPr>
              <a:t>Polityka senioralna a prawo do opieki paliatywnej</a:t>
            </a:r>
            <a:br>
              <a:rPr lang="pl-PL" altLang="pl-PL" sz="1800" b="1" dirty="0">
                <a:solidFill>
                  <a:srgbClr val="D26900"/>
                </a:solidFill>
                <a:ea typeface="ＭＳ Ｐゴシック" panose="020B0600070205080204" pitchFamily="34" charset="-128"/>
              </a:rPr>
            </a:br>
            <a:br>
              <a:rPr lang="pl-PL" altLang="pl-PL" sz="1800" b="1" dirty="0">
                <a:solidFill>
                  <a:srgbClr val="D26900"/>
                </a:solidFill>
                <a:ea typeface="ＭＳ Ｐゴシック" panose="020B0600070205080204" pitchFamily="34" charset="-128"/>
              </a:rPr>
            </a:br>
            <a:br>
              <a:rPr lang="pl-PL" altLang="pl-PL" sz="1800" b="1" dirty="0">
                <a:solidFill>
                  <a:srgbClr val="D26900"/>
                </a:solidFill>
                <a:ea typeface="ＭＳ Ｐゴシック" panose="020B0600070205080204" pitchFamily="34" charset="-128"/>
              </a:rPr>
            </a:br>
            <a:r>
              <a:rPr lang="pl-PL" altLang="pl-PL" sz="1800" b="1" dirty="0">
                <a:solidFill>
                  <a:srgbClr val="D26900"/>
                </a:solidFill>
                <a:ea typeface="ＭＳ Ｐゴシック" panose="020B0600070205080204" pitchFamily="34" charset="-128"/>
              </a:rPr>
              <a:t>Prawa człowieka a prawo do opieki paliatywnej</a:t>
            </a:r>
            <a:br>
              <a:rPr lang="pl-PL" altLang="pl-PL" sz="1800" b="1" dirty="0">
                <a:solidFill>
                  <a:srgbClr val="D26900"/>
                </a:solidFill>
                <a:ea typeface="ＭＳ Ｐゴシック" panose="020B0600070205080204" pitchFamily="34" charset="-128"/>
              </a:rPr>
            </a:br>
            <a:br>
              <a:rPr lang="pl-PL" altLang="pl-PL" sz="1800" b="1" dirty="0">
                <a:solidFill>
                  <a:srgbClr val="D26900"/>
                </a:solidFill>
                <a:ea typeface="ＭＳ Ｐゴシック" panose="020B0600070205080204" pitchFamily="34" charset="-128"/>
              </a:rPr>
            </a:br>
            <a:br>
              <a:rPr lang="pl-PL" altLang="pl-PL" sz="1800" b="1" dirty="0">
                <a:solidFill>
                  <a:srgbClr val="D26900"/>
                </a:solidFill>
                <a:ea typeface="ＭＳ Ｐゴシック" panose="020B0600070205080204" pitchFamily="34" charset="-128"/>
              </a:rPr>
            </a:br>
            <a:r>
              <a:rPr lang="pl-PL" altLang="pl-PL" sz="1800" b="1" dirty="0">
                <a:solidFill>
                  <a:srgbClr val="D26900"/>
                </a:solidFill>
                <a:ea typeface="ＭＳ Ｐゴシック" panose="020B0600070205080204" pitchFamily="34" charset="-128"/>
              </a:rPr>
              <a:t>Prace nad nową Konwencją o prawach osób starszych jako sposób oddziaływania na politykę publiczną</a:t>
            </a:r>
            <a:br>
              <a:rPr lang="pl-PL" altLang="pl-PL" sz="1800" b="1" dirty="0">
                <a:solidFill>
                  <a:srgbClr val="D26900"/>
                </a:solidFill>
                <a:ea typeface="ＭＳ Ｐゴシック" panose="020B0600070205080204" pitchFamily="34" charset="-128"/>
              </a:rPr>
            </a:br>
            <a:br>
              <a:rPr lang="pl-PL" altLang="pl-PL" sz="1800" b="1" dirty="0">
                <a:solidFill>
                  <a:srgbClr val="D26900"/>
                </a:solidFill>
                <a:ea typeface="ＭＳ Ｐゴシック" panose="020B0600070205080204" pitchFamily="34" charset="-128"/>
              </a:rPr>
            </a:br>
            <a:br>
              <a:rPr lang="pl-PL" altLang="pl-PL" sz="1800" b="1" dirty="0">
                <a:solidFill>
                  <a:srgbClr val="D26900"/>
                </a:solidFill>
                <a:ea typeface="ＭＳ Ｐゴシック" panose="020B0600070205080204" pitchFamily="34" charset="-128"/>
              </a:rPr>
            </a:br>
            <a:r>
              <a:rPr lang="pl-PL" altLang="pl-PL" sz="1800" b="1" dirty="0">
                <a:solidFill>
                  <a:srgbClr val="D26900"/>
                </a:solidFill>
                <a:ea typeface="ＭＳ Ｐゴシック" panose="020B0600070205080204" pitchFamily="34" charset="-128"/>
              </a:rPr>
              <a:t>Propozycje zakresu prawa do opieki paliatywnej </a:t>
            </a:r>
            <a:br>
              <a:rPr lang="pl-PL" altLang="pl-PL" sz="3200" b="1" dirty="0">
                <a:solidFill>
                  <a:srgbClr val="D26900"/>
                </a:solidFill>
                <a:ea typeface="ＭＳ Ｐゴシック" panose="020B0600070205080204" pitchFamily="34" charset="-128"/>
              </a:rPr>
            </a:br>
            <a:br>
              <a:rPr lang="pl-PL" altLang="pl-PL" sz="1600" dirty="0">
                <a:solidFill>
                  <a:srgbClr val="D26900"/>
                </a:solidFill>
                <a:ea typeface="ＭＳ Ｐゴシック" panose="020B0600070205080204" pitchFamily="34" charset="-128"/>
              </a:rPr>
            </a:br>
            <a:br>
              <a:rPr lang="pl-PL" altLang="pl-PL" sz="1600" dirty="0">
                <a:ea typeface="ＭＳ Ｐゴシック" panose="020B0600070205080204" pitchFamily="34" charset="-128"/>
              </a:rPr>
            </a:br>
            <a:br>
              <a:rPr lang="pl-PL" altLang="pl-PL" sz="1600" dirty="0">
                <a:ea typeface="ＭＳ Ｐゴシック" panose="020B0600070205080204" pitchFamily="34" charset="-128"/>
              </a:rPr>
            </a:br>
            <a:br>
              <a:rPr lang="pl-PL" altLang="pl-PL" sz="1600" dirty="0">
                <a:ea typeface="ＭＳ Ｐゴシック" panose="020B0600070205080204" pitchFamily="34" charset="-128"/>
              </a:rPr>
            </a:br>
            <a:endParaRPr lang="pl-PL" altLang="pl-PL" sz="16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388583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8"/>
          <p:cNvGrpSpPr>
            <a:grpSpLocks/>
          </p:cNvGrpSpPr>
          <p:nvPr/>
        </p:nvGrpSpPr>
        <p:grpSpPr bwMode="auto">
          <a:xfrm>
            <a:off x="7956550" y="260350"/>
            <a:ext cx="750888" cy="6337300"/>
            <a:chOff x="620" y="529"/>
            <a:chExt cx="1182" cy="10763"/>
          </a:xfrm>
        </p:grpSpPr>
        <p:cxnSp>
          <p:nvCxnSpPr>
            <p:cNvPr id="20486" name="AutoShape 9"/>
            <p:cNvCxnSpPr>
              <a:cxnSpLocks noChangeShapeType="1"/>
            </p:cNvCxnSpPr>
            <p:nvPr/>
          </p:nvCxnSpPr>
          <p:spPr bwMode="auto">
            <a:xfrm>
              <a:off x="62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7" name="AutoShape 10"/>
            <p:cNvCxnSpPr>
              <a:cxnSpLocks noChangeShapeType="1"/>
            </p:cNvCxnSpPr>
            <p:nvPr/>
          </p:nvCxnSpPr>
          <p:spPr bwMode="auto">
            <a:xfrm>
              <a:off x="92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8" name="AutoShape 11"/>
            <p:cNvCxnSpPr>
              <a:cxnSpLocks noChangeShapeType="1"/>
            </p:cNvCxnSpPr>
            <p:nvPr/>
          </p:nvCxnSpPr>
          <p:spPr bwMode="auto">
            <a:xfrm>
              <a:off x="120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9" name="AutoShape 12"/>
            <p:cNvCxnSpPr>
              <a:cxnSpLocks noChangeShapeType="1"/>
            </p:cNvCxnSpPr>
            <p:nvPr/>
          </p:nvCxnSpPr>
          <p:spPr bwMode="auto">
            <a:xfrm>
              <a:off x="150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0" name="AutoShape 13"/>
            <p:cNvCxnSpPr>
              <a:cxnSpLocks noChangeShapeType="1"/>
            </p:cNvCxnSpPr>
            <p:nvPr/>
          </p:nvCxnSpPr>
          <p:spPr bwMode="auto">
            <a:xfrm>
              <a:off x="1802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83" name="Text Box 7"/>
          <p:cNvSpPr txBox="1">
            <a:spLocks noChangeArrowheads="1"/>
          </p:cNvSpPr>
          <p:nvPr/>
        </p:nvSpPr>
        <p:spPr bwMode="auto">
          <a:xfrm>
            <a:off x="7715250" y="4714875"/>
            <a:ext cx="1266825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1200">
                <a:solidFill>
                  <a:srgbClr val="6D6F71"/>
                </a:solidFill>
                <a:latin typeface="HelveticaNeueLTPro-Lt" charset="0"/>
              </a:rPr>
              <a:t>www.rpo.gov.pl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0484" name="Tytuł 1"/>
          <p:cNvSpPr>
            <a:spLocks noGrp="1"/>
          </p:cNvSpPr>
          <p:nvPr>
            <p:ph type="ctrTitle"/>
          </p:nvPr>
        </p:nvSpPr>
        <p:spPr>
          <a:xfrm>
            <a:off x="793757" y="29166"/>
            <a:ext cx="6624637" cy="3024187"/>
          </a:xfrm>
        </p:spPr>
        <p:txBody>
          <a:bodyPr/>
          <a:lstStyle/>
          <a:p>
            <a: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Ochrona praw osób starszych główne działania RPO </a:t>
            </a: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endParaRPr lang="pl-PL" altLang="pl-PL" sz="4000" b="1" dirty="0">
              <a:solidFill>
                <a:srgbClr val="E46C0A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467544" y="2276476"/>
            <a:ext cx="768022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l-PL" b="1" dirty="0">
                <a:solidFill>
                  <a:srgbClr val="00B050"/>
                </a:solidFill>
              </a:rPr>
              <a:t>Poziom lokalny</a:t>
            </a:r>
          </a:p>
          <a:p>
            <a:pPr marL="342900" indent="-342900" eaLnBrk="1" hangingPunct="1">
              <a:buAutoNum type="arabicPeriod"/>
              <a:defRPr/>
            </a:pPr>
            <a:r>
              <a:rPr lang="pl-PL" b="1" dirty="0"/>
              <a:t>Rozpatruje skargi, w tym skargi na dyskryminację ze względu na wiek</a:t>
            </a:r>
          </a:p>
          <a:p>
            <a:pPr eaLnBrk="1" hangingPunct="1">
              <a:defRPr/>
            </a:pPr>
            <a:r>
              <a:rPr lang="pl-PL" b="1" dirty="0">
                <a:solidFill>
                  <a:srgbClr val="00B050"/>
                </a:solidFill>
              </a:rPr>
              <a:t>Poziom krajowy</a:t>
            </a:r>
          </a:p>
          <a:p>
            <a:pPr eaLnBrk="1" hangingPunct="1">
              <a:defRPr/>
            </a:pPr>
            <a:r>
              <a:rPr lang="pl-PL" b="1" dirty="0"/>
              <a:t>2. Powołał Komisję Ekspertów ds. Osób Starszych</a:t>
            </a:r>
          </a:p>
          <a:p>
            <a:pPr eaLnBrk="1" hangingPunct="1">
              <a:defRPr/>
            </a:pPr>
            <a:r>
              <a:rPr lang="pl-PL" b="1" dirty="0"/>
              <a:t>3. Kieruje do organów władzy publicznej wnioski i rekomendacje 	(wystąpienia generalne)</a:t>
            </a:r>
          </a:p>
          <a:p>
            <a:pPr eaLnBrk="1" hangingPunct="1">
              <a:defRPr/>
            </a:pPr>
            <a:endParaRPr lang="pl-PL" b="1" dirty="0"/>
          </a:p>
          <a:p>
            <a:pPr eaLnBrk="1" hangingPunct="1">
              <a:defRPr/>
            </a:pPr>
            <a:r>
              <a:rPr lang="pl-PL" b="1" dirty="0"/>
              <a:t>4. Monitoruje działania rządu w sprawie polityki senioralnej</a:t>
            </a:r>
          </a:p>
          <a:p>
            <a:pPr eaLnBrk="1" hangingPunct="1">
              <a:defRPr/>
            </a:pPr>
            <a:endParaRPr lang="pl-PL" b="1" dirty="0"/>
          </a:p>
          <a:p>
            <a:pPr eaLnBrk="1" hangingPunct="1">
              <a:defRPr/>
            </a:pPr>
            <a:r>
              <a:rPr lang="pl-PL" b="1" dirty="0"/>
              <a:t>5. Prowadzi badania dotyczące dyskryminacji </a:t>
            </a:r>
          </a:p>
          <a:p>
            <a:pPr eaLnBrk="1" hangingPunct="1">
              <a:defRPr/>
            </a:pPr>
            <a:endParaRPr lang="pl-PL" b="1" dirty="0"/>
          </a:p>
          <a:p>
            <a:pPr eaLnBrk="1" hangingPunct="1">
              <a:defRPr/>
            </a:pPr>
            <a:r>
              <a:rPr lang="pl-PL" b="1" dirty="0">
                <a:solidFill>
                  <a:srgbClr val="00B050"/>
                </a:solidFill>
              </a:rPr>
              <a:t>Poziom światowy</a:t>
            </a:r>
          </a:p>
          <a:p>
            <a:pPr eaLnBrk="1" hangingPunct="1">
              <a:defRPr/>
            </a:pPr>
            <a:r>
              <a:rPr lang="pl-PL" b="1" dirty="0"/>
              <a:t>6.  Monitoruje debatę nad Konwencją o prawach osób starszych</a:t>
            </a:r>
          </a:p>
          <a:p>
            <a:pPr eaLnBrk="1" hangingPunct="1">
              <a:defRPr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56139012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8"/>
          <p:cNvGrpSpPr>
            <a:grpSpLocks/>
          </p:cNvGrpSpPr>
          <p:nvPr/>
        </p:nvGrpSpPr>
        <p:grpSpPr bwMode="auto">
          <a:xfrm>
            <a:off x="7956550" y="260350"/>
            <a:ext cx="750888" cy="6337300"/>
            <a:chOff x="620" y="529"/>
            <a:chExt cx="1182" cy="10763"/>
          </a:xfrm>
        </p:grpSpPr>
        <p:cxnSp>
          <p:nvCxnSpPr>
            <p:cNvPr id="20486" name="AutoShape 9"/>
            <p:cNvCxnSpPr>
              <a:cxnSpLocks noChangeShapeType="1"/>
            </p:cNvCxnSpPr>
            <p:nvPr/>
          </p:nvCxnSpPr>
          <p:spPr bwMode="auto">
            <a:xfrm>
              <a:off x="62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7" name="AutoShape 10"/>
            <p:cNvCxnSpPr>
              <a:cxnSpLocks noChangeShapeType="1"/>
            </p:cNvCxnSpPr>
            <p:nvPr/>
          </p:nvCxnSpPr>
          <p:spPr bwMode="auto">
            <a:xfrm>
              <a:off x="92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8" name="AutoShape 11"/>
            <p:cNvCxnSpPr>
              <a:cxnSpLocks noChangeShapeType="1"/>
            </p:cNvCxnSpPr>
            <p:nvPr/>
          </p:nvCxnSpPr>
          <p:spPr bwMode="auto">
            <a:xfrm>
              <a:off x="120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9" name="AutoShape 12"/>
            <p:cNvCxnSpPr>
              <a:cxnSpLocks noChangeShapeType="1"/>
            </p:cNvCxnSpPr>
            <p:nvPr/>
          </p:nvCxnSpPr>
          <p:spPr bwMode="auto">
            <a:xfrm>
              <a:off x="150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0" name="AutoShape 13"/>
            <p:cNvCxnSpPr>
              <a:cxnSpLocks noChangeShapeType="1"/>
            </p:cNvCxnSpPr>
            <p:nvPr/>
          </p:nvCxnSpPr>
          <p:spPr bwMode="auto">
            <a:xfrm>
              <a:off x="1802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83" name="Text Box 7"/>
          <p:cNvSpPr txBox="1">
            <a:spLocks noChangeArrowheads="1"/>
          </p:cNvSpPr>
          <p:nvPr/>
        </p:nvSpPr>
        <p:spPr bwMode="auto">
          <a:xfrm>
            <a:off x="7715250" y="4714875"/>
            <a:ext cx="1266825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1200">
                <a:solidFill>
                  <a:srgbClr val="6D6F71"/>
                </a:solidFill>
                <a:latin typeface="HelveticaNeueLTPro-Lt" charset="0"/>
              </a:rPr>
              <a:t>www.rpo.gov.pl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0484" name="Tytuł 1"/>
          <p:cNvSpPr>
            <a:spLocks noGrp="1"/>
          </p:cNvSpPr>
          <p:nvPr>
            <p:ph type="ctrTitle"/>
          </p:nvPr>
        </p:nvSpPr>
        <p:spPr>
          <a:xfrm>
            <a:off x="827584" y="260349"/>
            <a:ext cx="6590810" cy="2520579"/>
          </a:xfrm>
        </p:spPr>
        <p:txBody>
          <a:bodyPr/>
          <a:lstStyle/>
          <a:p>
            <a:pPr algn="l"/>
            <a: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Polityka senioralna – monitorowanie działań rządu </a:t>
            </a: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endParaRPr lang="pl-PL" altLang="pl-PL" sz="4000" b="1" dirty="0">
              <a:solidFill>
                <a:srgbClr val="E46C0A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541112" y="2037219"/>
            <a:ext cx="748900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dirty="0"/>
              <a:t>Rok 2012 - Europejski Rok Aktywności Osób Starszych i Solidarności Międzypokoleniowej</a:t>
            </a:r>
          </a:p>
          <a:p>
            <a:pPr eaLnBrk="1" hangingPunct="1">
              <a:defRPr/>
            </a:pPr>
            <a:endParaRPr lang="pl-PL" dirty="0"/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dirty="0"/>
              <a:t>Założenia Długofalowej Polityki Senioralnej na lata 2014-2020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dirty="0"/>
              <a:t>Ustawa o osobach starszych (2015 r.) 	Informacja o sytuacji osób starszych </a:t>
            </a:r>
          </a:p>
          <a:p>
            <a:pPr eaLnBrk="1" hangingPunct="1">
              <a:defRPr/>
            </a:pPr>
            <a:endParaRPr lang="pl-PL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b="1" i="1" dirty="0"/>
              <a:t>Polityka społeczna wobec osób starszych do 2030 r. Bezpieczeństwo. Uczestnictwo. Solidarność </a:t>
            </a:r>
            <a:r>
              <a:rPr lang="pl-PL" dirty="0"/>
              <a:t>- uchwała Rady Ministrów z dnia 26 października 2018 r. </a:t>
            </a:r>
          </a:p>
          <a:p>
            <a:pPr marL="1657350" lvl="3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b="1" dirty="0">
                <a:solidFill>
                  <a:srgbClr val="D26900"/>
                </a:solidFill>
              </a:rPr>
              <a:t>Brak wskazania działań związanych z opieką paliatywną</a:t>
            </a:r>
          </a:p>
          <a:p>
            <a:pPr marL="1657350" lvl="3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b="1" dirty="0"/>
              <a:t>Zapowiedzi rządu dot. wypracowania mechanizmów łączących opiekę zdrowotną z opieką społeczną (s.45, 66, 67, 69 – o koordynacji instytucji opieki zdrowotnej i społecznej). </a:t>
            </a:r>
          </a:p>
          <a:p>
            <a:pPr eaLnBrk="1" hangingPunct="1">
              <a:defRPr/>
            </a:pPr>
            <a:r>
              <a:rPr lang="pl-PL" b="1" dirty="0"/>
              <a:t>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dirty="0"/>
          </a:p>
        </p:txBody>
      </p:sp>
      <p:sp>
        <p:nvSpPr>
          <p:cNvPr id="4" name="Strzałka: w prawo 3">
            <a:extLst>
              <a:ext uri="{FF2B5EF4-FFF2-40B4-BE49-F238E27FC236}">
                <a16:creationId xmlns:a16="http://schemas.microsoft.com/office/drawing/2014/main" id="{DAABC2E8-25CE-4363-BAA8-A3AB7F6203AD}"/>
              </a:ext>
            </a:extLst>
          </p:cNvPr>
          <p:cNvSpPr/>
          <p:nvPr/>
        </p:nvSpPr>
        <p:spPr>
          <a:xfrm>
            <a:off x="4860032" y="3501008"/>
            <a:ext cx="3025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42431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8"/>
          <p:cNvGrpSpPr>
            <a:grpSpLocks/>
          </p:cNvGrpSpPr>
          <p:nvPr/>
        </p:nvGrpSpPr>
        <p:grpSpPr bwMode="auto">
          <a:xfrm>
            <a:off x="7956550" y="260350"/>
            <a:ext cx="750888" cy="6337300"/>
            <a:chOff x="620" y="529"/>
            <a:chExt cx="1182" cy="10763"/>
          </a:xfrm>
        </p:grpSpPr>
        <p:cxnSp>
          <p:nvCxnSpPr>
            <p:cNvPr id="20486" name="AutoShape 9"/>
            <p:cNvCxnSpPr>
              <a:cxnSpLocks noChangeShapeType="1"/>
            </p:cNvCxnSpPr>
            <p:nvPr/>
          </p:nvCxnSpPr>
          <p:spPr bwMode="auto">
            <a:xfrm>
              <a:off x="62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7" name="AutoShape 10"/>
            <p:cNvCxnSpPr>
              <a:cxnSpLocks noChangeShapeType="1"/>
            </p:cNvCxnSpPr>
            <p:nvPr/>
          </p:nvCxnSpPr>
          <p:spPr bwMode="auto">
            <a:xfrm>
              <a:off x="92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8" name="AutoShape 11"/>
            <p:cNvCxnSpPr>
              <a:cxnSpLocks noChangeShapeType="1"/>
            </p:cNvCxnSpPr>
            <p:nvPr/>
          </p:nvCxnSpPr>
          <p:spPr bwMode="auto">
            <a:xfrm>
              <a:off x="120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9" name="AutoShape 12"/>
            <p:cNvCxnSpPr>
              <a:cxnSpLocks noChangeShapeType="1"/>
            </p:cNvCxnSpPr>
            <p:nvPr/>
          </p:nvCxnSpPr>
          <p:spPr bwMode="auto">
            <a:xfrm>
              <a:off x="150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0" name="AutoShape 13"/>
            <p:cNvCxnSpPr>
              <a:cxnSpLocks noChangeShapeType="1"/>
            </p:cNvCxnSpPr>
            <p:nvPr/>
          </p:nvCxnSpPr>
          <p:spPr bwMode="auto">
            <a:xfrm>
              <a:off x="1802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83" name="Text Box 7"/>
          <p:cNvSpPr txBox="1">
            <a:spLocks noChangeArrowheads="1"/>
          </p:cNvSpPr>
          <p:nvPr/>
        </p:nvSpPr>
        <p:spPr bwMode="auto">
          <a:xfrm>
            <a:off x="7715250" y="4714875"/>
            <a:ext cx="1266825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1200">
                <a:solidFill>
                  <a:srgbClr val="6D6F71"/>
                </a:solidFill>
                <a:latin typeface="HelveticaNeueLTPro-Lt" charset="0"/>
              </a:rPr>
              <a:t>www.rpo.gov.pl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0484" name="Tytuł 1"/>
          <p:cNvSpPr>
            <a:spLocks noGrp="1"/>
          </p:cNvSpPr>
          <p:nvPr>
            <p:ph type="ctrTitle"/>
          </p:nvPr>
        </p:nvSpPr>
        <p:spPr>
          <a:xfrm>
            <a:off x="817306" y="1870869"/>
            <a:ext cx="6624637" cy="3024187"/>
          </a:xfrm>
        </p:spPr>
        <p:txBody>
          <a:bodyPr/>
          <a:lstStyle/>
          <a:p>
            <a: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Dyskusja</a:t>
            </a: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 nad </a:t>
            </a: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Konwencją</a:t>
            </a: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o prawach osób starszych</a:t>
            </a: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endParaRPr lang="pl-PL" altLang="pl-PL" sz="4000" b="1" dirty="0">
              <a:solidFill>
                <a:srgbClr val="E46C0A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782638" y="2276475"/>
            <a:ext cx="6310312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b="1" dirty="0"/>
          </a:p>
          <a:p>
            <a:pPr eaLnBrk="1" hangingPunct="1">
              <a:defRPr/>
            </a:pPr>
            <a:endParaRPr lang="pl-PL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607440"/>
            <a:ext cx="7002363" cy="564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72402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8"/>
          <p:cNvGrpSpPr>
            <a:grpSpLocks/>
          </p:cNvGrpSpPr>
          <p:nvPr/>
        </p:nvGrpSpPr>
        <p:grpSpPr bwMode="auto">
          <a:xfrm>
            <a:off x="7956550" y="260350"/>
            <a:ext cx="750888" cy="6337300"/>
            <a:chOff x="620" y="529"/>
            <a:chExt cx="1182" cy="10763"/>
          </a:xfrm>
        </p:grpSpPr>
        <p:cxnSp>
          <p:nvCxnSpPr>
            <p:cNvPr id="20486" name="AutoShape 9"/>
            <p:cNvCxnSpPr>
              <a:cxnSpLocks noChangeShapeType="1"/>
            </p:cNvCxnSpPr>
            <p:nvPr/>
          </p:nvCxnSpPr>
          <p:spPr bwMode="auto">
            <a:xfrm>
              <a:off x="62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7" name="AutoShape 10"/>
            <p:cNvCxnSpPr>
              <a:cxnSpLocks noChangeShapeType="1"/>
            </p:cNvCxnSpPr>
            <p:nvPr/>
          </p:nvCxnSpPr>
          <p:spPr bwMode="auto">
            <a:xfrm>
              <a:off x="92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8" name="AutoShape 11"/>
            <p:cNvCxnSpPr>
              <a:cxnSpLocks noChangeShapeType="1"/>
            </p:cNvCxnSpPr>
            <p:nvPr/>
          </p:nvCxnSpPr>
          <p:spPr bwMode="auto">
            <a:xfrm>
              <a:off x="120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9" name="AutoShape 12"/>
            <p:cNvCxnSpPr>
              <a:cxnSpLocks noChangeShapeType="1"/>
            </p:cNvCxnSpPr>
            <p:nvPr/>
          </p:nvCxnSpPr>
          <p:spPr bwMode="auto">
            <a:xfrm>
              <a:off x="150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0" name="AutoShape 13"/>
            <p:cNvCxnSpPr>
              <a:cxnSpLocks noChangeShapeType="1"/>
            </p:cNvCxnSpPr>
            <p:nvPr/>
          </p:nvCxnSpPr>
          <p:spPr bwMode="auto">
            <a:xfrm>
              <a:off x="1802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83" name="Text Box 7"/>
          <p:cNvSpPr txBox="1">
            <a:spLocks noChangeArrowheads="1"/>
          </p:cNvSpPr>
          <p:nvPr/>
        </p:nvSpPr>
        <p:spPr bwMode="auto">
          <a:xfrm>
            <a:off x="7715250" y="4714875"/>
            <a:ext cx="1266825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1200">
                <a:solidFill>
                  <a:srgbClr val="6D6F71"/>
                </a:solidFill>
                <a:latin typeface="HelveticaNeueLTPro-Lt" charset="0"/>
              </a:rPr>
              <a:t>www.rpo.gov.pl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0484" name="Tytuł 1"/>
          <p:cNvSpPr>
            <a:spLocks noGrp="1"/>
          </p:cNvSpPr>
          <p:nvPr>
            <p:ph type="ctrTitle"/>
          </p:nvPr>
        </p:nvSpPr>
        <p:spPr>
          <a:xfrm>
            <a:off x="771060" y="263381"/>
            <a:ext cx="6624637" cy="3024187"/>
          </a:xfrm>
        </p:spPr>
        <p:txBody>
          <a:bodyPr/>
          <a:lstStyle/>
          <a:p>
            <a: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Prawo do opieki paliatywnej</a:t>
            </a: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a</a:t>
            </a: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prawa człowieka </a:t>
            </a: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endParaRPr lang="pl-PL" altLang="pl-PL" sz="4000" b="1" dirty="0">
              <a:solidFill>
                <a:srgbClr val="E46C0A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130302" y="2636912"/>
            <a:ext cx="6310312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b="1" dirty="0"/>
              <a:t>Powszechna Deklaracja Praw Człowieka</a:t>
            </a:r>
          </a:p>
          <a:p>
            <a:pPr eaLnBrk="1" hangingPunct="1">
              <a:defRPr/>
            </a:pPr>
            <a:r>
              <a:rPr lang="pl-PL" b="1" dirty="0"/>
              <a:t>	Art. 25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sz="1400" dirty="0"/>
          </a:p>
          <a:p>
            <a:pPr eaLnBrk="1" hangingPunct="1">
              <a:defRPr/>
            </a:pPr>
            <a:r>
              <a:rPr lang="pl-PL" sz="1400" dirty="0"/>
              <a:t>	Prawo do opieki lekarskiej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b="1" dirty="0"/>
              <a:t>Międzynarodowy Pakt Praw Gospodarczych, Społecznych i Kulturalnych </a:t>
            </a:r>
          </a:p>
          <a:p>
            <a:pPr eaLnBrk="1" hangingPunct="1">
              <a:defRPr/>
            </a:pPr>
            <a:r>
              <a:rPr lang="pl-PL" b="1" dirty="0"/>
              <a:t>	Art. 12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sz="1400" dirty="0"/>
          </a:p>
          <a:p>
            <a:pPr eaLnBrk="1" hangingPunct="1">
              <a:defRPr/>
            </a:pPr>
            <a:r>
              <a:rPr lang="pl-PL" sz="1400" dirty="0"/>
              <a:t>	Prawo do korzystania z najwyższego poziomu ochrony zdrowia 	fizycznego i psychicznego</a:t>
            </a:r>
          </a:p>
          <a:p>
            <a:pPr eaLnBrk="1" hangingPunct="1">
              <a:defRPr/>
            </a:pPr>
            <a:endParaRPr lang="pl-PL" sz="1400" dirty="0"/>
          </a:p>
          <a:p>
            <a:pPr eaLnBrk="1" hangingPunct="1">
              <a:defRPr/>
            </a:pPr>
            <a:endParaRPr lang="pl-PL" sz="1400" dirty="0"/>
          </a:p>
          <a:p>
            <a:pPr eaLnBrk="1" hangingPunct="1">
              <a:defRPr/>
            </a:pP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3544878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8"/>
          <p:cNvGrpSpPr>
            <a:grpSpLocks/>
          </p:cNvGrpSpPr>
          <p:nvPr/>
        </p:nvGrpSpPr>
        <p:grpSpPr bwMode="auto">
          <a:xfrm>
            <a:off x="7956550" y="260350"/>
            <a:ext cx="750888" cy="6337300"/>
            <a:chOff x="620" y="529"/>
            <a:chExt cx="1182" cy="10763"/>
          </a:xfrm>
        </p:grpSpPr>
        <p:cxnSp>
          <p:nvCxnSpPr>
            <p:cNvPr id="20486" name="AutoShape 9"/>
            <p:cNvCxnSpPr>
              <a:cxnSpLocks noChangeShapeType="1"/>
            </p:cNvCxnSpPr>
            <p:nvPr/>
          </p:nvCxnSpPr>
          <p:spPr bwMode="auto">
            <a:xfrm>
              <a:off x="62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7" name="AutoShape 10"/>
            <p:cNvCxnSpPr>
              <a:cxnSpLocks noChangeShapeType="1"/>
            </p:cNvCxnSpPr>
            <p:nvPr/>
          </p:nvCxnSpPr>
          <p:spPr bwMode="auto">
            <a:xfrm>
              <a:off x="92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8" name="AutoShape 11"/>
            <p:cNvCxnSpPr>
              <a:cxnSpLocks noChangeShapeType="1"/>
            </p:cNvCxnSpPr>
            <p:nvPr/>
          </p:nvCxnSpPr>
          <p:spPr bwMode="auto">
            <a:xfrm>
              <a:off x="120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9" name="AutoShape 12"/>
            <p:cNvCxnSpPr>
              <a:cxnSpLocks noChangeShapeType="1"/>
            </p:cNvCxnSpPr>
            <p:nvPr/>
          </p:nvCxnSpPr>
          <p:spPr bwMode="auto">
            <a:xfrm>
              <a:off x="150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0" name="AutoShape 13"/>
            <p:cNvCxnSpPr>
              <a:cxnSpLocks noChangeShapeType="1"/>
            </p:cNvCxnSpPr>
            <p:nvPr/>
          </p:nvCxnSpPr>
          <p:spPr bwMode="auto">
            <a:xfrm>
              <a:off x="1802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83" name="Text Box 7"/>
          <p:cNvSpPr txBox="1">
            <a:spLocks noChangeArrowheads="1"/>
          </p:cNvSpPr>
          <p:nvPr/>
        </p:nvSpPr>
        <p:spPr bwMode="auto">
          <a:xfrm>
            <a:off x="7715250" y="4714875"/>
            <a:ext cx="1266825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1200">
                <a:solidFill>
                  <a:srgbClr val="6D6F71"/>
                </a:solidFill>
                <a:latin typeface="HelveticaNeueLTPro-Lt" charset="0"/>
              </a:rPr>
              <a:t>www.rpo.gov.pl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0484" name="Tytuł 1"/>
          <p:cNvSpPr>
            <a:spLocks noGrp="1"/>
          </p:cNvSpPr>
          <p:nvPr>
            <p:ph type="ctrTitle"/>
          </p:nvPr>
        </p:nvSpPr>
        <p:spPr>
          <a:xfrm>
            <a:off x="771060" y="263381"/>
            <a:ext cx="6624637" cy="3024187"/>
          </a:xfrm>
        </p:spPr>
        <p:txBody>
          <a:bodyPr/>
          <a:lstStyle/>
          <a:p>
            <a: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Prawo do opieki paliatywnej</a:t>
            </a: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r>
              <a:rPr lang="pl-PL" altLang="pl-PL" sz="24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Podejście oparte na prawach człowieka </a:t>
            </a: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r>
              <a:rPr lang="pl-PL" altLang="pl-PL" sz="1400" b="1" dirty="0">
                <a:ea typeface="ＭＳ Ｐゴシック" panose="020B0600070205080204" pitchFamily="34" charset="-128"/>
              </a:rPr>
              <a:t>Agencja Praw Podstawowych UE,</a:t>
            </a:r>
            <a:br>
              <a:rPr lang="pl-PL" altLang="pl-PL" sz="1400" b="1" dirty="0">
                <a:ea typeface="ＭＳ Ｐゴシック" panose="020B0600070205080204" pitchFamily="34" charset="-128"/>
              </a:rPr>
            </a:br>
            <a:r>
              <a:rPr lang="pl-PL" altLang="pl-PL" sz="1400" b="1" i="1" dirty="0">
                <a:ea typeface="ＭＳ Ｐゴシック" panose="020B0600070205080204" pitchFamily="34" charset="-128"/>
              </a:rPr>
              <a:t> </a:t>
            </a:r>
            <a:r>
              <a:rPr lang="en-US" sz="1400" b="1" i="1" dirty="0"/>
              <a:t>Shifting perceptions: towards a rights‑based approach to Ageing</a:t>
            </a:r>
            <a:r>
              <a:rPr lang="pl-PL" sz="1400" b="1" dirty="0"/>
              <a:t>, 2018,</a:t>
            </a:r>
            <a:br>
              <a:rPr lang="pl-PL" sz="1400" b="1" dirty="0"/>
            </a:br>
            <a:r>
              <a:rPr lang="pl-PL" sz="1400" b="1" dirty="0"/>
              <a:t> https://fra.europa.eu/en/publication/2018/frr-2018-focus-rights-based-ageing#</a:t>
            </a:r>
            <a:br>
              <a:rPr lang="en-US" b="1" dirty="0"/>
            </a:br>
            <a:endParaRPr lang="pl-PL" altLang="pl-PL" sz="4000" b="1" dirty="0">
              <a:solidFill>
                <a:srgbClr val="E46C0A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04C6DE2E-CE43-4FFD-BE3A-310BB41A2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04508"/>
            <a:ext cx="9144000" cy="20900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57132" rIns="9522" bIns="12696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900" b="0" i="0" u="none" strike="noStrike" cap="none" normalizeH="0" baseline="0" dirty="0">
                <a:ln>
                  <a:noFill/>
                </a:ln>
                <a:solidFill>
                  <a:srgbClr val="660033"/>
                </a:solidFill>
                <a:effectLst/>
                <a:latin typeface="Verdana" panose="020B0604030504040204" pitchFamily="34" charset="0"/>
              </a:rPr>
              <a:t> </a:t>
            </a:r>
            <a:endParaRPr kumimoji="0" lang="pl-PL" altLang="pl-P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36" name="Picture 12">
            <a:hlinkClick r:id="rId3"/>
            <a:extLst>
              <a:ext uri="{FF2B5EF4-FFF2-40B4-BE49-F238E27FC236}">
                <a16:creationId xmlns:a16="http://schemas.microsoft.com/office/drawing/2014/main" id="{91E78649-97C9-4D96-9042-726D5EC588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233" y="3083524"/>
            <a:ext cx="2307608" cy="3262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27521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8"/>
          <p:cNvGrpSpPr>
            <a:grpSpLocks/>
          </p:cNvGrpSpPr>
          <p:nvPr/>
        </p:nvGrpSpPr>
        <p:grpSpPr bwMode="auto">
          <a:xfrm>
            <a:off x="7956550" y="260350"/>
            <a:ext cx="750888" cy="6337300"/>
            <a:chOff x="620" y="529"/>
            <a:chExt cx="1182" cy="10763"/>
          </a:xfrm>
        </p:grpSpPr>
        <p:cxnSp>
          <p:nvCxnSpPr>
            <p:cNvPr id="20486" name="AutoShape 9"/>
            <p:cNvCxnSpPr>
              <a:cxnSpLocks noChangeShapeType="1"/>
            </p:cNvCxnSpPr>
            <p:nvPr/>
          </p:nvCxnSpPr>
          <p:spPr bwMode="auto">
            <a:xfrm>
              <a:off x="62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7" name="AutoShape 10"/>
            <p:cNvCxnSpPr>
              <a:cxnSpLocks noChangeShapeType="1"/>
            </p:cNvCxnSpPr>
            <p:nvPr/>
          </p:nvCxnSpPr>
          <p:spPr bwMode="auto">
            <a:xfrm>
              <a:off x="92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8" name="AutoShape 11"/>
            <p:cNvCxnSpPr>
              <a:cxnSpLocks noChangeShapeType="1"/>
            </p:cNvCxnSpPr>
            <p:nvPr/>
          </p:nvCxnSpPr>
          <p:spPr bwMode="auto">
            <a:xfrm>
              <a:off x="120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9" name="AutoShape 12"/>
            <p:cNvCxnSpPr>
              <a:cxnSpLocks noChangeShapeType="1"/>
            </p:cNvCxnSpPr>
            <p:nvPr/>
          </p:nvCxnSpPr>
          <p:spPr bwMode="auto">
            <a:xfrm>
              <a:off x="150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0" name="AutoShape 13"/>
            <p:cNvCxnSpPr>
              <a:cxnSpLocks noChangeShapeType="1"/>
            </p:cNvCxnSpPr>
            <p:nvPr/>
          </p:nvCxnSpPr>
          <p:spPr bwMode="auto">
            <a:xfrm>
              <a:off x="1802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83" name="Text Box 7"/>
          <p:cNvSpPr txBox="1">
            <a:spLocks noChangeArrowheads="1"/>
          </p:cNvSpPr>
          <p:nvPr/>
        </p:nvSpPr>
        <p:spPr bwMode="auto">
          <a:xfrm>
            <a:off x="7715250" y="4714875"/>
            <a:ext cx="1266825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1200">
                <a:solidFill>
                  <a:srgbClr val="6D6F71"/>
                </a:solidFill>
                <a:latin typeface="HelveticaNeueLTPro-Lt" charset="0"/>
              </a:rPr>
              <a:t>www.rpo.gov.pl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0484" name="Tytuł 1"/>
          <p:cNvSpPr>
            <a:spLocks noGrp="1"/>
          </p:cNvSpPr>
          <p:nvPr>
            <p:ph type="ctrTitle"/>
          </p:nvPr>
        </p:nvSpPr>
        <p:spPr>
          <a:xfrm>
            <a:off x="793757" y="29166"/>
            <a:ext cx="6624637" cy="3024187"/>
          </a:xfrm>
        </p:spPr>
        <p:txBody>
          <a:bodyPr/>
          <a:lstStyle/>
          <a:p>
            <a: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Dyskusja nad Konwencją</a:t>
            </a: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endParaRPr lang="pl-PL" altLang="pl-PL" sz="4000" b="1" dirty="0">
              <a:solidFill>
                <a:srgbClr val="E46C0A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782638" y="2276475"/>
            <a:ext cx="6310312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l-PL" b="1" dirty="0"/>
              <a:t>Open-</a:t>
            </a:r>
            <a:r>
              <a:rPr lang="pl-PL" b="1" dirty="0" err="1"/>
              <a:t>ended</a:t>
            </a:r>
            <a:r>
              <a:rPr lang="pl-PL" b="1" dirty="0"/>
              <a:t> </a:t>
            </a:r>
            <a:r>
              <a:rPr lang="pl-PL" b="1" dirty="0" err="1"/>
              <a:t>Working</a:t>
            </a:r>
            <a:r>
              <a:rPr lang="pl-PL" b="1" dirty="0"/>
              <a:t> </a:t>
            </a:r>
            <a:r>
              <a:rPr lang="pl-PL" b="1" dirty="0" err="1"/>
              <a:t>Group</a:t>
            </a:r>
            <a:r>
              <a:rPr lang="pl-PL" b="1" dirty="0"/>
              <a:t> on </a:t>
            </a:r>
            <a:r>
              <a:rPr lang="pl-PL" b="1" dirty="0" err="1"/>
              <a:t>Ageing</a:t>
            </a:r>
            <a:r>
              <a:rPr lang="pl-PL" b="1" dirty="0"/>
              <a:t> - OEWG</a:t>
            </a:r>
          </a:p>
          <a:p>
            <a:pPr eaLnBrk="1" hangingPunct="1">
              <a:defRPr/>
            </a:pPr>
            <a:r>
              <a:rPr lang="pl-PL" b="1" dirty="0"/>
              <a:t>	Grupa robocza ONZ ds. Starzenia się</a:t>
            </a:r>
          </a:p>
          <a:p>
            <a:pPr eaLnBrk="1" hangingPunct="1">
              <a:defRPr/>
            </a:pPr>
            <a:endParaRPr lang="pl-PL" b="1" dirty="0"/>
          </a:p>
          <a:p>
            <a:pPr eaLnBrk="1" hangingPunct="1">
              <a:defRPr/>
            </a:pPr>
            <a:endParaRPr lang="pl-PL" b="1" dirty="0"/>
          </a:p>
          <a:p>
            <a:pPr eaLnBrk="1" hangingPunct="1">
              <a:defRPr/>
            </a:pPr>
            <a:r>
              <a:rPr lang="pl-PL" b="1" dirty="0"/>
              <a:t>2010 r. – powołanie OEWG</a:t>
            </a:r>
          </a:p>
          <a:p>
            <a:pPr eaLnBrk="1" hangingPunct="1">
              <a:defRPr/>
            </a:pPr>
            <a:endParaRPr lang="pl-PL" b="1" dirty="0"/>
          </a:p>
          <a:p>
            <a:pPr eaLnBrk="1" hangingPunct="1">
              <a:defRPr/>
            </a:pPr>
            <a:r>
              <a:rPr lang="pl-PL" b="1" dirty="0"/>
              <a:t>2012 r. – zostało jej powierzone zadanie przygotowania elementów międzynarodowego aktu prawnego dot. praw osób starszych.</a:t>
            </a:r>
          </a:p>
          <a:p>
            <a:pPr eaLnBrk="1" hangingPunct="1">
              <a:defRPr/>
            </a:pPr>
            <a:endParaRPr lang="pl-PL" b="1" dirty="0"/>
          </a:p>
          <a:p>
            <a:pPr eaLnBrk="1" hangingPunct="1">
              <a:defRPr/>
            </a:pPr>
            <a:endParaRPr lang="pl-PL" b="1" dirty="0"/>
          </a:p>
          <a:p>
            <a:pPr eaLnBrk="1" hangingPunct="1">
              <a:defRPr/>
            </a:pPr>
            <a:r>
              <a:rPr lang="pl-PL" b="1" dirty="0"/>
              <a:t>Brak konsensu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b="1" dirty="0"/>
          </a:p>
          <a:p>
            <a:pPr eaLnBrk="1" hangingPunct="1">
              <a:defRPr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93792413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8"/>
          <p:cNvGrpSpPr>
            <a:grpSpLocks/>
          </p:cNvGrpSpPr>
          <p:nvPr/>
        </p:nvGrpSpPr>
        <p:grpSpPr bwMode="auto">
          <a:xfrm>
            <a:off x="7956550" y="260350"/>
            <a:ext cx="750888" cy="6337300"/>
            <a:chOff x="620" y="529"/>
            <a:chExt cx="1182" cy="10763"/>
          </a:xfrm>
        </p:grpSpPr>
        <p:cxnSp>
          <p:nvCxnSpPr>
            <p:cNvPr id="20486" name="AutoShape 9"/>
            <p:cNvCxnSpPr>
              <a:cxnSpLocks noChangeShapeType="1"/>
            </p:cNvCxnSpPr>
            <p:nvPr/>
          </p:nvCxnSpPr>
          <p:spPr bwMode="auto">
            <a:xfrm>
              <a:off x="62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7" name="AutoShape 10"/>
            <p:cNvCxnSpPr>
              <a:cxnSpLocks noChangeShapeType="1"/>
            </p:cNvCxnSpPr>
            <p:nvPr/>
          </p:nvCxnSpPr>
          <p:spPr bwMode="auto">
            <a:xfrm>
              <a:off x="92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8" name="AutoShape 11"/>
            <p:cNvCxnSpPr>
              <a:cxnSpLocks noChangeShapeType="1"/>
            </p:cNvCxnSpPr>
            <p:nvPr/>
          </p:nvCxnSpPr>
          <p:spPr bwMode="auto">
            <a:xfrm>
              <a:off x="1200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9" name="AutoShape 12"/>
            <p:cNvCxnSpPr>
              <a:cxnSpLocks noChangeShapeType="1"/>
            </p:cNvCxnSpPr>
            <p:nvPr/>
          </p:nvCxnSpPr>
          <p:spPr bwMode="auto">
            <a:xfrm>
              <a:off x="1501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0" name="AutoShape 13"/>
            <p:cNvCxnSpPr>
              <a:cxnSpLocks noChangeShapeType="1"/>
            </p:cNvCxnSpPr>
            <p:nvPr/>
          </p:nvCxnSpPr>
          <p:spPr bwMode="auto">
            <a:xfrm>
              <a:off x="1802" y="529"/>
              <a:ext cx="0" cy="10763"/>
            </a:xfrm>
            <a:prstGeom prst="straightConnector1">
              <a:avLst/>
            </a:prstGeom>
            <a:noFill/>
            <a:ln w="952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83" name="Text Box 7"/>
          <p:cNvSpPr txBox="1">
            <a:spLocks noChangeArrowheads="1"/>
          </p:cNvSpPr>
          <p:nvPr/>
        </p:nvSpPr>
        <p:spPr bwMode="auto">
          <a:xfrm>
            <a:off x="7715250" y="4714875"/>
            <a:ext cx="1266825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1200">
                <a:solidFill>
                  <a:srgbClr val="6D6F71"/>
                </a:solidFill>
                <a:latin typeface="HelveticaNeueLTPro-Lt" charset="0"/>
              </a:rPr>
              <a:t>www.rpo.gov.pl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0484" name="Tytuł 1"/>
          <p:cNvSpPr>
            <a:spLocks noGrp="1"/>
          </p:cNvSpPr>
          <p:nvPr>
            <p:ph type="ctrTitle"/>
          </p:nvPr>
        </p:nvSpPr>
        <p:spPr>
          <a:xfrm>
            <a:off x="793757" y="29166"/>
            <a:ext cx="6624637" cy="3024187"/>
          </a:xfrm>
        </p:spPr>
        <p:txBody>
          <a:bodyPr/>
          <a:lstStyle/>
          <a:p>
            <a: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  <a:t>Dyskusja nad Konwencją</a:t>
            </a:r>
            <a:br>
              <a:rPr lang="pl-PL" altLang="pl-PL" sz="4000" b="1" dirty="0">
                <a:solidFill>
                  <a:srgbClr val="E46C0A"/>
                </a:solidFill>
                <a:ea typeface="ＭＳ Ｐゴシック" panose="020B0600070205080204" pitchFamily="34" charset="-128"/>
              </a:rPr>
            </a:br>
            <a:endParaRPr lang="pl-PL" altLang="pl-PL" sz="4000" b="1" dirty="0">
              <a:solidFill>
                <a:srgbClr val="E46C0A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782638" y="2276475"/>
            <a:ext cx="65256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b="1" dirty="0"/>
              <a:t>9 Sesja OEWG  23-26 lipca </a:t>
            </a:r>
            <a:r>
              <a:rPr lang="pl-PL" b="1" dirty="0">
                <a:highlight>
                  <a:srgbClr val="FFFF00"/>
                </a:highlight>
              </a:rPr>
              <a:t>2018</a:t>
            </a:r>
            <a:r>
              <a:rPr lang="pl-PL" b="1" dirty="0"/>
              <a:t> r.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pl-PL" b="1" dirty="0"/>
          </a:p>
          <a:p>
            <a:pPr marL="1200150" lvl="2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b="1" dirty="0"/>
              <a:t>Tematy ogólnej dyskusji:</a:t>
            </a:r>
          </a:p>
          <a:p>
            <a:pPr marL="2114550" lvl="4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b="1" dirty="0">
                <a:highlight>
                  <a:srgbClr val="FFFF00"/>
                </a:highlight>
              </a:rPr>
              <a:t>Opieka długoterminowa i paliatywna</a:t>
            </a:r>
          </a:p>
          <a:p>
            <a:pPr marL="2114550" lvl="4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b="1" dirty="0"/>
              <a:t>Autonomia i niezależność seniorów</a:t>
            </a:r>
          </a:p>
          <a:p>
            <a:pPr lvl="4" eaLnBrk="1" hangingPunct="1">
              <a:defRPr/>
            </a:pPr>
            <a:endParaRPr lang="pl-PL" b="1" dirty="0"/>
          </a:p>
          <a:p>
            <a:pPr marL="1200150" lvl="2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pl-PL" b="1" dirty="0"/>
              <a:t>Treść przyszłego dokumentu w obszarze przeciwdziałania dyskryminacji i przemocy wobec osób starszych</a:t>
            </a:r>
          </a:p>
          <a:p>
            <a:pPr marL="1200150" lvl="2" indent="-285750" eaLnBrk="1" hangingPunct="1">
              <a:buFont typeface="Arial" panose="020B0604020202020204" pitchFamily="34" charset="0"/>
              <a:buChar char="•"/>
              <a:defRPr/>
            </a:pPr>
            <a:endParaRPr lang="pl-PL" b="1" dirty="0"/>
          </a:p>
          <a:p>
            <a:pPr marL="1200150" lvl="2" indent="-285750" eaLnBrk="1" hangingPunct="1">
              <a:buFont typeface="Arial" panose="020B0604020202020204" pitchFamily="34" charset="0"/>
              <a:buChar char="•"/>
              <a:defRPr/>
            </a:pPr>
            <a:endParaRPr lang="pl-PL" b="1" dirty="0"/>
          </a:p>
          <a:p>
            <a:pPr eaLnBrk="1" hangingPunct="1">
              <a:defRPr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6368726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layout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ar Public Presentation Template (16_9)">
  <a:themeElements>
    <a:clrScheme name="Kantar Public">
      <a:dk1>
        <a:srgbClr val="717171"/>
      </a:dk1>
      <a:lt1>
        <a:srgbClr val="FFFFFF"/>
      </a:lt1>
      <a:dk2>
        <a:srgbClr val="001A90"/>
      </a:dk2>
      <a:lt2>
        <a:srgbClr val="00A1DE"/>
      </a:lt2>
      <a:accent1>
        <a:srgbClr val="9C9B9B"/>
      </a:accent1>
      <a:accent2>
        <a:srgbClr val="96C920"/>
      </a:accent2>
      <a:accent3>
        <a:srgbClr val="DC6B2F"/>
      </a:accent3>
      <a:accent4>
        <a:srgbClr val="A01414"/>
      </a:accent4>
      <a:accent5>
        <a:srgbClr val="712C8A"/>
      </a:accent5>
      <a:accent6>
        <a:srgbClr val="FF971B"/>
      </a:accent6>
      <a:hlink>
        <a:srgbClr val="001A90"/>
      </a:hlink>
      <a:folHlink>
        <a:srgbClr val="DC6B2F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defRPr sz="16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Kantar Public Presentation Template (16_9)" id="{1E1DBA0F-1A9E-C243-885F-2737D8C3E997}" vid="{5383B521-F023-074A-A1A1-90241CAE080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layout</Template>
  <TotalTime>4914</TotalTime>
  <Words>1014</Words>
  <Application>Microsoft Office PowerPoint</Application>
  <PresentationFormat>Pokaz na ekranie (4:3)</PresentationFormat>
  <Paragraphs>193</Paragraphs>
  <Slides>18</Slides>
  <Notes>18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18</vt:i4>
      </vt:variant>
    </vt:vector>
  </HeadingPairs>
  <TitlesOfParts>
    <vt:vector size="26" baseType="lpstr">
      <vt:lpstr>Arial</vt:lpstr>
      <vt:lpstr>Calibri</vt:lpstr>
      <vt:lpstr>HelveticaNeueLTPro-Lt</vt:lpstr>
      <vt:lpstr>Verdana</vt:lpstr>
      <vt:lpstr>Wingdings</vt:lpstr>
      <vt:lpstr>layout</vt:lpstr>
      <vt:lpstr>Projekt niestandardowy</vt:lpstr>
      <vt:lpstr>Kantar Public Presentation Template (16_9)</vt:lpstr>
      <vt:lpstr>             Prawo do opieki paliatywnej     działania  Rzecznika Praw Obywatelskich na rzecz ochrony praw osób starszych   Anna Chabiera Zespół do spraw Równego Traktowania Biuro Rzecznika Praw Obywatelskich     Warszawa, 09.10.2019   </vt:lpstr>
      <vt:lpstr>             Prawo do opieki paliatywnej    Polityka senioralna a prawo do opieki paliatywnej   Prawa człowieka a prawo do opieki paliatywnej   Prace nad nową Konwencją o prawach osób starszych jako sposób oddziaływania na politykę publiczną   Propozycje zakresu prawa do opieki paliatywnej      </vt:lpstr>
      <vt:lpstr>Ochrona praw osób starszych główne działania RPO  </vt:lpstr>
      <vt:lpstr>Polityka senioralna – monitorowanie działań rządu  </vt:lpstr>
      <vt:lpstr>Dyskusja  nad  Konwencją o prawach osób starszych </vt:lpstr>
      <vt:lpstr>Prawo do opieki paliatywnej a prawa człowieka  </vt:lpstr>
      <vt:lpstr>Prawo do opieki paliatywnej Podejście oparte na prawach człowieka   Agencja Praw Podstawowych UE,  Shifting perceptions: towards a rights‑based approach to Ageing, 2018,  https://fra.europa.eu/en/publication/2018/frr-2018-focus-rights-based-ageing# </vt:lpstr>
      <vt:lpstr>Dyskusja nad Konwencją </vt:lpstr>
      <vt:lpstr>Dyskusja nad Konwencją </vt:lpstr>
      <vt:lpstr>Dyskusja nad Konwencją </vt:lpstr>
      <vt:lpstr>Prawo do opieki paliatywnej Propozycje treści normatywnej  </vt:lpstr>
      <vt:lpstr>Prawo do opieki paliatywnej  Gwarancje prawne  </vt:lpstr>
      <vt:lpstr>Prawo do opieki paliatywnej  Gwarancje prawne  </vt:lpstr>
      <vt:lpstr>Prawo do opieki paliatywnej  Obowiązki państwa </vt:lpstr>
      <vt:lpstr>Prawo do opieki paliatywnej  Odpowiedzialność państwa </vt:lpstr>
      <vt:lpstr>Prawo do opieki paliatywnej  punkty do refleksji </vt:lpstr>
      <vt:lpstr>Prezentacja programu PowerPoint</vt:lpstr>
      <vt:lpstr>Dziękuję za uwagę!   Anna Chabiera Zespół ds. Równego Traktowania Biuro Rzecznika Praw Obywatelskich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Rzecznik Praw Obwyatelskich</dc:title>
  <dc:creator>Grzelak_A</dc:creator>
  <cp:lastModifiedBy>Anna Chabiera</cp:lastModifiedBy>
  <cp:revision>294</cp:revision>
  <cp:lastPrinted>2017-01-26T13:23:40Z</cp:lastPrinted>
  <dcterms:created xsi:type="dcterms:W3CDTF">2012-01-16T12:45:52Z</dcterms:created>
  <dcterms:modified xsi:type="dcterms:W3CDTF">2019-10-08T13:26:47Z</dcterms:modified>
</cp:coreProperties>
</file>